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340" r:id="rId3"/>
    <p:sldId id="341" r:id="rId4"/>
    <p:sldId id="331" r:id="rId5"/>
    <p:sldId id="345" r:id="rId6"/>
    <p:sldId id="347" r:id="rId7"/>
    <p:sldId id="348" r:id="rId8"/>
    <p:sldId id="338" r:id="rId9"/>
    <p:sldId id="339" r:id="rId10"/>
    <p:sldId id="392" r:id="rId11"/>
    <p:sldId id="272" r:id="rId12"/>
    <p:sldId id="296" r:id="rId13"/>
    <p:sldId id="297" r:id="rId14"/>
    <p:sldId id="393" r:id="rId15"/>
    <p:sldId id="349" r:id="rId16"/>
    <p:sldId id="350" r:id="rId17"/>
    <p:sldId id="351" r:id="rId18"/>
    <p:sldId id="394" r:id="rId19"/>
    <p:sldId id="400" r:id="rId20"/>
    <p:sldId id="405" r:id="rId21"/>
    <p:sldId id="408" r:id="rId22"/>
    <p:sldId id="352" r:id="rId23"/>
    <p:sldId id="354" r:id="rId24"/>
    <p:sldId id="353" r:id="rId25"/>
    <p:sldId id="355" r:id="rId26"/>
    <p:sldId id="410" r:id="rId27"/>
    <p:sldId id="411" r:id="rId28"/>
    <p:sldId id="356" r:id="rId29"/>
    <p:sldId id="357" r:id="rId30"/>
    <p:sldId id="358" r:id="rId31"/>
    <p:sldId id="324" r:id="rId32"/>
    <p:sldId id="361" r:id="rId33"/>
    <p:sldId id="362" r:id="rId34"/>
    <p:sldId id="363" r:id="rId35"/>
    <p:sldId id="364" r:id="rId3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 autoAdjust="0"/>
  </p:normalViewPr>
  <p:slideViewPr>
    <p:cSldViewPr>
      <p:cViewPr varScale="1">
        <p:scale>
          <a:sx n="108" d="100"/>
          <a:sy n="108" d="100"/>
        </p:scale>
        <p:origin x="16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1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itarug1@gmail.com" userId="ffa839b274d7373f" providerId="LiveId" clId="{D5EF6B66-BDC4-4A7A-AC5C-00D1874DCB7A}"/>
    <pc:docChg chg="delSld modSld">
      <pc:chgData name="chitarug1@gmail.com" userId="ffa839b274d7373f" providerId="LiveId" clId="{D5EF6B66-BDC4-4A7A-AC5C-00D1874DCB7A}" dt="2020-11-05T01:12:27.947" v="35" actId="47"/>
      <pc:docMkLst>
        <pc:docMk/>
      </pc:docMkLst>
      <pc:sldChg chg="del">
        <pc:chgData name="chitarug1@gmail.com" userId="ffa839b274d7373f" providerId="LiveId" clId="{D5EF6B66-BDC4-4A7A-AC5C-00D1874DCB7A}" dt="2020-11-05T01:10:58.173" v="0" actId="47"/>
        <pc:sldMkLst>
          <pc:docMk/>
          <pc:sldMk cId="4275803381" sldId="395"/>
        </pc:sldMkLst>
      </pc:sldChg>
      <pc:sldChg chg="del">
        <pc:chgData name="chitarug1@gmail.com" userId="ffa839b274d7373f" providerId="LiveId" clId="{D5EF6B66-BDC4-4A7A-AC5C-00D1874DCB7A}" dt="2020-11-05T01:10:59.965" v="1" actId="47"/>
        <pc:sldMkLst>
          <pc:docMk/>
          <pc:sldMk cId="214541774" sldId="396"/>
        </pc:sldMkLst>
      </pc:sldChg>
      <pc:sldChg chg="del">
        <pc:chgData name="chitarug1@gmail.com" userId="ffa839b274d7373f" providerId="LiveId" clId="{D5EF6B66-BDC4-4A7A-AC5C-00D1874DCB7A}" dt="2020-11-05T01:11:00.958" v="2" actId="47"/>
        <pc:sldMkLst>
          <pc:docMk/>
          <pc:sldMk cId="2076483763" sldId="397"/>
        </pc:sldMkLst>
      </pc:sldChg>
      <pc:sldChg chg="del">
        <pc:chgData name="chitarug1@gmail.com" userId="ffa839b274d7373f" providerId="LiveId" clId="{D5EF6B66-BDC4-4A7A-AC5C-00D1874DCB7A}" dt="2020-11-05T01:11:02.590" v="3" actId="47"/>
        <pc:sldMkLst>
          <pc:docMk/>
          <pc:sldMk cId="854031244" sldId="398"/>
        </pc:sldMkLst>
      </pc:sldChg>
      <pc:sldChg chg="del">
        <pc:chgData name="chitarug1@gmail.com" userId="ffa839b274d7373f" providerId="LiveId" clId="{D5EF6B66-BDC4-4A7A-AC5C-00D1874DCB7A}" dt="2020-11-05T01:11:03.596" v="4" actId="47"/>
        <pc:sldMkLst>
          <pc:docMk/>
          <pc:sldMk cId="114128414" sldId="399"/>
        </pc:sldMkLst>
      </pc:sldChg>
      <pc:sldChg chg="modSp mod">
        <pc:chgData name="chitarug1@gmail.com" userId="ffa839b274d7373f" providerId="LiveId" clId="{D5EF6B66-BDC4-4A7A-AC5C-00D1874DCB7A}" dt="2020-11-05T01:11:21.572" v="24" actId="6549"/>
        <pc:sldMkLst>
          <pc:docMk/>
          <pc:sldMk cId="724721955" sldId="400"/>
        </pc:sldMkLst>
        <pc:spChg chg="mod">
          <ac:chgData name="chitarug1@gmail.com" userId="ffa839b274d7373f" providerId="LiveId" clId="{D5EF6B66-BDC4-4A7A-AC5C-00D1874DCB7A}" dt="2020-11-05T01:11:21.572" v="24" actId="6549"/>
          <ac:spMkLst>
            <pc:docMk/>
            <pc:sldMk cId="724721955" sldId="400"/>
            <ac:spMk id="3" creationId="{7F4C6609-83C0-45B0-8863-24D85B6421C9}"/>
          </ac:spMkLst>
        </pc:spChg>
      </pc:sldChg>
      <pc:sldChg chg="del">
        <pc:chgData name="chitarug1@gmail.com" userId="ffa839b274d7373f" providerId="LiveId" clId="{D5EF6B66-BDC4-4A7A-AC5C-00D1874DCB7A}" dt="2020-11-05T01:11:29.825" v="25" actId="47"/>
        <pc:sldMkLst>
          <pc:docMk/>
          <pc:sldMk cId="2674737225" sldId="402"/>
        </pc:sldMkLst>
      </pc:sldChg>
      <pc:sldChg chg="del">
        <pc:chgData name="chitarug1@gmail.com" userId="ffa839b274d7373f" providerId="LiveId" clId="{D5EF6B66-BDC4-4A7A-AC5C-00D1874DCB7A}" dt="2020-11-05T01:11:32.826" v="26" actId="47"/>
        <pc:sldMkLst>
          <pc:docMk/>
          <pc:sldMk cId="2683918426" sldId="403"/>
        </pc:sldMkLst>
      </pc:sldChg>
      <pc:sldChg chg="del">
        <pc:chgData name="chitarug1@gmail.com" userId="ffa839b274d7373f" providerId="LiveId" clId="{D5EF6B66-BDC4-4A7A-AC5C-00D1874DCB7A}" dt="2020-11-05T01:11:34.557" v="27" actId="47"/>
        <pc:sldMkLst>
          <pc:docMk/>
          <pc:sldMk cId="2859466198" sldId="404"/>
        </pc:sldMkLst>
      </pc:sldChg>
      <pc:sldChg chg="modSp mod">
        <pc:chgData name="chitarug1@gmail.com" userId="ffa839b274d7373f" providerId="LiveId" clId="{D5EF6B66-BDC4-4A7A-AC5C-00D1874DCB7A}" dt="2020-11-05T01:11:41.233" v="28" actId="6549"/>
        <pc:sldMkLst>
          <pc:docMk/>
          <pc:sldMk cId="556265318" sldId="405"/>
        </pc:sldMkLst>
        <pc:spChg chg="mod">
          <ac:chgData name="chitarug1@gmail.com" userId="ffa839b274d7373f" providerId="LiveId" clId="{D5EF6B66-BDC4-4A7A-AC5C-00D1874DCB7A}" dt="2020-11-05T01:11:41.233" v="28" actId="6549"/>
          <ac:spMkLst>
            <pc:docMk/>
            <pc:sldMk cId="556265318" sldId="405"/>
            <ac:spMk id="3" creationId="{8F271675-46DA-49DA-967F-21343D0B412C}"/>
          </ac:spMkLst>
        </pc:spChg>
      </pc:sldChg>
      <pc:sldChg chg="del">
        <pc:chgData name="chitarug1@gmail.com" userId="ffa839b274d7373f" providerId="LiveId" clId="{D5EF6B66-BDC4-4A7A-AC5C-00D1874DCB7A}" dt="2020-11-05T01:11:49.437" v="29" actId="47"/>
        <pc:sldMkLst>
          <pc:docMk/>
          <pc:sldMk cId="3139142953" sldId="406"/>
        </pc:sldMkLst>
      </pc:sldChg>
      <pc:sldChg chg="del">
        <pc:chgData name="chitarug1@gmail.com" userId="ffa839b274d7373f" providerId="LiveId" clId="{D5EF6B66-BDC4-4A7A-AC5C-00D1874DCB7A}" dt="2020-11-05T01:11:50.252" v="30" actId="47"/>
        <pc:sldMkLst>
          <pc:docMk/>
          <pc:sldMk cId="4279949941" sldId="407"/>
        </pc:sldMkLst>
      </pc:sldChg>
      <pc:sldChg chg="modSp mod">
        <pc:chgData name="chitarug1@gmail.com" userId="ffa839b274d7373f" providerId="LiveId" clId="{D5EF6B66-BDC4-4A7A-AC5C-00D1874DCB7A}" dt="2020-11-05T01:11:56.259" v="31" actId="6549"/>
        <pc:sldMkLst>
          <pc:docMk/>
          <pc:sldMk cId="920235717" sldId="408"/>
        </pc:sldMkLst>
        <pc:spChg chg="mod">
          <ac:chgData name="chitarug1@gmail.com" userId="ffa839b274d7373f" providerId="LiveId" clId="{D5EF6B66-BDC4-4A7A-AC5C-00D1874DCB7A}" dt="2020-11-05T01:11:56.259" v="31" actId="6549"/>
          <ac:spMkLst>
            <pc:docMk/>
            <pc:sldMk cId="920235717" sldId="408"/>
            <ac:spMk id="3" creationId="{C4843F1D-C492-48D0-ACDA-1887205A1D30}"/>
          </ac:spMkLst>
        </pc:spChg>
      </pc:sldChg>
      <pc:sldChg chg="del">
        <pc:chgData name="chitarug1@gmail.com" userId="ffa839b274d7373f" providerId="LiveId" clId="{D5EF6B66-BDC4-4A7A-AC5C-00D1874DCB7A}" dt="2020-11-05T01:12:02.318" v="32" actId="47"/>
        <pc:sldMkLst>
          <pc:docMk/>
          <pc:sldMk cId="1031963784" sldId="409"/>
        </pc:sldMkLst>
      </pc:sldChg>
      <pc:sldChg chg="modSp mod">
        <pc:chgData name="chitarug1@gmail.com" userId="ffa839b274d7373f" providerId="LiveId" clId="{D5EF6B66-BDC4-4A7A-AC5C-00D1874DCB7A}" dt="2020-11-05T01:12:15.073" v="33" actId="6549"/>
        <pc:sldMkLst>
          <pc:docMk/>
          <pc:sldMk cId="2439682886" sldId="410"/>
        </pc:sldMkLst>
        <pc:spChg chg="mod">
          <ac:chgData name="chitarug1@gmail.com" userId="ffa839b274d7373f" providerId="LiveId" clId="{D5EF6B66-BDC4-4A7A-AC5C-00D1874DCB7A}" dt="2020-11-05T01:12:15.073" v="33" actId="6549"/>
          <ac:spMkLst>
            <pc:docMk/>
            <pc:sldMk cId="2439682886" sldId="410"/>
            <ac:spMk id="3" creationId="{CE002895-6D39-4161-9C23-30789992BE9E}"/>
          </ac:spMkLst>
        </pc:spChg>
      </pc:sldChg>
      <pc:sldChg chg="modSp mod">
        <pc:chgData name="chitarug1@gmail.com" userId="ffa839b274d7373f" providerId="LiveId" clId="{D5EF6B66-BDC4-4A7A-AC5C-00D1874DCB7A}" dt="2020-11-05T01:12:25.374" v="34" actId="6549"/>
        <pc:sldMkLst>
          <pc:docMk/>
          <pc:sldMk cId="1501052667" sldId="411"/>
        </pc:sldMkLst>
        <pc:spChg chg="mod">
          <ac:chgData name="chitarug1@gmail.com" userId="ffa839b274d7373f" providerId="LiveId" clId="{D5EF6B66-BDC4-4A7A-AC5C-00D1874DCB7A}" dt="2020-11-05T01:12:25.374" v="34" actId="6549"/>
          <ac:spMkLst>
            <pc:docMk/>
            <pc:sldMk cId="1501052667" sldId="411"/>
            <ac:spMk id="3" creationId="{1E5579EB-8569-4B0D-9436-F61121BC1927}"/>
          </ac:spMkLst>
        </pc:spChg>
      </pc:sldChg>
      <pc:sldChg chg="del">
        <pc:chgData name="chitarug1@gmail.com" userId="ffa839b274d7373f" providerId="LiveId" clId="{D5EF6B66-BDC4-4A7A-AC5C-00D1874DCB7A}" dt="2020-11-05T01:12:27.947" v="35" actId="47"/>
        <pc:sldMkLst>
          <pc:docMk/>
          <pc:sldMk cId="1407392218" sldId="41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12 w 1722"/>
                <a:gd name="T1" fmla="*/ 61 h 66"/>
                <a:gd name="T2" fmla="*/ 1712 w 1722"/>
                <a:gd name="T3" fmla="*/ 55 h 66"/>
                <a:gd name="T4" fmla="*/ 0 w 1722"/>
                <a:gd name="T5" fmla="*/ 0 h 66"/>
                <a:gd name="T6" fmla="*/ 0 w 1722"/>
                <a:gd name="T7" fmla="*/ 43 h 66"/>
                <a:gd name="T8" fmla="*/ 1712 w 1722"/>
                <a:gd name="T9" fmla="*/ 61 h 66"/>
                <a:gd name="T10" fmla="*/ 1712 w 1722"/>
                <a:gd name="T11" fmla="*/ 61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0 w 975"/>
                <a:gd name="T1" fmla="*/ 48 h 101"/>
                <a:gd name="T2" fmla="*/ 970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0 w 975"/>
                <a:gd name="T9" fmla="*/ 48 h 101"/>
                <a:gd name="T10" fmla="*/ 970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1 w 2141"/>
                <a:gd name="T7" fmla="*/ 0 h 198"/>
                <a:gd name="T8" fmla="*/ 2131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67 w 2517"/>
                <a:gd name="T1" fmla="*/ 276 h 276"/>
                <a:gd name="T2" fmla="*/ 2502 w 2517"/>
                <a:gd name="T3" fmla="*/ 204 h 276"/>
                <a:gd name="T4" fmla="*/ 2245 w 2517"/>
                <a:gd name="T5" fmla="*/ 0 h 276"/>
                <a:gd name="T6" fmla="*/ 0 w 2517"/>
                <a:gd name="T7" fmla="*/ 276 h 276"/>
                <a:gd name="T8" fmla="*/ 2167 w 2517"/>
                <a:gd name="T9" fmla="*/ 276 h 276"/>
                <a:gd name="T10" fmla="*/ 2167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4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4 w 729"/>
                <a:gd name="T7" fmla="*/ 240 h 240"/>
                <a:gd name="T8" fmla="*/ 724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4 w 729"/>
                <a:gd name="T1" fmla="*/ 318 h 318"/>
                <a:gd name="T2" fmla="*/ 724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4 w 729"/>
                <a:gd name="T9" fmla="*/ 318 h 318"/>
                <a:gd name="T10" fmla="*/ 724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7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</p:grpSp>
      </p:grpSp>
      <p:sp>
        <p:nvSpPr>
          <p:cNvPr id="516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16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72906-042C-4B6F-8482-628CCA8CB1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3649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5AE56-5777-479B-8C74-E3C0099822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064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1E5E2-3377-4B2A-8F40-521023A42E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6167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AD784-46E8-4F12-B4F5-93ABC4A0D2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043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A9658-F39C-4795-8696-87537C5670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592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5B1C9-FD2E-4C82-995B-D48A52D816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053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398B1-C5F3-4016-9818-F1A251F67B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974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F4FE2-4E7B-4242-9730-F38CDB5E8F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224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F1AA0-42D5-40F9-9BE5-B3EE82A26A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6579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59D0C-EE95-4AFB-B226-3794DAF1A0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4468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31B31-E0F7-45AA-9C05-F35D4B2529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7904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EC7C1-33C5-49FB-8F71-202B679820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6422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12 w 1722"/>
                <a:gd name="T1" fmla="*/ 61 h 66"/>
                <a:gd name="T2" fmla="*/ 1712 w 1722"/>
                <a:gd name="T3" fmla="*/ 55 h 66"/>
                <a:gd name="T4" fmla="*/ 0 w 1722"/>
                <a:gd name="T5" fmla="*/ 0 h 66"/>
                <a:gd name="T6" fmla="*/ 0 w 1722"/>
                <a:gd name="T7" fmla="*/ 43 h 66"/>
                <a:gd name="T8" fmla="*/ 1712 w 1722"/>
                <a:gd name="T9" fmla="*/ 61 h 66"/>
                <a:gd name="T10" fmla="*/ 1712 w 1722"/>
                <a:gd name="T11" fmla="*/ 61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0 w 975"/>
                <a:gd name="T1" fmla="*/ 48 h 101"/>
                <a:gd name="T2" fmla="*/ 970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0 w 975"/>
                <a:gd name="T9" fmla="*/ 48 h 101"/>
                <a:gd name="T10" fmla="*/ 970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1 w 2141"/>
                <a:gd name="T7" fmla="*/ 0 h 198"/>
                <a:gd name="T8" fmla="*/ 2131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67 w 2517"/>
                <a:gd name="T1" fmla="*/ 276 h 276"/>
                <a:gd name="T2" fmla="*/ 2502 w 2517"/>
                <a:gd name="T3" fmla="*/ 204 h 276"/>
                <a:gd name="T4" fmla="*/ 2245 w 2517"/>
                <a:gd name="T5" fmla="*/ 0 h 276"/>
                <a:gd name="T6" fmla="*/ 0 w 2517"/>
                <a:gd name="T7" fmla="*/ 276 h 276"/>
                <a:gd name="T8" fmla="*/ 2167 w 2517"/>
                <a:gd name="T9" fmla="*/ 276 h 276"/>
                <a:gd name="T10" fmla="*/ 2167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42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4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4 w 729"/>
                <a:gd name="T7" fmla="*/ 240 h 240"/>
                <a:gd name="T8" fmla="*/ 724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4 w 729"/>
                <a:gd name="T1" fmla="*/ 318 h 318"/>
                <a:gd name="T2" fmla="*/ 724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4 w 729"/>
                <a:gd name="T9" fmla="*/ 318 h 318"/>
                <a:gd name="T10" fmla="*/ 724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1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48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50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1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54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2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57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7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59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2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2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3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3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3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3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3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13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413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</p:grpSp>
      </p:grpSp>
      <p:sp>
        <p:nvSpPr>
          <p:cNvPr id="413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413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14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4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4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2229D47-7A23-4269-A81B-B662F74B5E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1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>
                <a:solidFill>
                  <a:srgbClr val="FFFF00"/>
                </a:solidFill>
              </a:rPr>
              <a:t>発達障がいと生活・就労支援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729413" cy="1752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3200" dirty="0"/>
              <a:t>田中精神科医オフィス</a:t>
            </a:r>
            <a:endParaRPr lang="en-US" altLang="ja-JP" sz="3200" dirty="0"/>
          </a:p>
          <a:p>
            <a:pPr eaLnBrk="1" hangingPunct="1">
              <a:defRPr/>
            </a:pPr>
            <a:r>
              <a:rPr lang="ja-JP" altLang="en-US" sz="3200" dirty="0"/>
              <a:t>田中　千足</a:t>
            </a:r>
          </a:p>
          <a:p>
            <a:pPr eaLnBrk="1" hangingPunct="1">
              <a:defRPr/>
            </a:pPr>
            <a:r>
              <a:rPr lang="en-US" altLang="ja-JP" sz="3200" dirty="0"/>
              <a:t>2020</a:t>
            </a:r>
            <a:r>
              <a:rPr lang="ja-JP" altLang="en-US" sz="3200" dirty="0"/>
              <a:t>年</a:t>
            </a:r>
            <a:r>
              <a:rPr lang="en-US" altLang="ja-JP" sz="3200" dirty="0"/>
              <a:t>11</a:t>
            </a:r>
            <a:r>
              <a:rPr lang="ja-JP" altLang="en-US" sz="3200" dirty="0"/>
              <a:t>月</a:t>
            </a:r>
            <a:r>
              <a:rPr lang="en-US" altLang="ja-JP" sz="3200" dirty="0"/>
              <a:t>4</a:t>
            </a:r>
            <a:r>
              <a:rPr lang="ja-JP" altLang="en-US" sz="3200" dirty="0"/>
              <a:t>日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78D9CD4-84A0-4A4E-8AED-CEDF88151DC2}"/>
              </a:ext>
            </a:extLst>
          </p:cNvPr>
          <p:cNvSpPr txBox="1"/>
          <p:nvPr/>
        </p:nvSpPr>
        <p:spPr>
          <a:xfrm>
            <a:off x="1835696" y="476672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一般社団法人　キャリアブリッジ　社内研修会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07F39B9F-6924-4B20-8683-FC9530A116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>
                <a:latin typeface="Century" panose="02040604050505020304" pitchFamily="18" charset="0"/>
              </a:rPr>
              <a:t>自閉性障害の基本症状</a:t>
            </a:r>
            <a:r>
              <a:rPr lang="en-US" altLang="ja-JP" sz="3200">
                <a:latin typeface="Century" panose="02040604050505020304" pitchFamily="18" charset="0"/>
              </a:rPr>
              <a:t>3</a:t>
            </a:r>
            <a:br>
              <a:rPr lang="en-US" altLang="ja-JP">
                <a:latin typeface="Century" panose="02040604050505020304" pitchFamily="18" charset="0"/>
              </a:rPr>
            </a:br>
            <a:r>
              <a:rPr lang="ja-JP" altLang="en-US">
                <a:latin typeface="Century" panose="02040604050505020304" pitchFamily="18" charset="0"/>
              </a:rPr>
              <a:t>活動や興味の著しい狭さ</a:t>
            </a:r>
            <a:r>
              <a:rPr lang="ja-JP" altLang="en-US"/>
              <a:t> 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19D39556-5194-41C0-9DFA-CA1AAF0711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2800">
                <a:latin typeface="ＭＳ Ｐゴシック" panose="020B0600070205080204" pitchFamily="50" charset="-128"/>
              </a:rPr>
              <a:t>自己刺激行動</a:t>
            </a:r>
          </a:p>
          <a:p>
            <a:r>
              <a:rPr lang="ja-JP" altLang="en-US" sz="2800">
                <a:latin typeface="ＭＳ Ｐゴシック" panose="020B0600070205080204" pitchFamily="50" charset="-128"/>
              </a:rPr>
              <a:t>パターン化した行動</a:t>
            </a:r>
          </a:p>
          <a:p>
            <a:r>
              <a:rPr lang="ja-JP" altLang="en-US" sz="2800">
                <a:latin typeface="ＭＳ Ｐゴシック" panose="020B0600070205080204" pitchFamily="50" charset="-128"/>
              </a:rPr>
              <a:t>特定のもの</a:t>
            </a:r>
            <a:r>
              <a:rPr lang="en-US" altLang="ja-JP" sz="2800">
                <a:latin typeface="ＭＳ Ｐゴシック" panose="020B0600070205080204" pitchFamily="50" charset="-128"/>
              </a:rPr>
              <a:t>(</a:t>
            </a:r>
            <a:r>
              <a:rPr lang="ja-JP" altLang="en-US" sz="2800">
                <a:latin typeface="ＭＳ Ｐゴシック" panose="020B0600070205080204" pitchFamily="50" charset="-128"/>
              </a:rPr>
              <a:t>キャラクターや虫、自動車の標識など</a:t>
            </a:r>
            <a:r>
              <a:rPr lang="en-US" altLang="ja-JP" sz="2800">
                <a:latin typeface="ＭＳ Ｐゴシック" panose="020B0600070205080204" pitchFamily="50" charset="-128"/>
              </a:rPr>
              <a:t>)</a:t>
            </a:r>
            <a:r>
              <a:rPr lang="ja-JP" altLang="en-US" sz="2800">
                <a:latin typeface="ＭＳ Ｐゴシック" panose="020B0600070205080204" pitchFamily="50" charset="-128"/>
              </a:rPr>
              <a:t>や記号への固執 </a:t>
            </a:r>
          </a:p>
          <a:p>
            <a:r>
              <a:rPr lang="ja-JP" altLang="en-US" sz="2800">
                <a:latin typeface="ＭＳ Ｐゴシック" panose="020B0600070205080204" pitchFamily="50" charset="-128"/>
              </a:rPr>
              <a:t>ごっこ遊びをしない</a:t>
            </a:r>
          </a:p>
          <a:p>
            <a:r>
              <a:rPr lang="ja-JP" altLang="en-US" sz="2800">
                <a:latin typeface="ＭＳ Ｐゴシック" panose="020B0600070205080204" pitchFamily="50" charset="-128"/>
              </a:rPr>
              <a:t>手順へのこだわり</a:t>
            </a:r>
          </a:p>
          <a:p>
            <a:r>
              <a:rPr lang="ja-JP" altLang="en-US" sz="2800">
                <a:latin typeface="ＭＳ Ｐゴシック" panose="020B0600070205080204" pitchFamily="50" charset="-128"/>
              </a:rPr>
              <a:t>初めての場面で大混乱</a:t>
            </a:r>
          </a:p>
          <a:p>
            <a:r>
              <a:rPr lang="ja-JP" altLang="en-US" sz="2800">
                <a:latin typeface="ＭＳ Ｐゴシック" panose="020B0600070205080204" pitchFamily="50" charset="-128"/>
              </a:rPr>
              <a:t>予定が急に変更になるとパニックになる</a:t>
            </a:r>
          </a:p>
        </p:txBody>
      </p:sp>
    </p:spTree>
    <p:extLst>
      <p:ext uri="{BB962C8B-B14F-4D97-AF65-F5344CB8AC3E}">
        <p14:creationId xmlns:p14="http://schemas.microsoft.com/office/powerpoint/2010/main" val="4089137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951151E-3587-491A-8993-C81FAE4471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アスペルガー症候群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22F322E-C68A-4FFA-869C-6CC7F02681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2800"/>
              <a:t>相互的社会的交流の質的障害</a:t>
            </a:r>
          </a:p>
          <a:p>
            <a:r>
              <a:rPr lang="ja-JP" altLang="en-US" sz="2800"/>
              <a:t>活動や興味の著しい狭さ</a:t>
            </a:r>
          </a:p>
          <a:p>
            <a:r>
              <a:rPr lang="ja-JP" altLang="en-US" sz="2800"/>
              <a:t>思春期までは少し風変わりな子という印象</a:t>
            </a:r>
          </a:p>
          <a:p>
            <a:r>
              <a:rPr lang="ja-JP" altLang="en-US" sz="2800"/>
              <a:t>思春期以降に適応障害を起こしやすい</a:t>
            </a:r>
          </a:p>
          <a:p>
            <a:r>
              <a:rPr lang="ja-JP" altLang="en-US" sz="2800"/>
              <a:t>議論がかみ合いにくい</a:t>
            </a:r>
          </a:p>
          <a:p>
            <a:r>
              <a:rPr lang="ja-JP" altLang="en-US" sz="2800"/>
              <a:t>相手の心を読むのが苦手</a:t>
            </a:r>
          </a:p>
          <a:p>
            <a:r>
              <a:rPr lang="ja-JP" altLang="en-US" sz="2800"/>
              <a:t>高機能</a:t>
            </a:r>
            <a:r>
              <a:rPr lang="en-US" altLang="ja-JP" sz="2800"/>
              <a:t>(</a:t>
            </a:r>
            <a:r>
              <a:rPr lang="ja-JP" altLang="en-US" sz="2800"/>
              <a:t>知的障害のない</a:t>
            </a:r>
            <a:r>
              <a:rPr lang="en-US" altLang="ja-JP" sz="2800"/>
              <a:t>)</a:t>
            </a:r>
            <a:r>
              <a:rPr lang="ja-JP" altLang="en-US" sz="2800"/>
              <a:t>自閉症との異同</a:t>
            </a:r>
          </a:p>
          <a:p>
            <a:r>
              <a:rPr lang="ja-JP" altLang="en-US" sz="2800"/>
              <a:t>小児期は</a:t>
            </a:r>
            <a:r>
              <a:rPr lang="en-US" altLang="ja-JP" sz="2800"/>
              <a:t>ADHD</a:t>
            </a:r>
            <a:r>
              <a:rPr lang="ja-JP" altLang="en-US" sz="2800"/>
              <a:t>のような多動を示すこともある</a:t>
            </a:r>
          </a:p>
        </p:txBody>
      </p:sp>
    </p:spTree>
    <p:extLst>
      <p:ext uri="{BB962C8B-B14F-4D97-AF65-F5344CB8AC3E}">
        <p14:creationId xmlns:p14="http://schemas.microsoft.com/office/powerpoint/2010/main" val="1512723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4EB8D750-5800-4D63-9396-C0AA580ABD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アスペルガー症候群の</a:t>
            </a:r>
            <a:br>
              <a:rPr lang="ja-JP" altLang="en-US"/>
            </a:br>
            <a:r>
              <a:rPr lang="ja-JP" altLang="en-US"/>
              <a:t>臨床的経過　１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EAB8ED2D-C431-487D-B96F-3AC26B21AD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幼児期の行動は自閉症と大きな変わりはない</a:t>
            </a:r>
          </a:p>
          <a:p>
            <a:r>
              <a:rPr lang="ja-JP" altLang="en-US"/>
              <a:t>集団教育と同時に集団行動が著しく不得手なことが目立つ</a:t>
            </a:r>
          </a:p>
          <a:p>
            <a:r>
              <a:rPr lang="ja-JP" altLang="en-US"/>
              <a:t>カタログ的のもの（数字、文字、標識、自動車の種類、電車の種類、時刻表、世界地図、国旗など）への興味</a:t>
            </a:r>
          </a:p>
        </p:txBody>
      </p:sp>
    </p:spTree>
    <p:extLst>
      <p:ext uri="{BB962C8B-B14F-4D97-AF65-F5344CB8AC3E}">
        <p14:creationId xmlns:p14="http://schemas.microsoft.com/office/powerpoint/2010/main" val="4233928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5A60B158-1CFA-4F31-BECC-4297167BEA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アスペルガー症候群の</a:t>
            </a:r>
            <a:br>
              <a:rPr lang="ja-JP" altLang="en-US"/>
            </a:br>
            <a:r>
              <a:rPr lang="ja-JP" altLang="en-US"/>
              <a:t>臨床的経過　２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3152C95C-2C5D-4E9F-9A68-DB7BE37D41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2800"/>
              <a:t>学童期、学校生活で集団行動がとれないことが大きな問題になる</a:t>
            </a:r>
          </a:p>
          <a:p>
            <a:r>
              <a:rPr lang="ja-JP" altLang="en-US" sz="2800"/>
              <a:t>言葉は達者で難しい語彙を用いるが表面的使用が多く、比喩や冗談の理解が著しく困難である</a:t>
            </a:r>
          </a:p>
          <a:p>
            <a:r>
              <a:rPr lang="ja-JP" altLang="en-US" sz="2800"/>
              <a:t>ファンタジーへの没頭（たとえばアニメのキャラクター）</a:t>
            </a:r>
          </a:p>
          <a:p>
            <a:r>
              <a:rPr lang="ja-JP" altLang="en-US" sz="2800"/>
              <a:t>過度に周囲に過敏になり時に被害妄想を持つ</a:t>
            </a:r>
          </a:p>
          <a:p>
            <a:r>
              <a:rPr lang="ja-JP" altLang="en-US" sz="2800"/>
              <a:t>些細なことでパニックになる</a:t>
            </a:r>
          </a:p>
        </p:txBody>
      </p:sp>
    </p:spTree>
    <p:extLst>
      <p:ext uri="{BB962C8B-B14F-4D97-AF65-F5344CB8AC3E}">
        <p14:creationId xmlns:p14="http://schemas.microsoft.com/office/powerpoint/2010/main" val="2149332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E088164C-C579-4A3F-B374-9B1A7E3B7A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アスペルガー症候群の</a:t>
            </a:r>
            <a:br>
              <a:rPr lang="ja-JP" altLang="en-US"/>
            </a:br>
            <a:r>
              <a:rPr lang="ja-JP" altLang="en-US"/>
              <a:t>臨床的経過　３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5B16EAD6-0747-4889-AADF-2213F303A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2800"/>
              <a:t>青年期・成人期、対人関係の問題、執着的・強迫的傾向が持続する</a:t>
            </a:r>
          </a:p>
          <a:p>
            <a:r>
              <a:rPr lang="ja-JP" altLang="en-US" sz="2800"/>
              <a:t>就職の際の面接をクリアするのは容易でない</a:t>
            </a:r>
          </a:p>
          <a:p>
            <a:r>
              <a:rPr lang="ja-JP" altLang="en-US" sz="2800"/>
              <a:t>就職しても対人技能・社会性の乏しさが困難を招く</a:t>
            </a:r>
          </a:p>
          <a:p>
            <a:r>
              <a:rPr lang="ja-JP" altLang="en-US" sz="2800"/>
              <a:t>配慮された環境では就労は可能で、知的作業につく者もある</a:t>
            </a:r>
          </a:p>
          <a:p>
            <a:r>
              <a:rPr lang="ja-JP" altLang="en-US" sz="2800"/>
              <a:t>被害妄想などの精神障害を示すこともある</a:t>
            </a:r>
          </a:p>
        </p:txBody>
      </p:sp>
    </p:spTree>
    <p:extLst>
      <p:ext uri="{BB962C8B-B14F-4D97-AF65-F5344CB8AC3E}">
        <p14:creationId xmlns:p14="http://schemas.microsoft.com/office/powerpoint/2010/main" val="1690591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18193-55A1-4440-9702-64829E418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自閉スペクトラム症の認知機能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5B78CD-2428-4F3E-A790-0486B07BD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30725"/>
          </a:xfrm>
        </p:spPr>
        <p:txBody>
          <a:bodyPr/>
          <a:lstStyle/>
          <a:p>
            <a:r>
              <a:rPr kumimoji="1" lang="ja-JP" altLang="en-US" dirty="0"/>
              <a:t>強み</a:t>
            </a:r>
            <a:endParaRPr kumimoji="1" lang="en-US" altLang="ja-JP" dirty="0"/>
          </a:p>
          <a:p>
            <a:pPr lvl="1"/>
            <a:r>
              <a:rPr lang="ja-JP" altLang="en-US" dirty="0"/>
              <a:t>機械的記憶：正確なカタログ的知識</a:t>
            </a:r>
            <a:endParaRPr lang="en-US" altLang="ja-JP" dirty="0"/>
          </a:p>
          <a:p>
            <a:pPr lvl="1"/>
            <a:r>
              <a:rPr kumimoji="1" lang="ja-JP" altLang="en-US" dirty="0"/>
              <a:t>視覚表現：一度見ただけのものでも正確に描ける</a:t>
            </a:r>
            <a:endParaRPr kumimoji="1" lang="en-US" altLang="ja-JP" dirty="0"/>
          </a:p>
          <a:p>
            <a:r>
              <a:rPr lang="ja-JP" altLang="en-US" dirty="0"/>
              <a:t>弱み</a:t>
            </a:r>
            <a:endParaRPr lang="en-US" altLang="ja-JP" dirty="0"/>
          </a:p>
          <a:p>
            <a:pPr lvl="1"/>
            <a:r>
              <a:rPr kumimoji="1" lang="ja-JP" altLang="en-US" dirty="0"/>
              <a:t>社会相互関係ができない</a:t>
            </a:r>
            <a:endParaRPr kumimoji="1" lang="en-US" altLang="ja-JP" dirty="0"/>
          </a:p>
          <a:p>
            <a:pPr lvl="1"/>
            <a:r>
              <a:rPr lang="ja-JP" altLang="en-US" dirty="0"/>
              <a:t>自分流の解釈・理解</a:t>
            </a:r>
            <a:endParaRPr lang="en-US" altLang="ja-JP" dirty="0"/>
          </a:p>
          <a:p>
            <a:pPr lvl="1"/>
            <a:r>
              <a:rPr kumimoji="1" lang="ja-JP" altLang="en-US" dirty="0"/>
              <a:t>変化に適応できない</a:t>
            </a:r>
            <a:endParaRPr kumimoji="1" lang="en-US" altLang="ja-JP" dirty="0"/>
          </a:p>
          <a:p>
            <a:r>
              <a:rPr lang="ja-JP" altLang="en-US" dirty="0"/>
              <a:t>感覚（聴覚、触覚、視覚）の過敏さと鈍感さの混在。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1726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63EC94-DF3F-4BA0-A6F8-F7211FBE6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自閉スペクトラム症の就労支援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BCD4A7-CD1B-4474-A5BF-7C0A39F0C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同時に複数の作業を行うのが苦手（ワーキングメモリーの容量不足）</a:t>
            </a:r>
            <a:endParaRPr kumimoji="1" lang="en-US" altLang="ja-JP" dirty="0"/>
          </a:p>
          <a:p>
            <a:r>
              <a:rPr lang="ja-JP" altLang="en-US" dirty="0"/>
              <a:t>口頭での指示を理解することが苦手（視覚処理は得意で、聴覚処理は苦手）</a:t>
            </a:r>
            <a:endParaRPr lang="en-US" altLang="ja-JP" dirty="0"/>
          </a:p>
          <a:p>
            <a:r>
              <a:rPr kumimoji="1" lang="ja-JP" altLang="en-US" dirty="0"/>
              <a:t>臨機応変の判断が難しい</a:t>
            </a:r>
            <a:endParaRPr kumimoji="1" lang="en-US" altLang="ja-JP" dirty="0"/>
          </a:p>
          <a:p>
            <a:r>
              <a:rPr lang="ja-JP" altLang="en-US" dirty="0"/>
              <a:t>仕事のやり方が自己流になりやすい</a:t>
            </a:r>
            <a:endParaRPr lang="en-US" altLang="ja-JP" dirty="0"/>
          </a:p>
          <a:p>
            <a:pPr marL="457200" lvl="1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077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57DB66-9418-437B-99F1-A2D15D867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自閉スペクトラム症の就労支援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18F438-D8B7-4A70-8074-79BB70017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失敗に対処する際のコミュニケーション・社会性の不足</a:t>
            </a:r>
            <a:endParaRPr kumimoji="1" lang="en-US" altLang="ja-JP" dirty="0"/>
          </a:p>
          <a:p>
            <a:pPr lvl="1"/>
            <a:r>
              <a:rPr lang="ja-JP" altLang="en-US" dirty="0"/>
              <a:t>失敗の報告と謝罪ができない</a:t>
            </a:r>
            <a:endParaRPr lang="en-US" altLang="ja-JP" dirty="0"/>
          </a:p>
          <a:p>
            <a:pPr lvl="1"/>
            <a:r>
              <a:rPr kumimoji="1" lang="ja-JP" altLang="en-US" dirty="0"/>
              <a:t>自分の立場ばかり主張する</a:t>
            </a:r>
            <a:endParaRPr kumimoji="1" lang="en-US" altLang="ja-JP" dirty="0"/>
          </a:p>
          <a:p>
            <a:pPr lvl="1"/>
            <a:r>
              <a:rPr lang="ja-JP" altLang="en-US" dirty="0"/>
              <a:t>言い訳が饒舌すぎる</a:t>
            </a:r>
            <a:endParaRPr lang="en-US" altLang="ja-JP" dirty="0"/>
          </a:p>
          <a:p>
            <a:pPr lvl="1"/>
            <a:r>
              <a:rPr kumimoji="1" lang="ja-JP" altLang="en-US" dirty="0"/>
              <a:t>表情や態度が適切でない</a:t>
            </a:r>
            <a:endParaRPr kumimoji="1" lang="en-US" altLang="ja-JP" dirty="0"/>
          </a:p>
          <a:p>
            <a:pPr lvl="1"/>
            <a:r>
              <a:rPr lang="ja-JP" altLang="en-US" dirty="0"/>
              <a:t>身体不調を訴えて逃避してしまう</a:t>
            </a:r>
            <a:endParaRPr lang="en-US" altLang="ja-JP" dirty="0"/>
          </a:p>
          <a:p>
            <a:r>
              <a:rPr kumimoji="1" lang="ja-JP" altLang="en-US" dirty="0"/>
              <a:t>本人の能力と職場の要求水準のミスマッチ</a:t>
            </a:r>
          </a:p>
        </p:txBody>
      </p:sp>
    </p:spTree>
    <p:extLst>
      <p:ext uri="{BB962C8B-B14F-4D97-AF65-F5344CB8AC3E}">
        <p14:creationId xmlns:p14="http://schemas.microsoft.com/office/powerpoint/2010/main" val="42359978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8417F1-2946-4331-AB0B-1F94B63B0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症例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688B7A-B9A1-4DC3-B24D-8F5E20F38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54053"/>
          </a:xfrm>
        </p:spPr>
        <p:txBody>
          <a:bodyPr/>
          <a:lstStyle/>
          <a:p>
            <a:pPr marL="0" indent="0" algn="ctr">
              <a:buNone/>
            </a:pPr>
            <a:r>
              <a:rPr kumimoji="1" lang="ja-JP" altLang="en-US" sz="4000" dirty="0">
                <a:solidFill>
                  <a:srgbClr val="FFFF00"/>
                </a:solidFill>
              </a:rPr>
              <a:t>数社の一般就労の後、</a:t>
            </a:r>
            <a:endParaRPr kumimoji="1" lang="en-US" altLang="ja-JP" sz="40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kumimoji="1" lang="ja-JP" altLang="en-US" sz="4000" dirty="0">
                <a:solidFill>
                  <a:srgbClr val="FFFF00"/>
                </a:solidFill>
              </a:rPr>
              <a:t>各種の就労支援事業になじめず、</a:t>
            </a:r>
            <a:endParaRPr kumimoji="1" lang="en-US" altLang="ja-JP" sz="40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kumimoji="1" lang="ja-JP" altLang="en-US" sz="4000" dirty="0">
                <a:solidFill>
                  <a:srgbClr val="FFFF00"/>
                </a:solidFill>
              </a:rPr>
              <a:t>引きこもり孤立する男性</a:t>
            </a:r>
          </a:p>
        </p:txBody>
      </p:sp>
    </p:spTree>
    <p:extLst>
      <p:ext uri="{BB962C8B-B14F-4D97-AF65-F5344CB8AC3E}">
        <p14:creationId xmlns:p14="http://schemas.microsoft.com/office/powerpoint/2010/main" val="2638347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47F81E-2185-4344-9299-D08D5A3F7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症例</a:t>
            </a:r>
            <a:r>
              <a:rPr kumimoji="1" lang="en-US" altLang="ja-JP" dirty="0"/>
              <a:t>2</a:t>
            </a:r>
            <a:r>
              <a:rPr kumimoji="1" lang="ja-JP" altLang="en-US" dirty="0"/>
              <a:t>　音への敏感さが高じて</a:t>
            </a:r>
            <a:br>
              <a:rPr kumimoji="1" lang="en-US" altLang="ja-JP" dirty="0"/>
            </a:br>
            <a:r>
              <a:rPr kumimoji="1" lang="ja-JP" altLang="en-US" dirty="0"/>
              <a:t>居場所がなくなる女性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4C6609-83C0-45B0-8863-24D85B642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24721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F2FB1E-F020-4E2F-9CE9-2CDED5D81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診断ガイドラインの更新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90F183-9F05-42AE-A0A8-8E03C962E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ICD-10</a:t>
            </a:r>
            <a:r>
              <a:rPr kumimoji="1" lang="ja-JP" altLang="en-US" dirty="0"/>
              <a:t>から</a:t>
            </a:r>
            <a:r>
              <a:rPr kumimoji="1" lang="en-US" altLang="ja-JP" dirty="0">
                <a:solidFill>
                  <a:schemeClr val="tx2"/>
                </a:solidFill>
              </a:rPr>
              <a:t>ICD-11</a:t>
            </a:r>
            <a:r>
              <a:rPr kumimoji="1" lang="ja-JP" altLang="en-US" dirty="0"/>
              <a:t>へ（</a:t>
            </a:r>
            <a:r>
              <a:rPr kumimoji="1" lang="en-US" altLang="ja-JP" dirty="0"/>
              <a:t>WHO)</a:t>
            </a:r>
          </a:p>
          <a:p>
            <a:r>
              <a:rPr lang="en-US" altLang="ja-JP" dirty="0"/>
              <a:t>DSM-Ⅳ-TR</a:t>
            </a:r>
            <a:r>
              <a:rPr lang="ja-JP" altLang="en-US" dirty="0"/>
              <a:t>から</a:t>
            </a:r>
            <a:r>
              <a:rPr lang="en-US" altLang="ja-JP" dirty="0">
                <a:solidFill>
                  <a:schemeClr val="tx2"/>
                </a:solidFill>
              </a:rPr>
              <a:t>DSM-5</a:t>
            </a:r>
            <a:r>
              <a:rPr lang="ja-JP" altLang="en-US" dirty="0"/>
              <a:t>へ（アメリカ精神医学会）</a:t>
            </a:r>
            <a:endParaRPr lang="en-US" altLang="ja-JP" dirty="0"/>
          </a:p>
          <a:p>
            <a:r>
              <a:rPr kumimoji="1" lang="ja-JP" altLang="en-US" dirty="0"/>
              <a:t>精神障がいの一部再分類</a:t>
            </a:r>
            <a:endParaRPr kumimoji="1" lang="en-US" altLang="ja-JP" dirty="0"/>
          </a:p>
          <a:p>
            <a:r>
              <a:rPr lang="ja-JP" altLang="en-US" dirty="0"/>
              <a:t>カテゴリー分類から</a:t>
            </a:r>
            <a:r>
              <a:rPr lang="ja-JP" altLang="en-US" dirty="0">
                <a:solidFill>
                  <a:schemeClr val="tx2"/>
                </a:solidFill>
              </a:rPr>
              <a:t>スペクトラム（連続体）</a:t>
            </a:r>
            <a:r>
              <a:rPr lang="ja-JP" altLang="en-US" dirty="0"/>
              <a:t>概念に</a:t>
            </a:r>
            <a:endParaRPr lang="en-US" altLang="ja-JP" dirty="0"/>
          </a:p>
          <a:p>
            <a:r>
              <a:rPr kumimoji="1" lang="ja-JP" altLang="en-US" dirty="0"/>
              <a:t>訳語では</a:t>
            </a:r>
            <a:r>
              <a:rPr kumimoji="1" lang="en-US" altLang="ja-JP" dirty="0">
                <a:solidFill>
                  <a:srgbClr val="FFFF00"/>
                </a:solidFill>
              </a:rPr>
              <a:t>disorder</a:t>
            </a:r>
            <a:r>
              <a:rPr kumimoji="1" lang="ja-JP" altLang="en-US" dirty="0"/>
              <a:t>を</a:t>
            </a:r>
            <a:r>
              <a:rPr kumimoji="1" lang="ja-JP" altLang="en-US" dirty="0">
                <a:solidFill>
                  <a:schemeClr val="tx2"/>
                </a:solidFill>
              </a:rPr>
              <a:t>「障害」または「症」</a:t>
            </a:r>
            <a:r>
              <a:rPr kumimoji="1" lang="ja-JP" altLang="en-US" dirty="0"/>
              <a:t>とする</a:t>
            </a:r>
            <a:endParaRPr kumimoji="1" lang="en-US" altLang="ja-JP" dirty="0"/>
          </a:p>
          <a:p>
            <a:r>
              <a:rPr lang="ja-JP" altLang="en-US" dirty="0">
                <a:solidFill>
                  <a:schemeClr val="tx2"/>
                </a:solidFill>
              </a:rPr>
              <a:t>全般不安症</a:t>
            </a:r>
            <a:r>
              <a:rPr lang="en-US" altLang="ja-JP" dirty="0"/>
              <a:t>/</a:t>
            </a:r>
            <a:r>
              <a:rPr lang="ja-JP" altLang="en-US" dirty="0"/>
              <a:t>全般性不安障害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26581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18FF8B-8F63-41A1-B561-E266331FA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症例</a:t>
            </a:r>
            <a:r>
              <a:rPr kumimoji="1" lang="en-US" altLang="ja-JP" dirty="0"/>
              <a:t>3</a:t>
            </a:r>
            <a:r>
              <a:rPr kumimoji="1" lang="ja-JP" altLang="en-US" dirty="0"/>
              <a:t>　対人関係の下手さを自覚しながらも改善できず苦しむ青年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271675-46DA-49DA-967F-21343D0B4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56265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45EA51-5576-4D64-8F6B-C2F8726D2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症例</a:t>
            </a:r>
            <a:r>
              <a:rPr kumimoji="1" lang="en-US" altLang="ja-JP" dirty="0"/>
              <a:t>4.</a:t>
            </a:r>
            <a:r>
              <a:rPr kumimoji="1" lang="ja-JP" altLang="en-US" dirty="0"/>
              <a:t>　別の就労移行支援事業所の紹介の職場に適応した男性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843F1D-C492-48D0-ACDA-1887205A1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9202357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4624-09CB-4F3A-9EAF-CC090EE7D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注意欠如・多動症（</a:t>
            </a:r>
            <a:r>
              <a:rPr kumimoji="1" lang="en-US" altLang="ja-JP" dirty="0"/>
              <a:t>AD/HD)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9565C7-E6EF-4694-97B5-3BC8D3543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846" y="1163637"/>
            <a:ext cx="8265618" cy="5289699"/>
          </a:xfrm>
        </p:spPr>
        <p:txBody>
          <a:bodyPr/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不注意</a:t>
            </a:r>
            <a:endParaRPr kumimoji="1" lang="en-US" altLang="ja-JP" dirty="0">
              <a:solidFill>
                <a:srgbClr val="FFFF00"/>
              </a:solidFill>
            </a:endParaRPr>
          </a:p>
          <a:p>
            <a:pPr lvl="1"/>
            <a:r>
              <a:rPr lang="ja-JP" altLang="en-US" dirty="0">
                <a:solidFill>
                  <a:srgbClr val="FFFF00"/>
                </a:solidFill>
              </a:rPr>
              <a:t>不注意な過ち</a:t>
            </a:r>
            <a:r>
              <a:rPr lang="ja-JP" altLang="en-US" dirty="0"/>
              <a:t>を犯す</a:t>
            </a:r>
            <a:endParaRPr lang="en-US" altLang="ja-JP" dirty="0"/>
          </a:p>
          <a:p>
            <a:pPr lvl="1"/>
            <a:r>
              <a:rPr kumimoji="1" lang="ja-JP" altLang="en-US" dirty="0">
                <a:solidFill>
                  <a:srgbClr val="FFFF00"/>
                </a:solidFill>
              </a:rPr>
              <a:t>注意の持続が困難</a:t>
            </a:r>
            <a:endParaRPr kumimoji="1" lang="en-US" altLang="ja-JP" dirty="0">
              <a:solidFill>
                <a:srgbClr val="FFFF00"/>
              </a:solidFill>
            </a:endParaRPr>
          </a:p>
          <a:p>
            <a:pPr lvl="1"/>
            <a:r>
              <a:rPr lang="ja-JP" altLang="en-US" dirty="0"/>
              <a:t>直接話しかけられても聞いていないよう</a:t>
            </a:r>
            <a:endParaRPr lang="en-US" altLang="ja-JP" dirty="0"/>
          </a:p>
          <a:p>
            <a:pPr lvl="1"/>
            <a:r>
              <a:rPr kumimoji="1" lang="ja-JP" altLang="en-US" dirty="0">
                <a:solidFill>
                  <a:srgbClr val="FFFF00"/>
                </a:solidFill>
              </a:rPr>
              <a:t>指示に従てやり遂げられない</a:t>
            </a:r>
            <a:endParaRPr kumimoji="1" lang="en-US" altLang="ja-JP" dirty="0">
              <a:solidFill>
                <a:srgbClr val="FFFF00"/>
              </a:solidFill>
            </a:endParaRPr>
          </a:p>
          <a:p>
            <a:pPr lvl="1"/>
            <a:r>
              <a:rPr lang="ja-JP" altLang="en-US" dirty="0"/>
              <a:t>課題や活動を</a:t>
            </a:r>
            <a:r>
              <a:rPr lang="ja-JP" altLang="en-US" dirty="0">
                <a:solidFill>
                  <a:srgbClr val="FFFF00"/>
                </a:solidFill>
              </a:rPr>
              <a:t>整理することが困難</a:t>
            </a:r>
            <a:endParaRPr lang="en-US" altLang="ja-JP" dirty="0">
              <a:solidFill>
                <a:srgbClr val="FFFF00"/>
              </a:solidFill>
            </a:endParaRPr>
          </a:p>
          <a:p>
            <a:pPr lvl="1"/>
            <a:r>
              <a:rPr kumimoji="1" lang="ja-JP" altLang="en-US" dirty="0"/>
              <a:t>精神的</a:t>
            </a:r>
            <a:r>
              <a:rPr kumimoji="1" lang="ja-JP" altLang="en-US" dirty="0">
                <a:solidFill>
                  <a:srgbClr val="FFFF00"/>
                </a:solidFill>
              </a:rPr>
              <a:t>努力を継続する課題を避ける、嫌う</a:t>
            </a:r>
            <a:endParaRPr kumimoji="1" lang="en-US" altLang="ja-JP" dirty="0">
              <a:solidFill>
                <a:srgbClr val="FFFF00"/>
              </a:solidFill>
            </a:endParaRPr>
          </a:p>
          <a:p>
            <a:pPr lvl="1"/>
            <a:r>
              <a:rPr lang="ja-JP" altLang="en-US" dirty="0"/>
              <a:t>課題に</a:t>
            </a:r>
            <a:r>
              <a:rPr lang="ja-JP" altLang="en-US" dirty="0">
                <a:solidFill>
                  <a:srgbClr val="FFFF00"/>
                </a:solidFill>
              </a:rPr>
              <a:t>必要なものを無くす</a:t>
            </a:r>
            <a:endParaRPr lang="en-US" altLang="ja-JP" dirty="0">
              <a:solidFill>
                <a:srgbClr val="FFFF00"/>
              </a:solidFill>
            </a:endParaRPr>
          </a:p>
          <a:p>
            <a:pPr lvl="1"/>
            <a:r>
              <a:rPr kumimoji="1" lang="ja-JP" altLang="en-US" dirty="0"/>
              <a:t>外からの刺激によって</a:t>
            </a:r>
            <a:r>
              <a:rPr kumimoji="1" lang="ja-JP" altLang="en-US" dirty="0">
                <a:solidFill>
                  <a:srgbClr val="FFFF00"/>
                </a:solidFill>
              </a:rPr>
              <a:t>注意をそらされる</a:t>
            </a:r>
            <a:endParaRPr kumimoji="1" lang="en-US" altLang="ja-JP" dirty="0">
              <a:solidFill>
                <a:srgbClr val="FFFF00"/>
              </a:solidFill>
            </a:endParaRPr>
          </a:p>
          <a:p>
            <a:pPr lvl="1"/>
            <a:r>
              <a:rPr lang="ja-JP" altLang="en-US" dirty="0">
                <a:solidFill>
                  <a:srgbClr val="FFFF00"/>
                </a:solidFill>
              </a:rPr>
              <a:t>日課を忘れる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0935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4624-09CB-4F3A-9EAF-CC090EE7D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注意欠如・多動症（</a:t>
            </a:r>
            <a:r>
              <a:rPr kumimoji="1" lang="en-US" altLang="ja-JP" dirty="0"/>
              <a:t>AD/HD)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9565C7-E6EF-4694-97B5-3BC8D3543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63637"/>
            <a:ext cx="8640960" cy="5289699"/>
          </a:xfrm>
        </p:spPr>
        <p:txBody>
          <a:bodyPr/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多動性</a:t>
            </a:r>
            <a:r>
              <a:rPr kumimoji="1" lang="en-US" altLang="ja-JP" dirty="0">
                <a:solidFill>
                  <a:srgbClr val="FFFF00"/>
                </a:solidFill>
              </a:rPr>
              <a:t>/</a:t>
            </a:r>
            <a:r>
              <a:rPr kumimoji="1" lang="ja-JP" altLang="en-US" dirty="0">
                <a:solidFill>
                  <a:srgbClr val="FFFF00"/>
                </a:solidFill>
              </a:rPr>
              <a:t>衝動性</a:t>
            </a:r>
            <a:endParaRPr kumimoji="1" lang="en-US" altLang="ja-JP" dirty="0">
              <a:solidFill>
                <a:srgbClr val="FFFF00"/>
              </a:solidFill>
            </a:endParaRPr>
          </a:p>
          <a:p>
            <a:pPr lvl="1"/>
            <a:r>
              <a:rPr lang="ja-JP" altLang="en-US" dirty="0">
                <a:solidFill>
                  <a:srgbClr val="FFFF00"/>
                </a:solidFill>
              </a:rPr>
              <a:t>手足をソワソワ動かし</a:t>
            </a:r>
            <a:r>
              <a:rPr lang="ja-JP" altLang="en-US" dirty="0"/>
              <a:t>、</a:t>
            </a:r>
            <a:r>
              <a:rPr lang="ja-JP" altLang="en-US" dirty="0">
                <a:solidFill>
                  <a:srgbClr val="FFFF00"/>
                </a:solidFill>
              </a:rPr>
              <a:t>椅子の上でもじもじ</a:t>
            </a:r>
            <a:r>
              <a:rPr lang="ja-JP" altLang="en-US" dirty="0"/>
              <a:t>する</a:t>
            </a:r>
            <a:endParaRPr lang="en-US" altLang="ja-JP" dirty="0"/>
          </a:p>
          <a:p>
            <a:pPr lvl="1"/>
            <a:r>
              <a:rPr kumimoji="1" lang="ja-JP" altLang="en-US" dirty="0"/>
              <a:t>座っていることを要求される状況で</a:t>
            </a:r>
            <a:r>
              <a:rPr kumimoji="1" lang="ja-JP" altLang="en-US" dirty="0">
                <a:solidFill>
                  <a:srgbClr val="FFFF00"/>
                </a:solidFill>
              </a:rPr>
              <a:t>じっとできない</a:t>
            </a:r>
            <a:endParaRPr kumimoji="1" lang="en-US" altLang="ja-JP" dirty="0">
              <a:solidFill>
                <a:srgbClr val="FFFF00"/>
              </a:solidFill>
            </a:endParaRPr>
          </a:p>
          <a:p>
            <a:pPr lvl="1"/>
            <a:r>
              <a:rPr lang="ja-JP" altLang="en-US" dirty="0">
                <a:solidFill>
                  <a:srgbClr val="FFFF00"/>
                </a:solidFill>
              </a:rPr>
              <a:t>走り回り</a:t>
            </a:r>
            <a:r>
              <a:rPr lang="ja-JP" altLang="en-US" dirty="0"/>
              <a:t>、</a:t>
            </a:r>
            <a:r>
              <a:rPr lang="ja-JP" altLang="en-US" dirty="0">
                <a:solidFill>
                  <a:srgbClr val="FFFF00"/>
                </a:solidFill>
              </a:rPr>
              <a:t>高いところに上ったり</a:t>
            </a:r>
            <a:r>
              <a:rPr lang="ja-JP" altLang="en-US" dirty="0"/>
              <a:t>、過度に動き回る</a:t>
            </a:r>
            <a:endParaRPr lang="en-US" altLang="ja-JP" dirty="0"/>
          </a:p>
          <a:p>
            <a:pPr lvl="1"/>
            <a:r>
              <a:rPr kumimoji="1" lang="ja-JP" altLang="en-US" dirty="0"/>
              <a:t>過度に</a:t>
            </a:r>
            <a:r>
              <a:rPr kumimoji="1" lang="ja-JP" altLang="en-US" dirty="0">
                <a:solidFill>
                  <a:srgbClr val="FFFF00"/>
                </a:solidFill>
              </a:rPr>
              <a:t>大声で騒々しい</a:t>
            </a:r>
            <a:endParaRPr kumimoji="1" lang="en-US" altLang="ja-JP" dirty="0">
              <a:solidFill>
                <a:srgbClr val="FFFF00"/>
              </a:solidFill>
            </a:endParaRPr>
          </a:p>
          <a:p>
            <a:pPr lvl="1"/>
            <a:r>
              <a:rPr lang="ja-JP" altLang="en-US" dirty="0"/>
              <a:t>じっとしておれず、他人からも</a:t>
            </a:r>
            <a:r>
              <a:rPr lang="ja-JP" altLang="en-US" dirty="0">
                <a:solidFill>
                  <a:srgbClr val="FFFF00"/>
                </a:solidFill>
              </a:rPr>
              <a:t>落ち着きない</a:t>
            </a:r>
            <a:r>
              <a:rPr lang="ja-JP" altLang="en-US" dirty="0"/>
              <a:t>と見える</a:t>
            </a:r>
            <a:endParaRPr lang="en-US" altLang="ja-JP" dirty="0"/>
          </a:p>
          <a:p>
            <a:pPr lvl="1"/>
            <a:r>
              <a:rPr kumimoji="1" lang="ja-JP" altLang="en-US" dirty="0">
                <a:solidFill>
                  <a:srgbClr val="FFFF00"/>
                </a:solidFill>
              </a:rPr>
              <a:t>しゃべりすぎる</a:t>
            </a:r>
            <a:endParaRPr kumimoji="1" lang="en-US" altLang="ja-JP" dirty="0">
              <a:solidFill>
                <a:srgbClr val="FFFF00"/>
              </a:solidFill>
            </a:endParaRPr>
          </a:p>
          <a:p>
            <a:pPr lvl="1"/>
            <a:r>
              <a:rPr lang="ja-JP" altLang="en-US" dirty="0"/>
              <a:t>質問が終わる前に</a:t>
            </a:r>
            <a:r>
              <a:rPr lang="ja-JP" altLang="en-US" dirty="0">
                <a:solidFill>
                  <a:srgbClr val="FFFF00"/>
                </a:solidFill>
              </a:rPr>
              <a:t>だしぬけに答えてしまう</a:t>
            </a:r>
            <a:endParaRPr lang="en-US" altLang="ja-JP" dirty="0">
              <a:solidFill>
                <a:srgbClr val="FFFF00"/>
              </a:solidFill>
            </a:endParaRPr>
          </a:p>
          <a:p>
            <a:pPr lvl="1"/>
            <a:r>
              <a:rPr kumimoji="1" lang="ja-JP" altLang="en-US" dirty="0">
                <a:solidFill>
                  <a:srgbClr val="FFFF00"/>
                </a:solidFill>
              </a:rPr>
              <a:t>順番を待つことが困難</a:t>
            </a:r>
            <a:endParaRPr kumimoji="1" lang="en-US" altLang="ja-JP" dirty="0">
              <a:solidFill>
                <a:srgbClr val="FFFF00"/>
              </a:solidFill>
            </a:endParaRPr>
          </a:p>
          <a:p>
            <a:pPr lvl="1"/>
            <a:r>
              <a:rPr lang="ja-JP" altLang="en-US" dirty="0"/>
              <a:t>他人の邪魔をしたり干渉する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91515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6C69CD-7058-4284-963A-29F607AC1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AD/HD</a:t>
            </a:r>
            <a:r>
              <a:rPr kumimoji="1" lang="ja-JP" altLang="en-US" dirty="0"/>
              <a:t>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B8AEA9-1BA8-4606-8A71-837A18982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子供では</a:t>
            </a:r>
            <a:r>
              <a:rPr kumimoji="1" lang="en-US" altLang="ja-JP" dirty="0">
                <a:solidFill>
                  <a:srgbClr val="FFFF00"/>
                </a:solidFill>
              </a:rPr>
              <a:t>6</a:t>
            </a:r>
            <a:r>
              <a:rPr kumimoji="1" lang="ja-JP" altLang="en-US" dirty="0">
                <a:solidFill>
                  <a:srgbClr val="FFFF00"/>
                </a:solidFill>
              </a:rPr>
              <a:t>項目以上</a:t>
            </a:r>
            <a:r>
              <a:rPr kumimoji="1" lang="en-US" altLang="ja-JP" dirty="0">
                <a:solidFill>
                  <a:srgbClr val="FFFF00"/>
                </a:solidFill>
              </a:rPr>
              <a:t>6</a:t>
            </a:r>
            <a:r>
              <a:rPr kumimoji="1" lang="ja-JP" altLang="en-US" dirty="0">
                <a:solidFill>
                  <a:srgbClr val="FFFF00"/>
                </a:solidFill>
              </a:rPr>
              <a:t>か月以上持続</a:t>
            </a:r>
            <a:r>
              <a:rPr kumimoji="1" lang="ja-JP" altLang="en-US" dirty="0"/>
              <a:t>すること</a:t>
            </a:r>
            <a:endParaRPr kumimoji="1" lang="en-US" altLang="ja-JP" dirty="0"/>
          </a:p>
          <a:p>
            <a:r>
              <a:rPr lang="en-US" altLang="ja-JP" dirty="0">
                <a:solidFill>
                  <a:srgbClr val="FFFF00"/>
                </a:solidFill>
              </a:rPr>
              <a:t>17</a:t>
            </a:r>
            <a:r>
              <a:rPr lang="ja-JP" altLang="en-US" dirty="0">
                <a:solidFill>
                  <a:srgbClr val="FFFF00"/>
                </a:solidFill>
              </a:rPr>
              <a:t>歳以上では</a:t>
            </a:r>
            <a:r>
              <a:rPr lang="en-US" altLang="ja-JP" dirty="0">
                <a:solidFill>
                  <a:srgbClr val="FFFF00"/>
                </a:solidFill>
              </a:rPr>
              <a:t>5</a:t>
            </a:r>
            <a:r>
              <a:rPr lang="ja-JP" altLang="en-US" dirty="0">
                <a:solidFill>
                  <a:srgbClr val="FFFF00"/>
                </a:solidFill>
              </a:rPr>
              <a:t>項目以上</a:t>
            </a:r>
            <a:r>
              <a:rPr lang="ja-JP" altLang="en-US" dirty="0"/>
              <a:t>で診断される</a:t>
            </a:r>
            <a:endParaRPr kumimoji="1" lang="en-US" altLang="ja-JP" dirty="0"/>
          </a:p>
          <a:p>
            <a:r>
              <a:rPr kumimoji="1" lang="ja-JP" altLang="en-US" dirty="0"/>
              <a:t>かつては</a:t>
            </a:r>
            <a:r>
              <a:rPr kumimoji="1" lang="ja-JP" altLang="en-US" dirty="0">
                <a:solidFill>
                  <a:srgbClr val="FFFF00"/>
                </a:solidFill>
              </a:rPr>
              <a:t>自閉スペクトラム症</a:t>
            </a:r>
            <a:r>
              <a:rPr kumimoji="1" lang="ja-JP" altLang="en-US" dirty="0"/>
              <a:t>と併存しないといわれたが、現在は</a:t>
            </a:r>
            <a:r>
              <a:rPr kumimoji="1" lang="ja-JP" altLang="en-US" dirty="0">
                <a:solidFill>
                  <a:srgbClr val="FFFF00"/>
                </a:solidFill>
              </a:rPr>
              <a:t>併存を認め</a:t>
            </a:r>
            <a:r>
              <a:rPr kumimoji="1" lang="ja-JP" altLang="en-US" dirty="0"/>
              <a:t>、しかも</a:t>
            </a:r>
            <a:r>
              <a:rPr kumimoji="1" lang="ja-JP" altLang="en-US" dirty="0">
                <a:solidFill>
                  <a:srgbClr val="FFFF00"/>
                </a:solidFill>
              </a:rPr>
              <a:t>多い</a:t>
            </a:r>
            <a:r>
              <a:rPr kumimoji="1" lang="ja-JP" altLang="en-US" dirty="0"/>
              <a:t>とされる。</a:t>
            </a:r>
            <a:endParaRPr kumimoji="1" lang="en-US" altLang="ja-JP" dirty="0"/>
          </a:p>
          <a:p>
            <a:r>
              <a:rPr lang="ja-JP" altLang="en-US" dirty="0"/>
              <a:t>学校、職場、家庭など</a:t>
            </a:r>
            <a:r>
              <a:rPr lang="en-US" altLang="ja-JP" dirty="0">
                <a:solidFill>
                  <a:srgbClr val="FFFF00"/>
                </a:solidFill>
              </a:rPr>
              <a:t>2</a:t>
            </a:r>
            <a:r>
              <a:rPr lang="ja-JP" altLang="en-US" dirty="0">
                <a:solidFill>
                  <a:srgbClr val="FFFF00"/>
                </a:solidFill>
              </a:rPr>
              <a:t>つ以上の状況で起る</a:t>
            </a:r>
            <a:endParaRPr lang="en-US" altLang="ja-JP" dirty="0">
              <a:solidFill>
                <a:srgbClr val="FFFF00"/>
              </a:solidFill>
            </a:endParaRPr>
          </a:p>
          <a:p>
            <a:r>
              <a:rPr kumimoji="1" lang="ja-JP" altLang="en-US" dirty="0"/>
              <a:t>社会的、学業的</a:t>
            </a:r>
            <a:r>
              <a:rPr lang="ja-JP" altLang="en-US" dirty="0"/>
              <a:t>・職業的</a:t>
            </a:r>
            <a:r>
              <a:rPr lang="ja-JP" altLang="en-US" dirty="0">
                <a:solidFill>
                  <a:srgbClr val="FFFF00"/>
                </a:solidFill>
              </a:rPr>
              <a:t>機能を損なうか低下させている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4174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6C69CD-7058-4284-963A-29F607AC1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AD/HD</a:t>
            </a:r>
            <a:r>
              <a:rPr kumimoji="1" lang="ja-JP" altLang="en-US" dirty="0"/>
              <a:t>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B8AEA9-1BA8-4606-8A71-837A18982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薬物療法が著効する場合もある</a:t>
            </a:r>
            <a:endParaRPr kumimoji="1" lang="en-US" altLang="ja-JP" dirty="0">
              <a:solidFill>
                <a:srgbClr val="FFFF00"/>
              </a:solidFill>
            </a:endParaRPr>
          </a:p>
          <a:p>
            <a:r>
              <a:rPr lang="ja-JP" altLang="en-US" dirty="0"/>
              <a:t>反省を求める</a:t>
            </a:r>
            <a:r>
              <a:rPr lang="ja-JP" altLang="en-US" dirty="0">
                <a:solidFill>
                  <a:srgbClr val="FFFF00"/>
                </a:solidFill>
              </a:rPr>
              <a:t>長い説教は無効</a:t>
            </a:r>
            <a:endParaRPr lang="en-US" altLang="ja-JP" dirty="0">
              <a:solidFill>
                <a:srgbClr val="FFFF00"/>
              </a:solidFill>
            </a:endParaRPr>
          </a:p>
          <a:p>
            <a:r>
              <a:rPr kumimoji="1" lang="ja-JP" altLang="en-US" dirty="0">
                <a:solidFill>
                  <a:srgbClr val="FFFF00"/>
                </a:solidFill>
              </a:rPr>
              <a:t>褒めることを強化因子</a:t>
            </a:r>
            <a:r>
              <a:rPr kumimoji="1" lang="ja-JP" altLang="en-US" dirty="0"/>
              <a:t>として不注意、衝動的行動を減らす。</a:t>
            </a:r>
            <a:endParaRPr kumimoji="1" lang="en-US" altLang="ja-JP" dirty="0"/>
          </a:p>
          <a:p>
            <a:r>
              <a:rPr lang="ja-JP" altLang="en-US" dirty="0">
                <a:solidFill>
                  <a:srgbClr val="FFFF00"/>
                </a:solidFill>
              </a:rPr>
              <a:t>危険を伴う不適切行動</a:t>
            </a:r>
            <a:r>
              <a:rPr lang="ja-JP" altLang="en-US" dirty="0"/>
              <a:t>は手短な指示で</a:t>
            </a:r>
            <a:r>
              <a:rPr lang="ja-JP" altLang="en-US" dirty="0">
                <a:solidFill>
                  <a:srgbClr val="FFFF00"/>
                </a:solidFill>
              </a:rPr>
              <a:t>断固制止</a:t>
            </a:r>
            <a:endParaRPr lang="en-US" altLang="ja-JP" dirty="0">
              <a:solidFill>
                <a:srgbClr val="FFFF00"/>
              </a:solidFill>
            </a:endParaRPr>
          </a:p>
          <a:p>
            <a:r>
              <a:rPr kumimoji="1" lang="ja-JP" altLang="en-US" dirty="0">
                <a:solidFill>
                  <a:srgbClr val="FFFF00"/>
                </a:solidFill>
              </a:rPr>
              <a:t>ワーキングメモリーが少ない</a:t>
            </a:r>
            <a:r>
              <a:rPr kumimoji="1" lang="ja-JP" altLang="en-US" dirty="0"/>
              <a:t>ことへの支援</a:t>
            </a:r>
            <a:endParaRPr kumimoji="1" lang="en-US" altLang="ja-JP" dirty="0"/>
          </a:p>
          <a:p>
            <a:r>
              <a:rPr lang="ja-JP" altLang="en-US" dirty="0"/>
              <a:t>片づけることが苦手なことへの支援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28160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F9BFC4-9994-4145-8BA1-0CE791D48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2"/>
            <a:ext cx="8229600" cy="2143075"/>
          </a:xfrm>
        </p:spPr>
        <p:txBody>
          <a:bodyPr/>
          <a:lstStyle/>
          <a:p>
            <a:r>
              <a:rPr kumimoji="1" lang="ja-JP" altLang="en-US" dirty="0"/>
              <a:t>症例</a:t>
            </a:r>
            <a:r>
              <a:rPr kumimoji="1" lang="en-US" altLang="ja-JP" dirty="0"/>
              <a:t>5</a:t>
            </a:r>
            <a:r>
              <a:rPr lang="ja-JP" altLang="en-US" dirty="0"/>
              <a:t>　中学２年から抗</a:t>
            </a:r>
            <a:r>
              <a:rPr lang="en-US" altLang="ja-JP" dirty="0"/>
              <a:t>ADHD</a:t>
            </a:r>
            <a:r>
              <a:rPr lang="ja-JP" altLang="en-US" dirty="0"/>
              <a:t>剤服用継続して</a:t>
            </a:r>
            <a:r>
              <a:rPr lang="en-US" altLang="ja-JP" dirty="0"/>
              <a:t>IT</a:t>
            </a:r>
            <a:r>
              <a:rPr lang="ja-JP" altLang="en-US" dirty="0"/>
              <a:t>企業の</a:t>
            </a:r>
            <a:br>
              <a:rPr lang="en-US" altLang="ja-JP" dirty="0"/>
            </a:br>
            <a:r>
              <a:rPr lang="ja-JP" altLang="en-US" dirty="0"/>
              <a:t>マネージャーをしている男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002895-6D39-4161-9C23-30789992B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420887"/>
            <a:ext cx="8435280" cy="3710038"/>
          </a:xfrm>
        </p:spPr>
        <p:txBody>
          <a:bodyPr/>
          <a:lstStyle/>
          <a:p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396828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BC2120-72E5-4006-906A-FFAF51B85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症例</a:t>
            </a:r>
            <a:r>
              <a:rPr kumimoji="1" lang="en-US" altLang="ja-JP" dirty="0"/>
              <a:t>6</a:t>
            </a:r>
            <a:r>
              <a:rPr kumimoji="1" lang="ja-JP" altLang="en-US" dirty="0"/>
              <a:t>　会社でミスを繰り返す男性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5579EB-8569-4B0D-9436-F61121BC1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010526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7980B8-E84D-40D3-B2D4-B5DFBA773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ええ加減主義のススメ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2889A4-050A-49A9-ACF0-77A2D46A9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853136"/>
          </a:xfrm>
        </p:spPr>
        <p:txBody>
          <a:bodyPr/>
          <a:lstStyle/>
          <a:p>
            <a:r>
              <a:rPr kumimoji="1" lang="ja-JP" altLang="en-US" dirty="0"/>
              <a:t>不十分という意味の「ええ加減」で、物事を投げ出してしまっていいという意味ではない</a:t>
            </a:r>
            <a:endParaRPr kumimoji="1" lang="en-US" altLang="ja-JP" dirty="0"/>
          </a:p>
          <a:p>
            <a:r>
              <a:rPr lang="ja-JP" altLang="en-US" dirty="0"/>
              <a:t>こうありたいという目標に向かって我々は生活している。すごくいいことだ。</a:t>
            </a:r>
            <a:endParaRPr lang="en-US" altLang="ja-JP" dirty="0"/>
          </a:p>
          <a:p>
            <a:r>
              <a:rPr kumimoji="1" lang="ja-JP" altLang="en-US" dirty="0"/>
              <a:t>その目標が仕事であればきちんと成果を上げねばと思う。その目標が生き方であれば、それは人間としてのモラルだ考える。</a:t>
            </a:r>
            <a:endParaRPr kumimoji="1" lang="en-US" altLang="ja-JP" dirty="0"/>
          </a:p>
          <a:p>
            <a:r>
              <a:rPr lang="ja-JP" altLang="en-US" dirty="0"/>
              <a:t>目標通りにいけばそれに越したことはないが、そううまくいかないのがこの世の常だ。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05171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90C4E-9B4A-44ED-9038-879EE1E05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ええ加減主義のススメ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436A02-253F-406E-85EA-840BF20F6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0814"/>
            <a:ext cx="8229600" cy="4710112"/>
          </a:xfrm>
        </p:spPr>
        <p:txBody>
          <a:bodyPr/>
          <a:lstStyle/>
          <a:p>
            <a:r>
              <a:rPr kumimoji="1" lang="ja-JP" altLang="en-US" sz="2800" dirty="0"/>
              <a:t>ところが人間は</a:t>
            </a:r>
            <a:r>
              <a:rPr kumimoji="1" lang="ja-JP" altLang="en-US" sz="2800" dirty="0">
                <a:solidFill>
                  <a:srgbClr val="FFFF00"/>
                </a:solidFill>
              </a:rPr>
              <a:t>完ぺき主義の罠</a:t>
            </a:r>
            <a:r>
              <a:rPr kumimoji="1" lang="ja-JP" altLang="en-US" sz="2800" dirty="0"/>
              <a:t>にはまる。</a:t>
            </a:r>
            <a:endParaRPr kumimoji="1" lang="en-US" altLang="ja-JP" sz="2800" dirty="0"/>
          </a:p>
          <a:p>
            <a:r>
              <a:rPr lang="ja-JP" altLang="en-US" sz="2800" dirty="0">
                <a:solidFill>
                  <a:srgbClr val="FFFF00"/>
                </a:solidFill>
              </a:rPr>
              <a:t>こうせねば、こうあらねば</a:t>
            </a:r>
            <a:r>
              <a:rPr lang="ja-JP" altLang="en-US" sz="2800" dirty="0"/>
              <a:t>に支配されるのは、きっちりこの罠にはまっている</a:t>
            </a:r>
            <a:endParaRPr kumimoji="1" lang="en-US" altLang="ja-JP" sz="2800" dirty="0"/>
          </a:p>
          <a:p>
            <a:r>
              <a:rPr lang="ja-JP" altLang="en-US" sz="2800" dirty="0"/>
              <a:t>この罠にはまると、人間は</a:t>
            </a:r>
            <a:r>
              <a:rPr lang="ja-JP" altLang="en-US" sz="2800" dirty="0">
                <a:solidFill>
                  <a:srgbClr val="FFFF00"/>
                </a:solidFill>
              </a:rPr>
              <a:t>どんどん自分を責める</a:t>
            </a:r>
            <a:r>
              <a:rPr lang="ja-JP" altLang="en-US" sz="2800" dirty="0"/>
              <a:t>。</a:t>
            </a:r>
            <a:endParaRPr lang="en-US" altLang="ja-JP" sz="2800" dirty="0"/>
          </a:p>
          <a:p>
            <a:r>
              <a:rPr kumimoji="1" lang="ja-JP" altLang="en-US" sz="2800" dirty="0">
                <a:solidFill>
                  <a:srgbClr val="FFFF00"/>
                </a:solidFill>
              </a:rPr>
              <a:t>不安</a:t>
            </a:r>
            <a:r>
              <a:rPr kumimoji="1" lang="ja-JP" altLang="en-US" sz="2800" dirty="0"/>
              <a:t>は高まり、</a:t>
            </a:r>
            <a:r>
              <a:rPr kumimoji="1" lang="ja-JP" altLang="en-US" sz="2800" dirty="0">
                <a:solidFill>
                  <a:srgbClr val="FFFF00"/>
                </a:solidFill>
              </a:rPr>
              <a:t>抑うつ</a:t>
            </a:r>
            <a:r>
              <a:rPr kumimoji="1" lang="ja-JP" altLang="en-US" sz="2800" dirty="0"/>
              <a:t>的になり、</a:t>
            </a:r>
            <a:r>
              <a:rPr kumimoji="1" lang="ja-JP" altLang="en-US" sz="2800" dirty="0">
                <a:solidFill>
                  <a:srgbClr val="FFFF00"/>
                </a:solidFill>
              </a:rPr>
              <a:t>他者にも腹が立つ</a:t>
            </a:r>
            <a:r>
              <a:rPr kumimoji="1" lang="ja-JP" altLang="en-US" sz="2800" dirty="0"/>
              <a:t>。</a:t>
            </a:r>
            <a:endParaRPr kumimoji="1" lang="en-US" altLang="ja-JP" sz="2800" dirty="0"/>
          </a:p>
          <a:p>
            <a:r>
              <a:rPr lang="ja-JP" altLang="en-US" sz="2800" dirty="0"/>
              <a:t>もうこれはいくつもの精神症状を抱えた状態である。</a:t>
            </a:r>
            <a:endParaRPr lang="en-US" altLang="ja-JP" sz="2800" dirty="0"/>
          </a:p>
          <a:p>
            <a:r>
              <a:rPr kumimoji="1" lang="ja-JP" altLang="en-US" sz="2800" dirty="0"/>
              <a:t>すでに精神障がいにある人はさらに病状は悪化する。</a:t>
            </a:r>
          </a:p>
        </p:txBody>
      </p:sp>
    </p:spTree>
    <p:extLst>
      <p:ext uri="{BB962C8B-B14F-4D97-AF65-F5344CB8AC3E}">
        <p14:creationId xmlns:p14="http://schemas.microsoft.com/office/powerpoint/2010/main" val="810962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>
                <a:solidFill>
                  <a:srgbClr val="FFFF00"/>
                </a:solidFill>
                <a:effectLst/>
              </a:rPr>
              <a:t>精神障害の国際分類</a:t>
            </a:r>
            <a:r>
              <a:rPr lang="en-US" altLang="ja-JP">
                <a:solidFill>
                  <a:srgbClr val="FFFF00"/>
                </a:solidFill>
                <a:effectLst/>
              </a:rPr>
              <a:t>(ICD-10)</a:t>
            </a:r>
            <a:r>
              <a:rPr lang="ja-JP" altLang="en-US">
                <a:solidFill>
                  <a:srgbClr val="FFFF00"/>
                </a:solidFill>
                <a:effectLst/>
              </a:rPr>
              <a:t>　その</a:t>
            </a:r>
            <a:r>
              <a:rPr lang="en-US" altLang="ja-JP">
                <a:solidFill>
                  <a:srgbClr val="FFFF00"/>
                </a:solidFill>
                <a:effectLst/>
              </a:rPr>
              <a:t>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dirty="0">
                <a:solidFill>
                  <a:srgbClr val="FFFF00"/>
                </a:solidFill>
                <a:effectLst/>
              </a:rPr>
              <a:t>摂食障害、睡眠障害、産褥精神障害</a:t>
            </a:r>
          </a:p>
          <a:p>
            <a:r>
              <a:rPr lang="ja-JP" altLang="en-US" dirty="0">
                <a:solidFill>
                  <a:srgbClr val="FFFF00"/>
                </a:solidFill>
                <a:effectLst/>
              </a:rPr>
              <a:t>人格障害</a:t>
            </a:r>
            <a:r>
              <a:rPr lang="ja-JP" altLang="en-US" dirty="0">
                <a:effectLst/>
              </a:rPr>
              <a:t>、衝動性の障害、性同一性障害</a:t>
            </a:r>
          </a:p>
          <a:p>
            <a:r>
              <a:rPr lang="en-US" altLang="ja-JP" dirty="0">
                <a:solidFill>
                  <a:srgbClr val="FFFF00"/>
                </a:solidFill>
                <a:effectLst/>
              </a:rPr>
              <a:t>F7.</a:t>
            </a:r>
            <a:r>
              <a:rPr lang="ja-JP" altLang="en-US" dirty="0">
                <a:solidFill>
                  <a:srgbClr val="FFFF00"/>
                </a:solidFill>
                <a:effectLst/>
              </a:rPr>
              <a:t>知的障害</a:t>
            </a:r>
            <a:endParaRPr lang="en-US" altLang="ja-JP" dirty="0">
              <a:solidFill>
                <a:srgbClr val="FFFF00"/>
              </a:solidFill>
              <a:effectLst/>
            </a:endParaRPr>
          </a:p>
          <a:p>
            <a:r>
              <a:rPr lang="en-US" altLang="ja-JP" dirty="0">
                <a:solidFill>
                  <a:srgbClr val="FFFF00"/>
                </a:solidFill>
                <a:effectLst/>
              </a:rPr>
              <a:t>F8.</a:t>
            </a:r>
            <a:r>
              <a:rPr lang="ja-JP" altLang="en-US" dirty="0">
                <a:solidFill>
                  <a:srgbClr val="FFFF00"/>
                </a:solidFill>
                <a:effectLst/>
              </a:rPr>
              <a:t>広汎性発達障害</a:t>
            </a:r>
          </a:p>
          <a:p>
            <a:pPr lvl="1"/>
            <a:r>
              <a:rPr lang="ja-JP" altLang="en-US" dirty="0">
                <a:effectLst/>
              </a:rPr>
              <a:t>自閉症，アスペルガー症候群</a:t>
            </a:r>
            <a:endParaRPr lang="en-US" altLang="ja-JP" dirty="0">
              <a:effectLst/>
            </a:endParaRPr>
          </a:p>
          <a:p>
            <a:r>
              <a:rPr lang="en-US" altLang="ja-JP" dirty="0">
                <a:solidFill>
                  <a:srgbClr val="FFFF00"/>
                </a:solidFill>
                <a:effectLst/>
              </a:rPr>
              <a:t>F9.</a:t>
            </a:r>
            <a:r>
              <a:rPr lang="ja-JP" altLang="en-US" dirty="0">
                <a:solidFill>
                  <a:srgbClr val="FFFF00"/>
                </a:solidFill>
                <a:effectLst/>
              </a:rPr>
              <a:t>多動性障害</a:t>
            </a:r>
            <a:endParaRPr lang="en-US" altLang="ja-JP" dirty="0">
              <a:effectLst/>
            </a:endParaRPr>
          </a:p>
          <a:p>
            <a:endParaRPr lang="en-US" altLang="ja-JP" dirty="0">
              <a:effectLst/>
            </a:endParaRPr>
          </a:p>
          <a:p>
            <a:pPr lvl="1"/>
            <a:endParaRPr lang="en-US" altLang="ja-JP" dirty="0">
              <a:effectLst/>
            </a:endParaRPr>
          </a:p>
          <a:p>
            <a:pPr marL="0" indent="0">
              <a:buNone/>
            </a:pPr>
            <a:endParaRPr lang="ja-JP" alt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21740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2BF2DF-EB3F-43C0-9334-186A2E7C2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ええ加減主義のススメ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253480-040E-412F-8072-52403B19A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800" dirty="0"/>
              <a:t>我々の住む世界、社会も自然界も、きわめて複雑で入り組んだ相互作用のなせる業だ</a:t>
            </a:r>
            <a:endParaRPr kumimoji="1" lang="en-US" altLang="ja-JP" sz="2800" dirty="0"/>
          </a:p>
          <a:p>
            <a:r>
              <a:rPr lang="ja-JP" altLang="en-US" sz="2800" dirty="0">
                <a:solidFill>
                  <a:srgbClr val="FFFF00"/>
                </a:solidFill>
              </a:rPr>
              <a:t>現象を理詰めに説明できたりしない</a:t>
            </a:r>
            <a:r>
              <a:rPr lang="ja-JP" altLang="en-US" sz="2800" dirty="0"/>
              <a:t>、ただただ</a:t>
            </a:r>
            <a:r>
              <a:rPr lang="ja-JP" altLang="en-US" sz="2800" dirty="0">
                <a:solidFill>
                  <a:srgbClr val="FFFF00"/>
                </a:solidFill>
              </a:rPr>
              <a:t>経験則から類推</a:t>
            </a:r>
            <a:r>
              <a:rPr lang="ja-JP" altLang="en-US" sz="2800" dirty="0"/>
              <a:t>するより仕方ない</a:t>
            </a:r>
            <a:endParaRPr lang="en-US" altLang="ja-JP" sz="2800" dirty="0"/>
          </a:p>
          <a:p>
            <a:r>
              <a:rPr kumimoji="1" lang="ja-JP" altLang="en-US" sz="2800" dirty="0">
                <a:solidFill>
                  <a:srgbClr val="FFFF00"/>
                </a:solidFill>
              </a:rPr>
              <a:t>試行錯誤</a:t>
            </a:r>
            <a:r>
              <a:rPr kumimoji="1" lang="ja-JP" altLang="en-US" sz="2800" dirty="0"/>
              <a:t>で行くしかない</a:t>
            </a:r>
            <a:endParaRPr kumimoji="1" lang="en-US" altLang="ja-JP" sz="2800" dirty="0"/>
          </a:p>
          <a:p>
            <a:r>
              <a:rPr lang="ja-JP" altLang="en-US" sz="2800" dirty="0"/>
              <a:t>料理人がある味を加えたり、いや減じたり、そうしてより良き結果を見つけたのが「ええ加減」である。</a:t>
            </a:r>
            <a:endParaRPr lang="en-US" altLang="ja-JP" sz="2800" dirty="0"/>
          </a:p>
          <a:p>
            <a:r>
              <a:rPr kumimoji="1" lang="ja-JP" altLang="en-US" sz="2800" dirty="0"/>
              <a:t>目標通りにいっていない今を、今のところはこれでいいと「ええ加減」を受け入れることが、目標へのスタートである。</a:t>
            </a:r>
          </a:p>
        </p:txBody>
      </p:sp>
    </p:spTree>
    <p:extLst>
      <p:ext uri="{BB962C8B-B14F-4D97-AF65-F5344CB8AC3E}">
        <p14:creationId xmlns:p14="http://schemas.microsoft.com/office/powerpoint/2010/main" val="18545826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精神的に健康であるには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dirty="0">
                <a:solidFill>
                  <a:schemeClr val="tx2"/>
                </a:solidFill>
              </a:rPr>
              <a:t>ええ加減主義を実践する</a:t>
            </a:r>
            <a:r>
              <a:rPr lang="ja-JP" altLang="en-US" dirty="0"/>
              <a:t>にはどうするか</a:t>
            </a:r>
            <a:endParaRPr lang="en-US" altLang="ja-JP" dirty="0"/>
          </a:p>
          <a:p>
            <a:pPr>
              <a:lnSpc>
                <a:spcPct val="90000"/>
              </a:lnSpc>
            </a:pPr>
            <a:r>
              <a:rPr lang="ja-JP" altLang="en-US" dirty="0">
                <a:solidFill>
                  <a:schemeClr val="tx2"/>
                </a:solidFill>
              </a:rPr>
              <a:t>自己肯定感を持つ</a:t>
            </a:r>
          </a:p>
          <a:p>
            <a:pPr lvl="1">
              <a:lnSpc>
                <a:spcPct val="90000"/>
              </a:lnSpc>
            </a:pPr>
            <a:r>
              <a:rPr lang="ja-JP" altLang="en-US" dirty="0"/>
              <a:t>いい意味での自己中になれ</a:t>
            </a:r>
          </a:p>
          <a:p>
            <a:pPr lvl="1">
              <a:lnSpc>
                <a:spcPct val="90000"/>
              </a:lnSpc>
            </a:pPr>
            <a:r>
              <a:rPr lang="ja-JP" altLang="en-US" dirty="0"/>
              <a:t>そうすれば周りにも寛容になれる</a:t>
            </a:r>
          </a:p>
          <a:p>
            <a:pPr lvl="1">
              <a:lnSpc>
                <a:spcPct val="90000"/>
              </a:lnSpc>
            </a:pPr>
            <a:r>
              <a:rPr lang="en-US" altLang="ja-JP" dirty="0"/>
              <a:t>Me Yes and You Yes</a:t>
            </a:r>
          </a:p>
          <a:p>
            <a:pPr>
              <a:lnSpc>
                <a:spcPct val="90000"/>
              </a:lnSpc>
            </a:pPr>
            <a:r>
              <a:rPr lang="ja-JP" altLang="en-US" dirty="0">
                <a:solidFill>
                  <a:schemeClr val="tx2"/>
                </a:solidFill>
              </a:rPr>
              <a:t>楽観的になれ</a:t>
            </a:r>
          </a:p>
          <a:p>
            <a:pPr lvl="1">
              <a:lnSpc>
                <a:spcPct val="90000"/>
              </a:lnSpc>
            </a:pPr>
            <a:r>
              <a:rPr lang="ja-JP" altLang="en-US" dirty="0"/>
              <a:t>先のこと、まあ何とかなるだろう（心配が出そうになると振り払う）</a:t>
            </a:r>
          </a:p>
          <a:p>
            <a:pPr lvl="1">
              <a:lnSpc>
                <a:spcPct val="90000"/>
              </a:lnSpc>
            </a:pPr>
            <a:r>
              <a:rPr lang="ja-JP" altLang="en-US" dirty="0"/>
              <a:t>自己分析、反省のつもりが気分を下げる役割しか果たさないことがほとんど</a:t>
            </a:r>
          </a:p>
        </p:txBody>
      </p:sp>
    </p:spTree>
    <p:extLst>
      <p:ext uri="{BB962C8B-B14F-4D97-AF65-F5344CB8AC3E}">
        <p14:creationId xmlns:p14="http://schemas.microsoft.com/office/powerpoint/2010/main" val="39600600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062492-AAB7-4189-B0CF-FF33182A3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パーソナリティ機能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26B2E4-9168-4563-804F-50E56562B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kumimoji="1" lang="ja-JP" altLang="en-US" dirty="0"/>
              <a:t>パーソナリティ障がい群の</a:t>
            </a:r>
            <a:r>
              <a:rPr kumimoji="1" lang="ja-JP" altLang="en-US" dirty="0">
                <a:solidFill>
                  <a:srgbClr val="FFFF00"/>
                </a:solidFill>
              </a:rPr>
              <a:t>代替</a:t>
            </a:r>
            <a:r>
              <a:rPr kumimoji="1" lang="en-US" altLang="ja-JP" dirty="0">
                <a:solidFill>
                  <a:srgbClr val="FFFF00"/>
                </a:solidFill>
              </a:rPr>
              <a:t>DSM-5</a:t>
            </a:r>
            <a:r>
              <a:rPr kumimoji="1" lang="ja-JP" altLang="en-US" dirty="0">
                <a:solidFill>
                  <a:srgbClr val="FFFF00"/>
                </a:solidFill>
              </a:rPr>
              <a:t>モデル</a:t>
            </a:r>
            <a:endParaRPr kumimoji="1" lang="en-US" altLang="ja-JP" dirty="0">
              <a:solidFill>
                <a:srgbClr val="FFFF00"/>
              </a:solidFill>
            </a:endParaRPr>
          </a:p>
          <a:p>
            <a:r>
              <a:rPr lang="ja-JP" altLang="en-US" dirty="0"/>
              <a:t>病的</a:t>
            </a:r>
            <a:r>
              <a:rPr lang="ja-JP" altLang="en-US" dirty="0">
                <a:solidFill>
                  <a:srgbClr val="FFFF00"/>
                </a:solidFill>
              </a:rPr>
              <a:t>パーソナリティ特性</a:t>
            </a:r>
            <a:r>
              <a:rPr lang="ja-JP" altLang="en-US" dirty="0"/>
              <a:t>とともに基本次元（ディメンション）をなす</a:t>
            </a:r>
            <a:endParaRPr lang="en-US" altLang="ja-JP" dirty="0"/>
          </a:p>
          <a:p>
            <a:r>
              <a:rPr kumimoji="1" lang="ja-JP" altLang="en-US" dirty="0"/>
              <a:t>自己</a:t>
            </a:r>
            <a:endParaRPr kumimoji="1" lang="en-US" altLang="ja-JP" dirty="0"/>
          </a:p>
          <a:p>
            <a:pPr lvl="1"/>
            <a:r>
              <a:rPr lang="ja-JP" altLang="en-US" dirty="0"/>
              <a:t>同一性</a:t>
            </a:r>
            <a:endParaRPr lang="en-US" altLang="ja-JP" dirty="0"/>
          </a:p>
          <a:p>
            <a:pPr lvl="1"/>
            <a:r>
              <a:rPr kumimoji="1" lang="ja-JP" altLang="en-US" dirty="0"/>
              <a:t>自己志向性（自律性）</a:t>
            </a:r>
            <a:endParaRPr kumimoji="1" lang="en-US" altLang="ja-JP" dirty="0"/>
          </a:p>
          <a:p>
            <a:r>
              <a:rPr lang="ja-JP" altLang="en-US" dirty="0"/>
              <a:t>対人関係</a:t>
            </a:r>
            <a:endParaRPr lang="en-US" altLang="ja-JP" dirty="0"/>
          </a:p>
          <a:p>
            <a:pPr lvl="1"/>
            <a:r>
              <a:rPr kumimoji="1" lang="ja-JP" altLang="en-US" dirty="0"/>
              <a:t>共感性</a:t>
            </a:r>
            <a:endParaRPr kumimoji="1" lang="en-US" altLang="ja-JP" dirty="0"/>
          </a:p>
          <a:p>
            <a:pPr lvl="1"/>
            <a:r>
              <a:rPr lang="ja-JP" altLang="en-US" dirty="0"/>
              <a:t>親密さ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48181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B3B7D1-8751-4E62-9155-A77A1C6B0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パーソナリティ機能：自己</a:t>
            </a:r>
            <a:br>
              <a:rPr kumimoji="1" lang="en-US" altLang="ja-JP" dirty="0"/>
            </a:br>
            <a:r>
              <a:rPr kumimoji="1" lang="en-US" altLang="ja-JP" dirty="0"/>
              <a:t>Personality Functioning :Self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1E3153-9774-4181-9786-6F5A360E2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自己同一性</a:t>
            </a:r>
            <a:r>
              <a:rPr kumimoji="1" lang="en-US" altLang="ja-JP" dirty="0">
                <a:solidFill>
                  <a:srgbClr val="FFFF00"/>
                </a:solidFill>
              </a:rPr>
              <a:t>(Identity:</a:t>
            </a:r>
            <a:r>
              <a:rPr lang="ja-JP" altLang="en-US" dirty="0">
                <a:solidFill>
                  <a:srgbClr val="FFFF00"/>
                </a:solidFill>
              </a:rPr>
              <a:t>アイデンティティー）</a:t>
            </a:r>
            <a:endParaRPr kumimoji="1" lang="en-US" altLang="ja-JP" dirty="0">
              <a:solidFill>
                <a:srgbClr val="FFFF00"/>
              </a:solidFill>
            </a:endParaRPr>
          </a:p>
          <a:p>
            <a:pPr lvl="1"/>
            <a:r>
              <a:rPr lang="ja-JP" altLang="en-US" dirty="0"/>
              <a:t>役割に適した境界を保つ自分という意識</a:t>
            </a:r>
            <a:endParaRPr lang="en-US" altLang="ja-JP" dirty="0"/>
          </a:p>
          <a:p>
            <a:pPr lvl="1"/>
            <a:r>
              <a:rPr kumimoji="1" lang="ja-JP" altLang="en-US" dirty="0"/>
              <a:t>自己制御された肯定的自尊心</a:t>
            </a:r>
            <a:endParaRPr kumimoji="1" lang="en-US" altLang="ja-JP" dirty="0"/>
          </a:p>
          <a:p>
            <a:pPr lvl="1"/>
            <a:r>
              <a:rPr lang="ja-JP" altLang="en-US" dirty="0"/>
              <a:t>すべての情動を体験し、許容し、制御できる</a:t>
            </a:r>
            <a:endParaRPr lang="en-US" altLang="ja-JP" dirty="0"/>
          </a:p>
          <a:p>
            <a:r>
              <a:rPr kumimoji="1" lang="ja-JP" altLang="en-US" dirty="0">
                <a:solidFill>
                  <a:srgbClr val="FFFF00"/>
                </a:solidFill>
              </a:rPr>
              <a:t>自己志向性（</a:t>
            </a:r>
            <a:r>
              <a:rPr kumimoji="1" lang="en-US" altLang="ja-JP" dirty="0">
                <a:solidFill>
                  <a:srgbClr val="FFFF00"/>
                </a:solidFill>
              </a:rPr>
              <a:t>Self-direction</a:t>
            </a:r>
            <a:r>
              <a:rPr kumimoji="1" lang="ja-JP" altLang="en-US" dirty="0">
                <a:solidFill>
                  <a:srgbClr val="FFFF00"/>
                </a:solidFill>
              </a:rPr>
              <a:t>：自律性）</a:t>
            </a:r>
            <a:endParaRPr kumimoji="1" lang="en-US" altLang="ja-JP" dirty="0">
              <a:solidFill>
                <a:srgbClr val="FFFF00"/>
              </a:solidFill>
            </a:endParaRPr>
          </a:p>
          <a:p>
            <a:pPr lvl="1"/>
            <a:r>
              <a:rPr lang="ja-JP" altLang="en-US" dirty="0"/>
              <a:t>自己の能力の評価に基づく合理的目標を設定</a:t>
            </a:r>
            <a:endParaRPr lang="en-US" altLang="ja-JP" dirty="0"/>
          </a:p>
          <a:p>
            <a:pPr lvl="1"/>
            <a:r>
              <a:rPr kumimoji="1" lang="ja-JP" altLang="en-US" dirty="0"/>
              <a:t>適切な行動規範を利用し、多くの領域で達成感を持つ</a:t>
            </a:r>
            <a:endParaRPr kumimoji="1" lang="en-US" altLang="ja-JP" dirty="0"/>
          </a:p>
          <a:p>
            <a:pPr lvl="1"/>
            <a:r>
              <a:rPr lang="ja-JP" altLang="en-US" dirty="0"/>
              <a:t>内的体験を省察し意味づけることができる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61910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8497C8-1E00-45D0-AC34-7593BC828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332656"/>
            <a:ext cx="8856984" cy="1368152"/>
          </a:xfrm>
        </p:spPr>
        <p:txBody>
          <a:bodyPr/>
          <a:lstStyle/>
          <a:p>
            <a:r>
              <a:rPr kumimoji="1" lang="ja-JP" altLang="en-US" dirty="0"/>
              <a:t>パーソナリティー機能：対人関係</a:t>
            </a:r>
            <a:br>
              <a:rPr kumimoji="1" lang="en-US" altLang="ja-JP" dirty="0"/>
            </a:br>
            <a:r>
              <a:rPr kumimoji="1" lang="en-US" altLang="ja-JP" dirty="0"/>
              <a:t>P F :Interpersonal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164275-8AC9-4353-8CE7-F925F0EE4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共感性</a:t>
            </a:r>
            <a:r>
              <a:rPr kumimoji="1" lang="en-US" altLang="ja-JP" dirty="0">
                <a:solidFill>
                  <a:srgbClr val="FFFF00"/>
                </a:solidFill>
              </a:rPr>
              <a:t>(Empathy)</a:t>
            </a:r>
          </a:p>
          <a:p>
            <a:pPr lvl="1"/>
            <a:r>
              <a:rPr lang="ja-JP" altLang="en-US" dirty="0"/>
              <a:t>他者の体験及び動機を正確に理解できる</a:t>
            </a:r>
            <a:endParaRPr lang="en-US" altLang="ja-JP" dirty="0"/>
          </a:p>
          <a:p>
            <a:pPr lvl="1"/>
            <a:r>
              <a:rPr kumimoji="1" lang="ja-JP" altLang="en-US" dirty="0"/>
              <a:t>異なる意見でも、他者の見方を理解し尊重</a:t>
            </a:r>
            <a:r>
              <a:rPr lang="ja-JP" altLang="en-US" dirty="0"/>
              <a:t>する</a:t>
            </a:r>
            <a:endParaRPr lang="en-US" altLang="ja-JP" dirty="0"/>
          </a:p>
          <a:p>
            <a:pPr lvl="1"/>
            <a:r>
              <a:rPr kumimoji="1" lang="ja-JP" altLang="en-US" dirty="0"/>
              <a:t>自己の行動が他者に及ぼす影響を理解する</a:t>
            </a:r>
            <a:endParaRPr kumimoji="1" lang="en-US" altLang="ja-JP" dirty="0"/>
          </a:p>
          <a:p>
            <a:r>
              <a:rPr lang="ja-JP" altLang="en-US" dirty="0">
                <a:solidFill>
                  <a:srgbClr val="FFFF00"/>
                </a:solidFill>
              </a:rPr>
              <a:t>親密さ</a:t>
            </a:r>
            <a:r>
              <a:rPr lang="en-US" altLang="ja-JP" dirty="0">
                <a:solidFill>
                  <a:srgbClr val="FFFF00"/>
                </a:solidFill>
              </a:rPr>
              <a:t>(Intimacy)</a:t>
            </a:r>
          </a:p>
          <a:p>
            <a:pPr lvl="1"/>
            <a:r>
              <a:rPr kumimoji="1" lang="ja-JP" altLang="en-US" dirty="0"/>
              <a:t>個人及び地域の生活で、充実し持続的な多くの関係を持つ</a:t>
            </a:r>
            <a:endParaRPr kumimoji="1" lang="en-US" altLang="ja-JP" dirty="0"/>
          </a:p>
          <a:p>
            <a:pPr lvl="1"/>
            <a:r>
              <a:rPr lang="ja-JP" altLang="en-US" dirty="0"/>
              <a:t>思いやりがあり親密な互恵的関係を持てる</a:t>
            </a:r>
            <a:endParaRPr lang="en-US" altLang="ja-JP" dirty="0"/>
          </a:p>
          <a:p>
            <a:pPr lvl="1"/>
            <a:r>
              <a:rPr kumimoji="1" lang="ja-JP" altLang="en-US" dirty="0"/>
              <a:t>さまざまな他者の思考、情動、行動に柔軟に対応できる</a:t>
            </a:r>
          </a:p>
        </p:txBody>
      </p:sp>
    </p:spTree>
    <p:extLst>
      <p:ext uri="{BB962C8B-B14F-4D97-AF65-F5344CB8AC3E}">
        <p14:creationId xmlns:p14="http://schemas.microsoft.com/office/powerpoint/2010/main" val="33367611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1BC652-DD4D-4A59-9FFF-C6F043655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より良い支援をするために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8E86FC-8940-4429-BB09-543C17F72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81128"/>
          </a:xfrm>
        </p:spPr>
        <p:txBody>
          <a:bodyPr/>
          <a:lstStyle/>
          <a:p>
            <a:r>
              <a:rPr kumimoji="1" lang="ja-JP" altLang="en-US" dirty="0"/>
              <a:t>支援目標・プログラムを作るとき、利用者のパーソナリティ機能を評価し、念頭に置く</a:t>
            </a:r>
            <a:endParaRPr kumimoji="1" lang="en-US" altLang="ja-JP" dirty="0"/>
          </a:p>
          <a:p>
            <a:r>
              <a:rPr lang="ja-JP" altLang="en-US" dirty="0"/>
              <a:t>目標設定を行う時、利用者の自尊心を損なっていないかを考える</a:t>
            </a:r>
            <a:endParaRPr lang="en-US" altLang="ja-JP" dirty="0"/>
          </a:p>
          <a:p>
            <a:r>
              <a:rPr kumimoji="1" lang="ja-JP" altLang="en-US" dirty="0"/>
              <a:t>利用者が不合理に高い目標設定をするとき、その背景を考えつつ合理的目標に再設定する</a:t>
            </a:r>
            <a:endParaRPr kumimoji="1" lang="en-US" altLang="ja-JP" dirty="0"/>
          </a:p>
          <a:p>
            <a:r>
              <a:rPr lang="ja-JP" altLang="en-US" dirty="0"/>
              <a:t>利用者との間の心理的葛藤が高まったとき、支援者自身</a:t>
            </a:r>
            <a:r>
              <a:rPr lang="ja-JP" altLang="en-US"/>
              <a:t>のパーソナリティー機能</a:t>
            </a:r>
            <a:r>
              <a:rPr lang="ja-JP" altLang="en-US" dirty="0"/>
              <a:t>の低下の危険があると知っておく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8817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83FB75-A0A7-4172-AC80-A58EB3B27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ICD-11</a:t>
            </a:r>
            <a:br>
              <a:rPr kumimoji="1" lang="en-US" altLang="ja-JP" dirty="0"/>
            </a:br>
            <a:r>
              <a:rPr kumimoji="1" lang="zh-TW" altLang="en-US" sz="3600" dirty="0"/>
              <a:t>０６　精神的、行動的、神経発達的障害群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D79D72-A56C-46D4-A6B6-8BAB53F32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1 </a:t>
            </a:r>
            <a:r>
              <a:rPr kumimoji="1" lang="ja-JP" altLang="en-US" dirty="0"/>
              <a:t>神経発達症群</a:t>
            </a:r>
            <a:endParaRPr kumimoji="1" lang="en-US" altLang="ja-JP" dirty="0"/>
          </a:p>
          <a:p>
            <a:pPr lvl="1"/>
            <a:r>
              <a:rPr kumimoji="1" lang="ja-JP" altLang="en-US" dirty="0">
                <a:solidFill>
                  <a:srgbClr val="FFFF00"/>
                </a:solidFill>
              </a:rPr>
              <a:t>知的発達症</a:t>
            </a:r>
            <a:endParaRPr kumimoji="1" lang="en-US" altLang="ja-JP" dirty="0">
              <a:solidFill>
                <a:srgbClr val="FFFF00"/>
              </a:solidFill>
            </a:endParaRPr>
          </a:p>
          <a:p>
            <a:pPr lvl="1"/>
            <a:r>
              <a:rPr kumimoji="1" lang="ja-JP" altLang="en-US" dirty="0">
                <a:solidFill>
                  <a:srgbClr val="FFFF00"/>
                </a:solidFill>
              </a:rPr>
              <a:t>自閉スペクトラム症（</a:t>
            </a:r>
            <a:r>
              <a:rPr kumimoji="1" lang="en-US" altLang="ja-JP" dirty="0">
                <a:solidFill>
                  <a:srgbClr val="FFFF00"/>
                </a:solidFill>
              </a:rPr>
              <a:t>ASD)</a:t>
            </a:r>
            <a:endParaRPr lang="en-US" altLang="ja-JP" dirty="0">
              <a:solidFill>
                <a:srgbClr val="FFFF00"/>
              </a:solidFill>
            </a:endParaRPr>
          </a:p>
          <a:p>
            <a:pPr lvl="1"/>
            <a:r>
              <a:rPr kumimoji="1" lang="zh-TW" altLang="en-US" dirty="0"/>
              <a:t> 注意欠如多動症</a:t>
            </a:r>
            <a:r>
              <a:rPr kumimoji="1" lang="ja-JP" altLang="en-US" dirty="0"/>
              <a:t>（</a:t>
            </a:r>
            <a:r>
              <a:rPr kumimoji="1" lang="en-US" altLang="ja-JP" dirty="0"/>
              <a:t>AD/HD)</a:t>
            </a:r>
            <a:endParaRPr kumimoji="1" lang="en-US" altLang="zh-TW" dirty="0"/>
          </a:p>
          <a:p>
            <a:pPr lvl="1"/>
            <a:r>
              <a:rPr kumimoji="1" lang="ja-JP" altLang="en-US" dirty="0"/>
              <a:t>チック症群</a:t>
            </a:r>
            <a:endParaRPr kumimoji="1" lang="en-US" altLang="ja-JP" dirty="0"/>
          </a:p>
          <a:p>
            <a:r>
              <a:rPr kumimoji="1" lang="ja-JP" altLang="en-US" dirty="0"/>
              <a:t>２　統合失調症または他の一次性精神症群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統合失調症</a:t>
            </a:r>
            <a:endParaRPr kumimoji="1" lang="en-US" altLang="ja-JP" dirty="0"/>
          </a:p>
          <a:p>
            <a:pPr lvl="1"/>
            <a:r>
              <a:rPr kumimoji="1" lang="zh-TW" altLang="en-US" dirty="0"/>
              <a:t>統合失調感情症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統合失調型症</a:t>
            </a:r>
            <a:endParaRPr kumimoji="1" lang="en-US" altLang="ja-JP" dirty="0"/>
          </a:p>
          <a:p>
            <a:pPr marL="457200" lvl="1" indent="0">
              <a:buNone/>
            </a:pP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6153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0EB57E-8B8D-49D5-92F2-05E158D21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自閉スペクトラム症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9953F4-2C28-4CF4-A4D4-3FF441939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DSM-</a:t>
            </a:r>
            <a:r>
              <a:rPr lang="en-US" altLang="ja-JP" dirty="0"/>
              <a:t>Ⅳ</a:t>
            </a:r>
            <a:r>
              <a:rPr lang="ja-JP" altLang="en-US" dirty="0"/>
              <a:t>、</a:t>
            </a:r>
            <a:r>
              <a:rPr lang="en-US" altLang="ja-JP" dirty="0"/>
              <a:t>ICD-10</a:t>
            </a:r>
            <a:r>
              <a:rPr lang="ja-JP" altLang="en-US" dirty="0"/>
              <a:t>で自閉性障害、アスペルガー障害を含む広汎性発達障がいとされていたものが、</a:t>
            </a:r>
            <a:r>
              <a:rPr lang="en-US" altLang="ja-JP" dirty="0"/>
              <a:t>DSM-5,ICD-11</a:t>
            </a:r>
            <a:r>
              <a:rPr lang="ja-JP" altLang="en-US" dirty="0"/>
              <a:t>では、自閉スペクトラム症という</a:t>
            </a:r>
            <a:r>
              <a:rPr lang="ja-JP" altLang="en-US" dirty="0">
                <a:solidFill>
                  <a:srgbClr val="FFFF00"/>
                </a:solidFill>
              </a:rPr>
              <a:t>連続体モデル</a:t>
            </a:r>
            <a:r>
              <a:rPr lang="ja-JP" altLang="en-US" dirty="0"/>
              <a:t>でまとめられた。</a:t>
            </a:r>
            <a:endParaRPr lang="en-US" altLang="ja-JP" dirty="0"/>
          </a:p>
          <a:p>
            <a:r>
              <a:rPr kumimoji="1" lang="en-US" altLang="ja-JP" dirty="0"/>
              <a:t>A.</a:t>
            </a:r>
            <a:r>
              <a:rPr kumimoji="1" lang="ja-JP" altLang="en-US" dirty="0"/>
              <a:t>社会的コミュニケーション及び対人的相互反応における持続的欠陥</a:t>
            </a:r>
            <a:endParaRPr kumimoji="1" lang="en-US" altLang="ja-JP" dirty="0"/>
          </a:p>
          <a:p>
            <a:r>
              <a:rPr lang="en-US" altLang="ja-JP" dirty="0"/>
              <a:t>B.</a:t>
            </a:r>
            <a:r>
              <a:rPr lang="ja-JP" altLang="en-US" dirty="0"/>
              <a:t>行動、興味、または活動の限定された反復的様式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8241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3E105-BB4B-48CE-AC57-0BD1E7805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2"/>
            <a:ext cx="8229600" cy="1783035"/>
          </a:xfrm>
        </p:spPr>
        <p:txBody>
          <a:bodyPr/>
          <a:lstStyle/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tabLst/>
              <a:defRPr/>
            </a:pPr>
            <a:r>
              <a:rPr kumimoji="1" lang="en-US" altLang="ja-JP" sz="32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A.</a:t>
            </a:r>
            <a:r>
              <a:rPr kumimoji="1" lang="ja-JP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社会的コミュニケーション及び対人的相互反応における持続的欠陥</a:t>
            </a:r>
            <a:br>
              <a:rPr kumimoji="1" lang="en-US" altLang="ja-JP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A7C8C9-FE19-4FD3-8641-D1D8C3DA6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/>
          <a:lstStyle/>
          <a:p>
            <a:r>
              <a:rPr kumimoji="1" lang="ja-JP" altLang="en-US" dirty="0"/>
              <a:t>相互の対人的ー情緒関係の欠落</a:t>
            </a:r>
            <a:endParaRPr kumimoji="1" lang="en-US" altLang="ja-JP" dirty="0"/>
          </a:p>
          <a:p>
            <a:pPr lvl="1"/>
            <a:r>
              <a:rPr lang="ja-JP" altLang="en-US" dirty="0"/>
              <a:t>異常に近づく、通常の会話のやり取りができない</a:t>
            </a:r>
            <a:endParaRPr lang="en-US" altLang="ja-JP" dirty="0"/>
          </a:p>
          <a:p>
            <a:pPr lvl="1"/>
            <a:r>
              <a:rPr kumimoji="1" lang="ja-JP" altLang="en-US" dirty="0"/>
              <a:t>興味、情動、感情を共有できない</a:t>
            </a:r>
            <a:endParaRPr kumimoji="1" lang="en-US" altLang="ja-JP" dirty="0"/>
          </a:p>
          <a:p>
            <a:r>
              <a:rPr lang="ja-JP" altLang="en-US" dirty="0"/>
              <a:t>非言語的コミュニケーション行動の欠如や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まとまりの悪い言語的コミュニケーション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－視線が合わない、身振りの理解ができない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■</a:t>
            </a:r>
            <a:r>
              <a:rPr lang="ja-JP" altLang="en-US" dirty="0"/>
              <a:t>人間関係を発展させそれを維持し理解することの欠陥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－様々な社会状況に合った行動ができない</a:t>
            </a:r>
          </a:p>
        </p:txBody>
      </p:sp>
    </p:spTree>
    <p:extLst>
      <p:ext uri="{BB962C8B-B14F-4D97-AF65-F5344CB8AC3E}">
        <p14:creationId xmlns:p14="http://schemas.microsoft.com/office/powerpoint/2010/main" val="1671893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69CA42-B1D0-4776-A690-200A255D6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80727"/>
            <a:ext cx="8229600" cy="440085"/>
          </a:xfrm>
        </p:spPr>
        <p:txBody>
          <a:bodyPr/>
          <a:lstStyle/>
          <a:p>
            <a:r>
              <a:rPr lang="en-US" altLang="ja-JP" sz="3200" dirty="0"/>
              <a:t>B.</a:t>
            </a:r>
            <a:r>
              <a:rPr lang="ja-JP" altLang="en-US" sz="3200" dirty="0"/>
              <a:t>行動、興味、または活動</a:t>
            </a:r>
            <a:br>
              <a:rPr lang="en-US" altLang="ja-JP" sz="3200" dirty="0"/>
            </a:br>
            <a:r>
              <a:rPr lang="ja-JP" altLang="en-US" sz="3200" dirty="0"/>
              <a:t>の限定された反復的様式</a:t>
            </a:r>
            <a:br>
              <a:rPr kumimoji="1" lang="ja-JP" altLang="en-US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F4EB1A-8125-49B4-9FA4-DDA7D9FD8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925144"/>
          </a:xfrm>
        </p:spPr>
        <p:txBody>
          <a:bodyPr/>
          <a:lstStyle/>
          <a:p>
            <a:r>
              <a:rPr kumimoji="1" lang="ja-JP" altLang="en-US" dirty="0"/>
              <a:t>常同的、反復的な身体運動、物の使用、会話。</a:t>
            </a:r>
            <a:endParaRPr kumimoji="1" lang="en-US" altLang="ja-JP" dirty="0"/>
          </a:p>
          <a:p>
            <a:pPr lvl="1"/>
            <a:r>
              <a:rPr lang="ja-JP" altLang="en-US" dirty="0"/>
              <a:t>体を奇妙に動かし続ける、</a:t>
            </a:r>
            <a:endParaRPr lang="en-US" altLang="ja-JP" dirty="0"/>
          </a:p>
          <a:p>
            <a:pPr lvl="1"/>
            <a:r>
              <a:rPr kumimoji="1" lang="ja-JP" altLang="en-US" dirty="0"/>
              <a:t>おもちゃの車を一列に並べる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オーム返し、場にそぐわない独語の繰り返し</a:t>
            </a:r>
            <a:endParaRPr kumimoji="1" lang="en-US" altLang="ja-JP" dirty="0"/>
          </a:p>
          <a:p>
            <a:r>
              <a:rPr lang="ja-JP" altLang="en-US" dirty="0"/>
              <a:t>同一性への固執、習慣への頑なこだわり、言語的、非言語的な儀式的行動様式</a:t>
            </a:r>
            <a:endParaRPr lang="en-US" altLang="ja-JP" dirty="0"/>
          </a:p>
          <a:p>
            <a:r>
              <a:rPr kumimoji="1" lang="ja-JP" altLang="en-US" dirty="0"/>
              <a:t>強度で異常なほど限定され執着する興味</a:t>
            </a:r>
            <a:endParaRPr kumimoji="1" lang="en-US" altLang="ja-JP" dirty="0"/>
          </a:p>
          <a:p>
            <a:r>
              <a:rPr lang="ja-JP" altLang="en-US" dirty="0"/>
              <a:t>感覚刺激に対する過敏さと鈍感さ、ある感覚的側面への並外れた興味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448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B207030F-FA7A-42B9-8C85-1E1A25DB98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772400" cy="1219200"/>
          </a:xfrm>
        </p:spPr>
        <p:txBody>
          <a:bodyPr/>
          <a:lstStyle/>
          <a:p>
            <a:r>
              <a:rPr lang="ja-JP" altLang="en-US" sz="3600">
                <a:latin typeface="Century" panose="02040604050505020304" pitchFamily="18" charset="0"/>
              </a:rPr>
              <a:t>自閉性障害の基本症状</a:t>
            </a:r>
            <a:r>
              <a:rPr lang="en-US" altLang="ja-JP" sz="3600">
                <a:latin typeface="Century" panose="02040604050505020304" pitchFamily="18" charset="0"/>
              </a:rPr>
              <a:t>1</a:t>
            </a:r>
            <a:br>
              <a:rPr lang="en-US" altLang="ja-JP">
                <a:latin typeface="Century" panose="02040604050505020304" pitchFamily="18" charset="0"/>
              </a:rPr>
            </a:br>
            <a:r>
              <a:rPr lang="ja-JP" altLang="en-US">
                <a:latin typeface="Century" panose="02040604050505020304" pitchFamily="18" charset="0"/>
              </a:rPr>
              <a:t>相互的社会的交流の質的障害</a:t>
            </a:r>
            <a:r>
              <a:rPr lang="ja-JP" altLang="en-US"/>
              <a:t> 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0C7423D3-948C-4EC1-A1B7-F3E52954EF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62188"/>
            <a:ext cx="7772400" cy="38338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dirty="0">
                <a:latin typeface="Century" panose="02040604050505020304" pitchFamily="18" charset="0"/>
              </a:rPr>
              <a:t>目が合わない</a:t>
            </a:r>
          </a:p>
          <a:p>
            <a:pPr>
              <a:lnSpc>
                <a:spcPct val="90000"/>
              </a:lnSpc>
            </a:pPr>
            <a:r>
              <a:rPr lang="ja-JP" altLang="en-US" dirty="0">
                <a:latin typeface="Century" panose="02040604050505020304" pitchFamily="18" charset="0"/>
              </a:rPr>
              <a:t>話しかけているのに知らんぷり</a:t>
            </a:r>
          </a:p>
          <a:p>
            <a:pPr>
              <a:lnSpc>
                <a:spcPct val="90000"/>
              </a:lnSpc>
            </a:pPr>
            <a:r>
              <a:rPr lang="ja-JP" altLang="en-US" dirty="0">
                <a:latin typeface="Century" panose="02040604050505020304" pitchFamily="18" charset="0"/>
              </a:rPr>
              <a:t>人との関わりを求めない</a:t>
            </a:r>
          </a:p>
          <a:p>
            <a:pPr>
              <a:lnSpc>
                <a:spcPct val="90000"/>
              </a:lnSpc>
            </a:pPr>
            <a:r>
              <a:rPr lang="ja-JP" altLang="en-US" dirty="0">
                <a:latin typeface="Century" panose="02040604050505020304" pitchFamily="18" charset="0"/>
              </a:rPr>
              <a:t>人とのよろこびの共有を求めない</a:t>
            </a:r>
          </a:p>
          <a:p>
            <a:pPr>
              <a:lnSpc>
                <a:spcPct val="90000"/>
              </a:lnSpc>
            </a:pPr>
            <a:r>
              <a:rPr lang="ja-JP" altLang="en-US" dirty="0">
                <a:latin typeface="Century" panose="02040604050505020304" pitchFamily="18" charset="0"/>
              </a:rPr>
              <a:t>友達にルール違反を指摘する</a:t>
            </a:r>
          </a:p>
          <a:p>
            <a:pPr>
              <a:lnSpc>
                <a:spcPct val="90000"/>
              </a:lnSpc>
            </a:pPr>
            <a:r>
              <a:rPr lang="ja-JP" altLang="en-US" dirty="0">
                <a:latin typeface="Century" panose="02040604050505020304" pitchFamily="18" charset="0"/>
              </a:rPr>
              <a:t>うまく友達の輪に入れず、孤立したり、からかわれたりする</a:t>
            </a:r>
            <a:r>
              <a:rPr lang="ja-JP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3630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B8D649CE-92B5-4CF4-B957-C3B9D4E11F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600">
                <a:latin typeface="Century" panose="02040604050505020304" pitchFamily="18" charset="0"/>
              </a:rPr>
              <a:t>自閉性障害の基本症状</a:t>
            </a:r>
            <a:r>
              <a:rPr lang="en-US" altLang="ja-JP" sz="3600">
                <a:latin typeface="Century" panose="02040604050505020304" pitchFamily="18" charset="0"/>
              </a:rPr>
              <a:t>2</a:t>
            </a:r>
            <a:br>
              <a:rPr lang="en-US" altLang="ja-JP">
                <a:latin typeface="Century" panose="02040604050505020304" pitchFamily="18" charset="0"/>
              </a:rPr>
            </a:br>
            <a:r>
              <a:rPr lang="ja-JP" altLang="en-US">
                <a:latin typeface="Century" panose="02040604050505020304" pitchFamily="18" charset="0"/>
              </a:rPr>
              <a:t>コミュニケーションの質的障害</a:t>
            </a:r>
            <a:r>
              <a:rPr lang="ja-JP" altLang="en-US"/>
              <a:t> 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855E5BBF-F095-4A93-A981-A64E4A018C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62188"/>
            <a:ext cx="7772400" cy="38338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800">
                <a:latin typeface="ＭＳ Ｐゴシック" panose="020B0600070205080204" pitchFamily="50" charset="-128"/>
              </a:rPr>
              <a:t>言葉の発達の著しい遅れ</a:t>
            </a:r>
          </a:p>
          <a:p>
            <a:pPr>
              <a:lnSpc>
                <a:spcPct val="90000"/>
              </a:lnSpc>
            </a:pPr>
            <a:r>
              <a:rPr lang="ja-JP" altLang="en-US" sz="2800">
                <a:latin typeface="ＭＳ Ｐゴシック" panose="020B0600070205080204" pitchFamily="50" charset="-128"/>
              </a:rPr>
              <a:t>おうむがえし</a:t>
            </a:r>
          </a:p>
          <a:p>
            <a:pPr>
              <a:lnSpc>
                <a:spcPct val="90000"/>
              </a:lnSpc>
            </a:pPr>
            <a:r>
              <a:rPr lang="ja-JP" altLang="en-US" sz="2800">
                <a:latin typeface="ＭＳ Ｐゴシック" panose="020B0600070205080204" pitchFamily="50" charset="-128"/>
              </a:rPr>
              <a:t>人称や立場の逆転した表現</a:t>
            </a:r>
          </a:p>
          <a:p>
            <a:pPr>
              <a:lnSpc>
                <a:spcPct val="90000"/>
              </a:lnSpc>
            </a:pPr>
            <a:r>
              <a:rPr lang="ja-JP" altLang="en-US" sz="2800">
                <a:latin typeface="ＭＳ Ｐゴシック" panose="020B0600070205080204" pitchFamily="50" charset="-128"/>
              </a:rPr>
              <a:t>場にそぐわない</a:t>
            </a:r>
            <a:r>
              <a:rPr lang="en-US" altLang="ja-JP" sz="2800">
                <a:latin typeface="ＭＳ Ｐゴシック" panose="020B0600070205080204" pitchFamily="50" charset="-128"/>
              </a:rPr>
              <a:t>TV</a:t>
            </a:r>
            <a:r>
              <a:rPr lang="ja-JP" altLang="en-US" sz="2800">
                <a:latin typeface="ＭＳ Ｐゴシック" panose="020B0600070205080204" pitchFamily="50" charset="-128"/>
              </a:rPr>
              <a:t>コマーシャルなどの常同言語</a:t>
            </a:r>
          </a:p>
          <a:p>
            <a:pPr>
              <a:lnSpc>
                <a:spcPct val="90000"/>
              </a:lnSpc>
            </a:pPr>
            <a:r>
              <a:rPr lang="ja-JP" altLang="en-US" sz="2800">
                <a:latin typeface="ＭＳ Ｐゴシック" panose="020B0600070205080204" pitchFamily="50" charset="-128"/>
              </a:rPr>
              <a:t>身振りによるコミュニケーションのなさ</a:t>
            </a:r>
            <a:r>
              <a:rPr lang="ja-JP" altLang="en-US" sz="2800"/>
              <a:t> </a:t>
            </a:r>
          </a:p>
          <a:p>
            <a:pPr>
              <a:lnSpc>
                <a:spcPct val="90000"/>
              </a:lnSpc>
            </a:pPr>
            <a:r>
              <a:rPr lang="ja-JP" altLang="en-US" sz="2800"/>
              <a:t>喋り方が独特、いつも標準語や丁寧語</a:t>
            </a:r>
          </a:p>
          <a:p>
            <a:pPr>
              <a:lnSpc>
                <a:spcPct val="90000"/>
              </a:lnSpc>
            </a:pPr>
            <a:r>
              <a:rPr lang="ja-JP" altLang="en-US" sz="2800"/>
              <a:t>言われたままに受け止める</a:t>
            </a:r>
          </a:p>
          <a:p>
            <a:pPr>
              <a:lnSpc>
                <a:spcPct val="90000"/>
              </a:lnSpc>
            </a:pPr>
            <a:r>
              <a:rPr lang="ja-JP" altLang="en-US" sz="2800"/>
              <a:t>冗談が通じない</a:t>
            </a:r>
          </a:p>
        </p:txBody>
      </p:sp>
    </p:spTree>
    <p:extLst>
      <p:ext uri="{BB962C8B-B14F-4D97-AF65-F5344CB8AC3E}">
        <p14:creationId xmlns:p14="http://schemas.microsoft.com/office/powerpoint/2010/main" val="2244527492"/>
      </p:ext>
    </p:extLst>
  </p:cSld>
  <p:clrMapOvr>
    <a:masterClrMapping/>
  </p:clrMapOvr>
</p:sld>
</file>

<file path=ppt/theme/theme1.xml><?xml version="1.0" encoding="utf-8"?>
<a:theme xmlns:a="http://schemas.openxmlformats.org/drawingml/2006/main" name="Beam">
  <a:themeElements>
    <a:clrScheme name="Beam 10">
      <a:dk1>
        <a:srgbClr val="1A006C"/>
      </a:dk1>
      <a:lt1>
        <a:srgbClr val="FFFFFF"/>
      </a:lt1>
      <a:dk2>
        <a:srgbClr val="000066"/>
      </a:dk2>
      <a:lt2>
        <a:srgbClr val="FFFF66"/>
      </a:lt2>
      <a:accent1>
        <a:srgbClr val="0099CC"/>
      </a:accent1>
      <a:accent2>
        <a:srgbClr val="6600CC"/>
      </a:accent2>
      <a:accent3>
        <a:srgbClr val="AAAAB8"/>
      </a:accent3>
      <a:accent4>
        <a:srgbClr val="DADADA"/>
      </a:accent4>
      <a:accent5>
        <a:srgbClr val="AACAE2"/>
      </a:accent5>
      <a:accent6>
        <a:srgbClr val="5C00B9"/>
      </a:accent6>
      <a:hlink>
        <a:srgbClr val="9999FF"/>
      </a:hlink>
      <a:folHlink>
        <a:srgbClr val="33CCCC"/>
      </a:folHlink>
    </a:clrScheme>
    <a:fontScheme name="Beam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am 10">
        <a:dk1>
          <a:srgbClr val="1A006C"/>
        </a:dk1>
        <a:lt1>
          <a:srgbClr val="FFFFFF"/>
        </a:lt1>
        <a:dk2>
          <a:srgbClr val="000066"/>
        </a:dk2>
        <a:lt2>
          <a:srgbClr val="FFFF66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3700</TotalTime>
  <Words>2080</Words>
  <Application>Microsoft Office PowerPoint</Application>
  <PresentationFormat>画面に合わせる (4:3)</PresentationFormat>
  <Paragraphs>225</Paragraphs>
  <Slides>35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40" baseType="lpstr">
      <vt:lpstr>ＭＳ Ｐゴシック</vt:lpstr>
      <vt:lpstr>Arial</vt:lpstr>
      <vt:lpstr>Century</vt:lpstr>
      <vt:lpstr>Wingdings</vt:lpstr>
      <vt:lpstr>Beam</vt:lpstr>
      <vt:lpstr>発達障がいと生活・就労支援</vt:lpstr>
      <vt:lpstr>診断ガイドラインの更新</vt:lpstr>
      <vt:lpstr>精神障害の国際分類(ICD-10)　その2</vt:lpstr>
      <vt:lpstr>ICD-11 ０６　精神的、行動的、神経発達的障害群</vt:lpstr>
      <vt:lpstr>自閉スペクトラム症</vt:lpstr>
      <vt:lpstr>A.社会的コミュニケーション及び対人的相互反応における持続的欠陥 </vt:lpstr>
      <vt:lpstr>B.行動、興味、または活動 の限定された反復的様式 </vt:lpstr>
      <vt:lpstr>自閉性障害の基本症状1 相互的社会的交流の質的障害 </vt:lpstr>
      <vt:lpstr>自閉性障害の基本症状2 コミュニケーションの質的障害 </vt:lpstr>
      <vt:lpstr>自閉性障害の基本症状3 活動や興味の著しい狭さ </vt:lpstr>
      <vt:lpstr>アスペルガー症候群</vt:lpstr>
      <vt:lpstr>アスペルガー症候群の 臨床的経過　１</vt:lpstr>
      <vt:lpstr>アスペルガー症候群の 臨床的経過　２</vt:lpstr>
      <vt:lpstr>アスペルガー症候群の 臨床的経過　３</vt:lpstr>
      <vt:lpstr>自閉スペクトラム症の認知機能</vt:lpstr>
      <vt:lpstr>自閉スペクトラム症の就労支援</vt:lpstr>
      <vt:lpstr>自閉スペクトラム症の就労支援　2</vt:lpstr>
      <vt:lpstr>症例　1</vt:lpstr>
      <vt:lpstr>症例2　音への敏感さが高じて 居場所がなくなる女性</vt:lpstr>
      <vt:lpstr>症例3　対人関係の下手さを自覚しながらも改善できず苦しむ青年</vt:lpstr>
      <vt:lpstr>症例4.　別の就労移行支援事業所の紹介の職場に適応した男性</vt:lpstr>
      <vt:lpstr>注意欠如・多動症（AD/HD)</vt:lpstr>
      <vt:lpstr>注意欠如・多動症（AD/HD)</vt:lpstr>
      <vt:lpstr>AD/HD　2</vt:lpstr>
      <vt:lpstr>AD/HD　3</vt:lpstr>
      <vt:lpstr>症例5　中学２年から抗ADHD剤服用継続してIT企業の マネージャーをしている男</vt:lpstr>
      <vt:lpstr>症例6　会社でミスを繰り返す男性</vt:lpstr>
      <vt:lpstr>ええ加減主義のススメ</vt:lpstr>
      <vt:lpstr>ええ加減主義のススメ　2</vt:lpstr>
      <vt:lpstr>ええ加減主義のススメ　3</vt:lpstr>
      <vt:lpstr>精神的に健康であるには</vt:lpstr>
      <vt:lpstr>パーソナリティ機能</vt:lpstr>
      <vt:lpstr>パーソナリティ機能：自己 Personality Functioning :Self</vt:lpstr>
      <vt:lpstr>パーソナリティー機能：対人関係 P F :Interpersonal </vt:lpstr>
      <vt:lpstr>より良い支援をするために</vt:lpstr>
    </vt:vector>
  </TitlesOfParts>
  <Company>Dell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うつ病の周辺疾患について</dc:title>
  <dc:creator>Preferred Customer</dc:creator>
  <cp:lastModifiedBy>chitarug1@gmail.com</cp:lastModifiedBy>
  <cp:revision>173</cp:revision>
  <dcterms:created xsi:type="dcterms:W3CDTF">2010-01-17T02:37:10Z</dcterms:created>
  <dcterms:modified xsi:type="dcterms:W3CDTF">2020-11-05T01:13:29Z</dcterms:modified>
</cp:coreProperties>
</file>