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sldIdLst>
    <p:sldId id="256" r:id="rId2"/>
    <p:sldId id="277" r:id="rId3"/>
    <p:sldId id="312" r:id="rId4"/>
    <p:sldId id="379" r:id="rId5"/>
    <p:sldId id="380" r:id="rId6"/>
    <p:sldId id="381" r:id="rId7"/>
    <p:sldId id="382" r:id="rId8"/>
    <p:sldId id="383" r:id="rId9"/>
    <p:sldId id="286" r:id="rId10"/>
    <p:sldId id="384" r:id="rId11"/>
    <p:sldId id="288" r:id="rId12"/>
    <p:sldId id="289" r:id="rId13"/>
    <p:sldId id="290" r:id="rId14"/>
    <p:sldId id="292" r:id="rId15"/>
    <p:sldId id="385" r:id="rId16"/>
    <p:sldId id="386" r:id="rId17"/>
    <p:sldId id="376" r:id="rId18"/>
    <p:sldId id="387" r:id="rId19"/>
    <p:sldId id="394" r:id="rId20"/>
    <p:sldId id="388" r:id="rId21"/>
    <p:sldId id="313" r:id="rId22"/>
    <p:sldId id="260" r:id="rId23"/>
    <p:sldId id="389" r:id="rId24"/>
    <p:sldId id="390" r:id="rId25"/>
    <p:sldId id="398" r:id="rId26"/>
    <p:sldId id="399" r:id="rId27"/>
    <p:sldId id="402" r:id="rId28"/>
    <p:sldId id="400" r:id="rId29"/>
    <p:sldId id="401" r:id="rId30"/>
    <p:sldId id="391" r:id="rId31"/>
    <p:sldId id="296" r:id="rId32"/>
    <p:sldId id="297" r:id="rId33"/>
    <p:sldId id="298" r:id="rId34"/>
    <p:sldId id="299" r:id="rId35"/>
    <p:sldId id="300" r:id="rId36"/>
    <p:sldId id="301" r:id="rId37"/>
    <p:sldId id="302" r:id="rId38"/>
  </p:sldIdLst>
  <p:sldSz cx="9144000" cy="6858000" type="screen4x3"/>
  <p:notesSz cx="10018713" cy="688816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0" autoAdjust="0"/>
  </p:normalViewPr>
  <p:slideViewPr>
    <p:cSldViewPr>
      <p:cViewPr varScale="1">
        <p:scale>
          <a:sx n="62" d="100"/>
          <a:sy n="62" d="100"/>
        </p:scale>
        <p:origin x="1384" y="52"/>
      </p:cViewPr>
      <p:guideLst>
        <p:guide orient="horz" pos="2160"/>
        <p:guide pos="2880"/>
      </p:guideLst>
    </p:cSldViewPr>
  </p:slideViewPr>
  <p:outlineViewPr>
    <p:cViewPr>
      <p:scale>
        <a:sx n="33" d="100"/>
        <a:sy n="33" d="100"/>
      </p:scale>
      <p:origin x="0" y="4234"/>
    </p:cViewPr>
  </p:outlineViewPr>
  <p:notesTextViewPr>
    <p:cViewPr>
      <p:scale>
        <a:sx n="100" d="100"/>
        <a:sy n="100" d="100"/>
      </p:scale>
      <p:origin x="0" y="0"/>
    </p:cViewPr>
  </p:notesTextViewPr>
  <p:sorterViewPr>
    <p:cViewPr>
      <p:scale>
        <a:sx n="66" d="100"/>
        <a:sy n="66" d="100"/>
      </p:scale>
      <p:origin x="0" y="-42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ja-JP" altLang="en-US" sz="1800" dirty="0">
                <a:solidFill>
                  <a:srgbClr val="FFFF00"/>
                </a:solidFill>
              </a:rPr>
              <a:t>自殺者数月次推移　　　</a:t>
            </a:r>
            <a:r>
              <a:rPr lang="en-US" altLang="ja-JP" sz="1800" dirty="0">
                <a:solidFill>
                  <a:srgbClr val="FFFF00"/>
                </a:solidFill>
              </a:rPr>
              <a:t>2020</a:t>
            </a:r>
            <a:r>
              <a:rPr lang="ja-JP" altLang="en-US" sz="1800" dirty="0">
                <a:solidFill>
                  <a:srgbClr val="FFFF00"/>
                </a:solidFill>
              </a:rPr>
              <a:t>年　　　　　</a:t>
            </a:r>
            <a:r>
              <a:rPr lang="en-US" altLang="ja-JP" sz="1800" dirty="0">
                <a:solidFill>
                  <a:srgbClr val="FFFF00"/>
                </a:solidFill>
              </a:rPr>
              <a:t>2019</a:t>
            </a:r>
            <a:r>
              <a:rPr lang="ja-JP" altLang="en-US" sz="1800" dirty="0">
                <a:solidFill>
                  <a:srgbClr val="FFFF00"/>
                </a:solidFill>
              </a:rPr>
              <a:t>年</a:t>
            </a:r>
          </a:p>
        </c:rich>
      </c:tx>
      <c:layout>
        <c:manualLayout>
          <c:xMode val="edge"/>
          <c:yMode val="edge"/>
          <c:x val="0.20345666341739599"/>
          <c:y val="3.0559690154909159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720013123359579"/>
          <c:y val="0.12939947529159243"/>
          <c:w val="0.87753018372703417"/>
          <c:h val="0.76413333554094187"/>
        </c:manualLayout>
      </c:layout>
      <c:lineChart>
        <c:grouping val="standard"/>
        <c:varyColors val="0"/>
        <c:ser>
          <c:idx val="0"/>
          <c:order val="0"/>
          <c:tx>
            <c:strRef>
              <c:f>Sheet1!$P$6</c:f>
              <c:strCache>
                <c:ptCount val="1"/>
                <c:pt idx="0">
                  <c:v>合計</c:v>
                </c:pt>
              </c:strCache>
            </c:strRef>
          </c:tx>
          <c:spPr>
            <a:ln w="28575" cap="rnd">
              <a:solidFill>
                <a:schemeClr val="accent1"/>
              </a:solidFill>
              <a:round/>
            </a:ln>
            <a:effectLst/>
          </c:spPr>
          <c:marker>
            <c:symbol val="none"/>
          </c:marker>
          <c:cat>
            <c:strRef>
              <c:f>Sheet1!$Q$5:$AB$5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Sheet1!$Q$6:$AB$6</c:f>
              <c:numCache>
                <c:formatCode>General</c:formatCode>
                <c:ptCount val="12"/>
                <c:pt idx="0">
                  <c:v>1680</c:v>
                </c:pt>
                <c:pt idx="1">
                  <c:v>1453</c:v>
                </c:pt>
                <c:pt idx="2">
                  <c:v>1749</c:v>
                </c:pt>
                <c:pt idx="3">
                  <c:v>1502</c:v>
                </c:pt>
                <c:pt idx="4">
                  <c:v>1581</c:v>
                </c:pt>
                <c:pt idx="5">
                  <c:v>1570</c:v>
                </c:pt>
                <c:pt idx="6">
                  <c:v>1851</c:v>
                </c:pt>
                <c:pt idx="7">
                  <c:v>1910</c:v>
                </c:pt>
                <c:pt idx="8">
                  <c:v>1849</c:v>
                </c:pt>
                <c:pt idx="9">
                  <c:v>2158</c:v>
                </c:pt>
              </c:numCache>
            </c:numRef>
          </c:val>
          <c:smooth val="0"/>
          <c:extLst>
            <c:ext xmlns:c16="http://schemas.microsoft.com/office/drawing/2014/chart" uri="{C3380CC4-5D6E-409C-BE32-E72D297353CC}">
              <c16:uniqueId val="{00000000-D47D-42BF-BD14-134C2BF18942}"/>
            </c:ext>
          </c:extLst>
        </c:ser>
        <c:ser>
          <c:idx val="1"/>
          <c:order val="1"/>
          <c:tx>
            <c:strRef>
              <c:f>Sheet1!$P$7</c:f>
              <c:strCache>
                <c:ptCount val="1"/>
                <c:pt idx="0">
                  <c:v>男性</c:v>
                </c:pt>
              </c:strCache>
            </c:strRef>
          </c:tx>
          <c:spPr>
            <a:ln w="28575" cap="rnd">
              <a:solidFill>
                <a:schemeClr val="accent2"/>
              </a:solidFill>
              <a:round/>
            </a:ln>
            <a:effectLst/>
          </c:spPr>
          <c:marker>
            <c:symbol val="none"/>
          </c:marker>
          <c:cat>
            <c:strRef>
              <c:f>Sheet1!$Q$5:$AB$5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Sheet1!$Q$7:$AB$7</c:f>
              <c:numCache>
                <c:formatCode>General</c:formatCode>
                <c:ptCount val="12"/>
                <c:pt idx="0">
                  <c:v>1185</c:v>
                </c:pt>
                <c:pt idx="1">
                  <c:v>1026</c:v>
                </c:pt>
                <c:pt idx="2">
                  <c:v>1243</c:v>
                </c:pt>
                <c:pt idx="3">
                  <c:v>1060</c:v>
                </c:pt>
                <c:pt idx="4">
                  <c:v>1088</c:v>
                </c:pt>
                <c:pt idx="5">
                  <c:v>1061</c:v>
                </c:pt>
                <c:pt idx="6">
                  <c:v>1189</c:v>
                </c:pt>
                <c:pt idx="7">
                  <c:v>1241</c:v>
                </c:pt>
                <c:pt idx="8">
                  <c:v>1201</c:v>
                </c:pt>
                <c:pt idx="9">
                  <c:v>1306</c:v>
                </c:pt>
              </c:numCache>
            </c:numRef>
          </c:val>
          <c:smooth val="0"/>
          <c:extLst>
            <c:ext xmlns:c16="http://schemas.microsoft.com/office/drawing/2014/chart" uri="{C3380CC4-5D6E-409C-BE32-E72D297353CC}">
              <c16:uniqueId val="{00000001-D47D-42BF-BD14-134C2BF18942}"/>
            </c:ext>
          </c:extLst>
        </c:ser>
        <c:ser>
          <c:idx val="2"/>
          <c:order val="2"/>
          <c:tx>
            <c:strRef>
              <c:f>Sheet1!$P$8</c:f>
              <c:strCache>
                <c:ptCount val="1"/>
                <c:pt idx="0">
                  <c:v>女性</c:v>
                </c:pt>
              </c:strCache>
            </c:strRef>
          </c:tx>
          <c:spPr>
            <a:ln w="28575" cap="rnd">
              <a:solidFill>
                <a:schemeClr val="accent3"/>
              </a:solidFill>
              <a:round/>
            </a:ln>
            <a:effectLst/>
          </c:spPr>
          <c:marker>
            <c:symbol val="none"/>
          </c:marker>
          <c:cat>
            <c:strRef>
              <c:f>Sheet1!$Q$5:$AB$5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Sheet1!$Q$8:$AB$8</c:f>
              <c:numCache>
                <c:formatCode>General</c:formatCode>
                <c:ptCount val="12"/>
                <c:pt idx="0">
                  <c:v>495</c:v>
                </c:pt>
                <c:pt idx="1">
                  <c:v>427</c:v>
                </c:pt>
                <c:pt idx="2">
                  <c:v>506</c:v>
                </c:pt>
                <c:pt idx="3">
                  <c:v>442</c:v>
                </c:pt>
                <c:pt idx="4">
                  <c:v>493</c:v>
                </c:pt>
                <c:pt idx="5">
                  <c:v>509</c:v>
                </c:pt>
                <c:pt idx="6">
                  <c:v>662</c:v>
                </c:pt>
                <c:pt idx="7">
                  <c:v>669</c:v>
                </c:pt>
                <c:pt idx="8">
                  <c:v>648</c:v>
                </c:pt>
                <c:pt idx="9">
                  <c:v>852</c:v>
                </c:pt>
              </c:numCache>
            </c:numRef>
          </c:val>
          <c:smooth val="0"/>
          <c:extLst>
            <c:ext xmlns:c16="http://schemas.microsoft.com/office/drawing/2014/chart" uri="{C3380CC4-5D6E-409C-BE32-E72D297353CC}">
              <c16:uniqueId val="{00000002-D47D-42BF-BD14-134C2BF18942}"/>
            </c:ext>
          </c:extLst>
        </c:ser>
        <c:ser>
          <c:idx val="3"/>
          <c:order val="3"/>
          <c:tx>
            <c:strRef>
              <c:f>Sheet1!$P$9</c:f>
              <c:strCache>
                <c:ptCount val="1"/>
                <c:pt idx="0">
                  <c:v>合計</c:v>
                </c:pt>
              </c:strCache>
            </c:strRef>
          </c:tx>
          <c:spPr>
            <a:ln w="28575" cap="rnd">
              <a:solidFill>
                <a:schemeClr val="accent6">
                  <a:lumMod val="50000"/>
                </a:schemeClr>
              </a:solidFill>
              <a:round/>
            </a:ln>
            <a:effectLst/>
          </c:spPr>
          <c:marker>
            <c:symbol val="none"/>
          </c:marker>
          <c:cat>
            <c:strRef>
              <c:f>Sheet1!$Q$5:$AB$5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Sheet1!$Q$9:$AB$9</c:f>
              <c:numCache>
                <c:formatCode>General</c:formatCode>
                <c:ptCount val="12"/>
                <c:pt idx="0">
                  <c:v>1684</c:v>
                </c:pt>
                <c:pt idx="1">
                  <c:v>1615</c:v>
                </c:pt>
                <c:pt idx="2">
                  <c:v>1856</c:v>
                </c:pt>
                <c:pt idx="3">
                  <c:v>1814</c:v>
                </c:pt>
                <c:pt idx="4">
                  <c:v>1853</c:v>
                </c:pt>
                <c:pt idx="5">
                  <c:v>1640</c:v>
                </c:pt>
                <c:pt idx="6">
                  <c:v>1793</c:v>
                </c:pt>
                <c:pt idx="7">
                  <c:v>1603</c:v>
                </c:pt>
                <c:pt idx="8">
                  <c:v>1662</c:v>
                </c:pt>
                <c:pt idx="9">
                  <c:v>1539</c:v>
                </c:pt>
                <c:pt idx="10">
                  <c:v>1616</c:v>
                </c:pt>
                <c:pt idx="11">
                  <c:v>1494</c:v>
                </c:pt>
              </c:numCache>
            </c:numRef>
          </c:val>
          <c:smooth val="0"/>
          <c:extLst>
            <c:ext xmlns:c16="http://schemas.microsoft.com/office/drawing/2014/chart" uri="{C3380CC4-5D6E-409C-BE32-E72D297353CC}">
              <c16:uniqueId val="{00000003-D47D-42BF-BD14-134C2BF18942}"/>
            </c:ext>
          </c:extLst>
        </c:ser>
        <c:ser>
          <c:idx val="4"/>
          <c:order val="4"/>
          <c:tx>
            <c:strRef>
              <c:f>Sheet1!$P$10</c:f>
              <c:strCache>
                <c:ptCount val="1"/>
                <c:pt idx="0">
                  <c:v>男性</c:v>
                </c:pt>
              </c:strCache>
            </c:strRef>
          </c:tx>
          <c:spPr>
            <a:ln w="28575" cap="rnd">
              <a:solidFill>
                <a:schemeClr val="accent5"/>
              </a:solidFill>
              <a:round/>
            </a:ln>
            <a:effectLst/>
          </c:spPr>
          <c:marker>
            <c:symbol val="none"/>
          </c:marker>
          <c:cat>
            <c:strRef>
              <c:f>Sheet1!$Q$5:$AB$5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Sheet1!$Q$10:$AB$10</c:f>
              <c:numCache>
                <c:formatCode>General</c:formatCode>
                <c:ptCount val="12"/>
                <c:pt idx="0">
                  <c:v>1176</c:v>
                </c:pt>
                <c:pt idx="1">
                  <c:v>1122</c:v>
                </c:pt>
                <c:pt idx="2">
                  <c:v>1324</c:v>
                </c:pt>
                <c:pt idx="3">
                  <c:v>1289</c:v>
                </c:pt>
                <c:pt idx="4">
                  <c:v>1298</c:v>
                </c:pt>
                <c:pt idx="5">
                  <c:v>1145</c:v>
                </c:pt>
                <c:pt idx="6">
                  <c:v>1230</c:v>
                </c:pt>
                <c:pt idx="7">
                  <c:v>1139</c:v>
                </c:pt>
                <c:pt idx="8">
                  <c:v>1161</c:v>
                </c:pt>
                <c:pt idx="9">
                  <c:v>1073</c:v>
                </c:pt>
                <c:pt idx="10">
                  <c:v>1086</c:v>
                </c:pt>
                <c:pt idx="11">
                  <c:v>1035</c:v>
                </c:pt>
              </c:numCache>
            </c:numRef>
          </c:val>
          <c:smooth val="0"/>
          <c:extLst>
            <c:ext xmlns:c16="http://schemas.microsoft.com/office/drawing/2014/chart" uri="{C3380CC4-5D6E-409C-BE32-E72D297353CC}">
              <c16:uniqueId val="{00000004-D47D-42BF-BD14-134C2BF18942}"/>
            </c:ext>
          </c:extLst>
        </c:ser>
        <c:ser>
          <c:idx val="5"/>
          <c:order val="5"/>
          <c:tx>
            <c:strRef>
              <c:f>Sheet1!$P$11</c:f>
              <c:strCache>
                <c:ptCount val="1"/>
                <c:pt idx="0">
                  <c:v>女性</c:v>
                </c:pt>
              </c:strCache>
            </c:strRef>
          </c:tx>
          <c:spPr>
            <a:ln w="28575" cap="rnd">
              <a:solidFill>
                <a:schemeClr val="accent6"/>
              </a:solidFill>
              <a:round/>
            </a:ln>
            <a:effectLst/>
          </c:spPr>
          <c:marker>
            <c:symbol val="none"/>
          </c:marker>
          <c:cat>
            <c:strRef>
              <c:f>Sheet1!$Q$5:$AB$5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Sheet1!$Q$11:$AB$11</c:f>
              <c:numCache>
                <c:formatCode>General</c:formatCode>
                <c:ptCount val="12"/>
                <c:pt idx="0">
                  <c:v>508</c:v>
                </c:pt>
                <c:pt idx="1">
                  <c:v>493</c:v>
                </c:pt>
                <c:pt idx="2">
                  <c:v>532</c:v>
                </c:pt>
                <c:pt idx="3">
                  <c:v>525</c:v>
                </c:pt>
                <c:pt idx="4">
                  <c:v>555</c:v>
                </c:pt>
                <c:pt idx="5">
                  <c:v>495</c:v>
                </c:pt>
                <c:pt idx="6">
                  <c:v>563</c:v>
                </c:pt>
                <c:pt idx="7">
                  <c:v>464</c:v>
                </c:pt>
                <c:pt idx="8">
                  <c:v>501</c:v>
                </c:pt>
                <c:pt idx="9">
                  <c:v>466</c:v>
                </c:pt>
                <c:pt idx="10">
                  <c:v>530</c:v>
                </c:pt>
                <c:pt idx="11">
                  <c:v>459</c:v>
                </c:pt>
              </c:numCache>
            </c:numRef>
          </c:val>
          <c:smooth val="0"/>
          <c:extLst>
            <c:ext xmlns:c16="http://schemas.microsoft.com/office/drawing/2014/chart" uri="{C3380CC4-5D6E-409C-BE32-E72D297353CC}">
              <c16:uniqueId val="{00000005-D47D-42BF-BD14-134C2BF18942}"/>
            </c:ext>
          </c:extLst>
        </c:ser>
        <c:dLbls>
          <c:showLegendKey val="0"/>
          <c:showVal val="0"/>
          <c:showCatName val="0"/>
          <c:showSerName val="0"/>
          <c:showPercent val="0"/>
          <c:showBubbleSize val="0"/>
        </c:dLbls>
        <c:smooth val="0"/>
        <c:axId val="1369144831"/>
        <c:axId val="1321957999"/>
      </c:lineChart>
      <c:catAx>
        <c:axId val="136914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FFFF00"/>
                </a:solidFill>
                <a:latin typeface="+mn-lt"/>
                <a:ea typeface="+mn-ea"/>
                <a:cs typeface="+mn-cs"/>
              </a:defRPr>
            </a:pPr>
            <a:endParaRPr lang="ja-JP"/>
          </a:p>
        </c:txPr>
        <c:crossAx val="1321957999"/>
        <c:crosses val="autoZero"/>
        <c:auto val="1"/>
        <c:lblAlgn val="ctr"/>
        <c:lblOffset val="100"/>
        <c:noMultiLvlLbl val="0"/>
      </c:catAx>
      <c:valAx>
        <c:axId val="1321957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00"/>
                </a:solidFill>
                <a:latin typeface="+mn-lt"/>
                <a:ea typeface="+mn-ea"/>
                <a:cs typeface="+mn-cs"/>
              </a:defRPr>
            </a:pPr>
            <a:endParaRPr lang="ja-JP"/>
          </a:p>
        </c:txPr>
        <c:crossAx val="1369144831"/>
        <c:crosses val="autoZero"/>
        <c:crossBetween val="between"/>
      </c:valAx>
      <c:spPr>
        <a:noFill/>
        <a:ln>
          <a:noFill/>
        </a:ln>
        <a:effectLst/>
      </c:spPr>
    </c:plotArea>
    <c:legend>
      <c:legendPos val="b"/>
      <c:layout>
        <c:manualLayout>
          <c:xMode val="edge"/>
          <c:yMode val="edge"/>
          <c:x val="0.44276507920929542"/>
          <c:y val="0.14255788672239211"/>
          <c:w val="0.4735172931807976"/>
          <c:h val="6.2327287913483867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FFFF00"/>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800" dirty="0">
                <a:solidFill>
                  <a:srgbClr val="FFFF00"/>
                </a:solidFill>
              </a:rPr>
              <a:t>自殺者前年比　</a:t>
            </a:r>
            <a:r>
              <a:rPr lang="en-US" altLang="ja-JP" sz="2800" dirty="0">
                <a:solidFill>
                  <a:srgbClr val="FFFF00"/>
                </a:solidFill>
              </a:rPr>
              <a:t>2020</a:t>
            </a:r>
            <a:r>
              <a:rPr lang="ja-JP" altLang="en-US" sz="2800" dirty="0">
                <a:solidFill>
                  <a:srgbClr val="FFFF00"/>
                </a:solidFill>
              </a:rPr>
              <a:t>年</a:t>
            </a:r>
            <a:r>
              <a:rPr lang="en-US" altLang="ja-JP" sz="2800" dirty="0">
                <a:solidFill>
                  <a:srgbClr val="FFFF00"/>
                </a:solidFill>
              </a:rPr>
              <a:t>/2019</a:t>
            </a:r>
            <a:r>
              <a:rPr lang="ja-JP" altLang="en-US" sz="2800" dirty="0">
                <a:solidFill>
                  <a:srgbClr val="FFFF00"/>
                </a:solidFill>
              </a:rPr>
              <a:t>年</a:t>
            </a:r>
          </a:p>
        </c:rich>
      </c:tx>
      <c:layout>
        <c:manualLayout>
          <c:xMode val="edge"/>
          <c:yMode val="edge"/>
          <c:x val="0.21381373104792728"/>
          <c:y val="6.01851117071648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831714785651792E-2"/>
          <c:y val="0.17328703703703704"/>
          <c:w val="0.865571741032371"/>
          <c:h val="0.69766149023038793"/>
        </c:manualLayout>
      </c:layout>
      <c:barChart>
        <c:barDir val="col"/>
        <c:grouping val="clustered"/>
        <c:varyColors val="0"/>
        <c:ser>
          <c:idx val="0"/>
          <c:order val="0"/>
          <c:tx>
            <c:strRef>
              <c:f>Sheet1!$P$12</c:f>
              <c:strCache>
                <c:ptCount val="1"/>
                <c:pt idx="0">
                  <c:v>合計</c:v>
                </c:pt>
              </c:strCache>
            </c:strRef>
          </c:tx>
          <c:spPr>
            <a:solidFill>
              <a:schemeClr val="accent1"/>
            </a:solidFill>
            <a:ln>
              <a:noFill/>
            </a:ln>
            <a:effectLst/>
          </c:spPr>
          <c:invertIfNegative val="0"/>
          <c:cat>
            <c:strRef>
              <c:f>Sheet1!$Q$5:$Z$5</c:f>
              <c:strCache>
                <c:ptCount val="10"/>
                <c:pt idx="0">
                  <c:v>1月</c:v>
                </c:pt>
                <c:pt idx="1">
                  <c:v>2月</c:v>
                </c:pt>
                <c:pt idx="2">
                  <c:v>3月</c:v>
                </c:pt>
                <c:pt idx="3">
                  <c:v>4月</c:v>
                </c:pt>
                <c:pt idx="4">
                  <c:v>5月</c:v>
                </c:pt>
                <c:pt idx="5">
                  <c:v>6月</c:v>
                </c:pt>
                <c:pt idx="6">
                  <c:v>7月</c:v>
                </c:pt>
                <c:pt idx="7">
                  <c:v>8月</c:v>
                </c:pt>
                <c:pt idx="8">
                  <c:v>9月</c:v>
                </c:pt>
                <c:pt idx="9">
                  <c:v>10月</c:v>
                </c:pt>
              </c:strCache>
            </c:strRef>
          </c:cat>
          <c:val>
            <c:numRef>
              <c:f>Sheet1!$Q$12:$Z$12</c:f>
              <c:numCache>
                <c:formatCode>0.0_);[Red]\(0.0\)</c:formatCode>
                <c:ptCount val="10"/>
                <c:pt idx="0">
                  <c:v>-0.23752969121140666</c:v>
                </c:pt>
                <c:pt idx="1">
                  <c:v>-10.030959752321976</c:v>
                </c:pt>
                <c:pt idx="2">
                  <c:v>-5.7650862068965552</c:v>
                </c:pt>
                <c:pt idx="3">
                  <c:v>-17.199558985667025</c:v>
                </c:pt>
                <c:pt idx="4">
                  <c:v>-14.678899082568805</c:v>
                </c:pt>
                <c:pt idx="5">
                  <c:v>-4.2682926829268268</c:v>
                </c:pt>
                <c:pt idx="6">
                  <c:v>3.2348020078081419</c:v>
                </c:pt>
                <c:pt idx="7">
                  <c:v>19.151590767311305</c:v>
                </c:pt>
                <c:pt idx="8">
                  <c:v>11.251504211793019</c:v>
                </c:pt>
                <c:pt idx="9">
                  <c:v>40.220922677063044</c:v>
                </c:pt>
              </c:numCache>
            </c:numRef>
          </c:val>
          <c:extLst>
            <c:ext xmlns:c16="http://schemas.microsoft.com/office/drawing/2014/chart" uri="{C3380CC4-5D6E-409C-BE32-E72D297353CC}">
              <c16:uniqueId val="{00000000-BFAB-4248-8085-2715FAA6FA93}"/>
            </c:ext>
          </c:extLst>
        </c:ser>
        <c:ser>
          <c:idx val="1"/>
          <c:order val="1"/>
          <c:tx>
            <c:strRef>
              <c:f>Sheet1!$P$13</c:f>
              <c:strCache>
                <c:ptCount val="1"/>
                <c:pt idx="0">
                  <c:v>男性</c:v>
                </c:pt>
              </c:strCache>
            </c:strRef>
          </c:tx>
          <c:spPr>
            <a:solidFill>
              <a:schemeClr val="accent2"/>
            </a:solidFill>
            <a:ln>
              <a:noFill/>
            </a:ln>
            <a:effectLst/>
          </c:spPr>
          <c:invertIfNegative val="0"/>
          <c:cat>
            <c:strRef>
              <c:f>Sheet1!$Q$5:$Z$5</c:f>
              <c:strCache>
                <c:ptCount val="10"/>
                <c:pt idx="0">
                  <c:v>1月</c:v>
                </c:pt>
                <c:pt idx="1">
                  <c:v>2月</c:v>
                </c:pt>
                <c:pt idx="2">
                  <c:v>3月</c:v>
                </c:pt>
                <c:pt idx="3">
                  <c:v>4月</c:v>
                </c:pt>
                <c:pt idx="4">
                  <c:v>5月</c:v>
                </c:pt>
                <c:pt idx="5">
                  <c:v>6月</c:v>
                </c:pt>
                <c:pt idx="6">
                  <c:v>7月</c:v>
                </c:pt>
                <c:pt idx="7">
                  <c:v>8月</c:v>
                </c:pt>
                <c:pt idx="8">
                  <c:v>9月</c:v>
                </c:pt>
                <c:pt idx="9">
                  <c:v>10月</c:v>
                </c:pt>
              </c:strCache>
            </c:strRef>
          </c:cat>
          <c:val>
            <c:numRef>
              <c:f>Sheet1!$Q$13:$Z$13</c:f>
              <c:numCache>
                <c:formatCode>0.0_);[Red]\(0.0\)</c:formatCode>
                <c:ptCount val="10"/>
                <c:pt idx="0">
                  <c:v>0.76530612244897611</c:v>
                </c:pt>
                <c:pt idx="1">
                  <c:v>-8.5561497326203266</c:v>
                </c:pt>
                <c:pt idx="2">
                  <c:v>-6.1178247734139006</c:v>
                </c:pt>
                <c:pt idx="3">
                  <c:v>-17.765709852598917</c:v>
                </c:pt>
                <c:pt idx="4">
                  <c:v>-16.178736517719571</c:v>
                </c:pt>
                <c:pt idx="5">
                  <c:v>-7.3362445414847173</c:v>
                </c:pt>
                <c:pt idx="6">
                  <c:v>-3.3333333333333286</c:v>
                </c:pt>
                <c:pt idx="7">
                  <c:v>8.9552238805970177</c:v>
                </c:pt>
                <c:pt idx="8">
                  <c:v>3.4453057708871739</c:v>
                </c:pt>
                <c:pt idx="9">
                  <c:v>21.714818266542409</c:v>
                </c:pt>
              </c:numCache>
            </c:numRef>
          </c:val>
          <c:extLst>
            <c:ext xmlns:c16="http://schemas.microsoft.com/office/drawing/2014/chart" uri="{C3380CC4-5D6E-409C-BE32-E72D297353CC}">
              <c16:uniqueId val="{00000001-BFAB-4248-8085-2715FAA6FA93}"/>
            </c:ext>
          </c:extLst>
        </c:ser>
        <c:ser>
          <c:idx val="2"/>
          <c:order val="2"/>
          <c:tx>
            <c:strRef>
              <c:f>Sheet1!$P$14</c:f>
              <c:strCache>
                <c:ptCount val="1"/>
                <c:pt idx="0">
                  <c:v>女性</c:v>
                </c:pt>
              </c:strCache>
            </c:strRef>
          </c:tx>
          <c:spPr>
            <a:solidFill>
              <a:schemeClr val="accent3"/>
            </a:solidFill>
            <a:ln>
              <a:noFill/>
            </a:ln>
            <a:effectLst/>
          </c:spPr>
          <c:invertIfNegative val="0"/>
          <c:cat>
            <c:strRef>
              <c:f>Sheet1!$Q$5:$Z$5</c:f>
              <c:strCache>
                <c:ptCount val="10"/>
                <c:pt idx="0">
                  <c:v>1月</c:v>
                </c:pt>
                <c:pt idx="1">
                  <c:v>2月</c:v>
                </c:pt>
                <c:pt idx="2">
                  <c:v>3月</c:v>
                </c:pt>
                <c:pt idx="3">
                  <c:v>4月</c:v>
                </c:pt>
                <c:pt idx="4">
                  <c:v>5月</c:v>
                </c:pt>
                <c:pt idx="5">
                  <c:v>6月</c:v>
                </c:pt>
                <c:pt idx="6">
                  <c:v>7月</c:v>
                </c:pt>
                <c:pt idx="7">
                  <c:v>8月</c:v>
                </c:pt>
                <c:pt idx="8">
                  <c:v>9月</c:v>
                </c:pt>
                <c:pt idx="9">
                  <c:v>10月</c:v>
                </c:pt>
              </c:strCache>
            </c:strRef>
          </c:cat>
          <c:val>
            <c:numRef>
              <c:f>Sheet1!$Q$14:$Z$14</c:f>
              <c:numCache>
                <c:formatCode>0.0_);[Red]\(0.0\)</c:formatCode>
                <c:ptCount val="10"/>
                <c:pt idx="0">
                  <c:v>-2.559055118110237</c:v>
                </c:pt>
                <c:pt idx="1">
                  <c:v>-13.387423935091277</c:v>
                </c:pt>
                <c:pt idx="2">
                  <c:v>-4.8872180451127889</c:v>
                </c:pt>
                <c:pt idx="3">
                  <c:v>-15.80952380952381</c:v>
                </c:pt>
                <c:pt idx="4">
                  <c:v>-11.171171171171167</c:v>
                </c:pt>
                <c:pt idx="5">
                  <c:v>2.8282828282828234</c:v>
                </c:pt>
                <c:pt idx="6">
                  <c:v>17.584369449378329</c:v>
                </c:pt>
                <c:pt idx="7">
                  <c:v>44.181034482758633</c:v>
                </c:pt>
                <c:pt idx="8">
                  <c:v>29.341317365269447</c:v>
                </c:pt>
                <c:pt idx="9">
                  <c:v>82.832618025751088</c:v>
                </c:pt>
              </c:numCache>
            </c:numRef>
          </c:val>
          <c:extLst>
            <c:ext xmlns:c16="http://schemas.microsoft.com/office/drawing/2014/chart" uri="{C3380CC4-5D6E-409C-BE32-E72D297353CC}">
              <c16:uniqueId val="{00000002-BFAB-4248-8085-2715FAA6FA93}"/>
            </c:ext>
          </c:extLst>
        </c:ser>
        <c:dLbls>
          <c:showLegendKey val="0"/>
          <c:showVal val="0"/>
          <c:showCatName val="0"/>
          <c:showSerName val="0"/>
          <c:showPercent val="0"/>
          <c:showBubbleSize val="0"/>
        </c:dLbls>
        <c:gapWidth val="150"/>
        <c:axId val="1504613423"/>
        <c:axId val="1367292175"/>
      </c:barChart>
      <c:catAx>
        <c:axId val="1504613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367292175"/>
        <c:crosses val="autoZero"/>
        <c:auto val="1"/>
        <c:lblAlgn val="ctr"/>
        <c:lblOffset val="100"/>
        <c:noMultiLvlLbl val="0"/>
      </c:catAx>
      <c:valAx>
        <c:axId val="1367292175"/>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504613423"/>
        <c:crosses val="autoZero"/>
        <c:crossBetween val="between"/>
      </c:valAx>
      <c:spPr>
        <a:noFill/>
        <a:ln>
          <a:noFill/>
        </a:ln>
        <a:effectLst/>
      </c:spPr>
    </c:plotArea>
    <c:legend>
      <c:legendPos val="b"/>
      <c:layout>
        <c:manualLayout>
          <c:xMode val="edge"/>
          <c:yMode val="edge"/>
          <c:x val="0.2803959579040125"/>
          <c:y val="0.95391401616751581"/>
          <c:w val="0.33519530593466823"/>
          <c:h val="3.348817723956597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1442" cy="345604"/>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5674952" y="1"/>
            <a:ext cx="4341442" cy="345604"/>
          </a:xfrm>
          <a:prstGeom prst="rect">
            <a:avLst/>
          </a:prstGeom>
        </p:spPr>
        <p:txBody>
          <a:bodyPr vert="horz" lIns="96606" tIns="48303" rIns="96606" bIns="48303" rtlCol="0"/>
          <a:lstStyle>
            <a:lvl1pPr algn="r">
              <a:defRPr sz="1300"/>
            </a:lvl1pPr>
          </a:lstStyle>
          <a:p>
            <a:fld id="{6ED89CE2-3E33-47EB-A0C7-AD33545D2799}" type="datetimeFigureOut">
              <a:rPr kumimoji="1" lang="ja-JP" altLang="en-US" smtClean="0"/>
              <a:t>2020/12/9</a:t>
            </a:fld>
            <a:endParaRPr kumimoji="1" lang="ja-JP" altLang="en-US"/>
          </a:p>
        </p:txBody>
      </p:sp>
      <p:sp>
        <p:nvSpPr>
          <p:cNvPr id="4" name="スライド イメージ プレースホルダー 3"/>
          <p:cNvSpPr>
            <a:spLocks noGrp="1" noRot="1" noChangeAspect="1"/>
          </p:cNvSpPr>
          <p:nvPr>
            <p:ph type="sldImg" idx="2"/>
          </p:nvPr>
        </p:nvSpPr>
        <p:spPr>
          <a:xfrm>
            <a:off x="3459163" y="860425"/>
            <a:ext cx="3100387" cy="2325688"/>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1001872" y="3314928"/>
            <a:ext cx="8014970" cy="2712215"/>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2560"/>
            <a:ext cx="4341442" cy="345603"/>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74952" y="6542560"/>
            <a:ext cx="4341442" cy="345603"/>
          </a:xfrm>
          <a:prstGeom prst="rect">
            <a:avLst/>
          </a:prstGeom>
        </p:spPr>
        <p:txBody>
          <a:bodyPr vert="horz" lIns="96606" tIns="48303" rIns="96606" bIns="48303" rtlCol="0" anchor="b"/>
          <a:lstStyle>
            <a:lvl1pPr algn="r">
              <a:defRPr sz="1300"/>
            </a:lvl1pPr>
          </a:lstStyle>
          <a:p>
            <a:fld id="{09076299-24C9-4F84-8BBB-42338B3215E0}" type="slidenum">
              <a:rPr kumimoji="1" lang="ja-JP" altLang="en-US" smtClean="0"/>
              <a:t>‹#›</a:t>
            </a:fld>
            <a:endParaRPr kumimoji="1" lang="ja-JP" altLang="en-US"/>
          </a:p>
        </p:txBody>
      </p:sp>
    </p:spTree>
    <p:extLst>
      <p:ext uri="{BB962C8B-B14F-4D97-AF65-F5344CB8AC3E}">
        <p14:creationId xmlns:p14="http://schemas.microsoft.com/office/powerpoint/2010/main" val="42024945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3</a:t>
            </a:fld>
            <a:endParaRPr kumimoji="1" lang="ja-JP" altLang="en-US"/>
          </a:p>
        </p:txBody>
      </p:sp>
    </p:spTree>
    <p:extLst>
      <p:ext uri="{BB962C8B-B14F-4D97-AF65-F5344CB8AC3E}">
        <p14:creationId xmlns:p14="http://schemas.microsoft.com/office/powerpoint/2010/main" val="2511385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パニック発作は自律神経系の嵐</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13</a:t>
            </a:fld>
            <a:endParaRPr kumimoji="1" lang="ja-JP" altLang="en-US"/>
          </a:p>
        </p:txBody>
      </p:sp>
    </p:spTree>
    <p:extLst>
      <p:ext uri="{BB962C8B-B14F-4D97-AF65-F5344CB8AC3E}">
        <p14:creationId xmlns:p14="http://schemas.microsoft.com/office/powerpoint/2010/main" val="1386038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ストレスからくる病気にかかりやすい人の類型化。仕事中毒タイプは、仕事こそわが命で、パーソナリティ機能特にに対人面が低下している</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14</a:t>
            </a:fld>
            <a:endParaRPr kumimoji="1" lang="ja-JP" altLang="en-US"/>
          </a:p>
        </p:txBody>
      </p:sp>
    </p:spTree>
    <p:extLst>
      <p:ext uri="{BB962C8B-B14F-4D97-AF65-F5344CB8AC3E}">
        <p14:creationId xmlns:p14="http://schemas.microsoft.com/office/powerpoint/2010/main" val="688863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海外での悲惨な様子の報道、有名人のコロナ死</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17</a:t>
            </a:fld>
            <a:endParaRPr kumimoji="1" lang="ja-JP" altLang="en-US"/>
          </a:p>
        </p:txBody>
      </p:sp>
    </p:spTree>
    <p:extLst>
      <p:ext uri="{BB962C8B-B14F-4D97-AF65-F5344CB8AC3E}">
        <p14:creationId xmlns:p14="http://schemas.microsoft.com/office/powerpoint/2010/main" val="1883632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有利不利は初期のうちは顕在化しない。誰もが行動制限をするから。水面下では弱い立場の人ほど社会的経済的に追い詰められていく。ついには絶望的になるほど。</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19</a:t>
            </a:fld>
            <a:endParaRPr kumimoji="1" lang="ja-JP" altLang="en-US"/>
          </a:p>
        </p:txBody>
      </p:sp>
    </p:spTree>
    <p:extLst>
      <p:ext uri="{BB962C8B-B14F-4D97-AF65-F5344CB8AC3E}">
        <p14:creationId xmlns:p14="http://schemas.microsoft.com/office/powerpoint/2010/main" val="915754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すべての軸でマイナス方向に。さらにどの軸の低下は他の軸の低下を招く悪循環。</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21</a:t>
            </a:fld>
            <a:endParaRPr kumimoji="1" lang="ja-JP" altLang="en-US"/>
          </a:p>
        </p:txBody>
      </p:sp>
    </p:spTree>
    <p:extLst>
      <p:ext uri="{BB962C8B-B14F-4D97-AF65-F5344CB8AC3E}">
        <p14:creationId xmlns:p14="http://schemas.microsoft.com/office/powerpoint/2010/main" val="4185246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易疲労感でやる気が出ない、動かないといけないが動けない。集中力の低下、注意力の減退は判断力の低下、処理能力の低下に通じ、自身の低下になる。１日中５つ以上が当てはまり、２週間続くとうつ病といえる。</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22</a:t>
            </a:fld>
            <a:endParaRPr kumimoji="1" lang="ja-JP" altLang="en-US"/>
          </a:p>
        </p:txBody>
      </p:sp>
    </p:spTree>
    <p:extLst>
      <p:ext uri="{BB962C8B-B14F-4D97-AF65-F5344CB8AC3E}">
        <p14:creationId xmlns:p14="http://schemas.microsoft.com/office/powerpoint/2010/main" val="430371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休業に追い込む張り紙、パチンコ業者を袋叩き</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23</a:t>
            </a:fld>
            <a:endParaRPr kumimoji="1" lang="ja-JP" altLang="en-US"/>
          </a:p>
        </p:txBody>
      </p:sp>
    </p:spTree>
    <p:extLst>
      <p:ext uri="{BB962C8B-B14F-4D97-AF65-F5344CB8AC3E}">
        <p14:creationId xmlns:p14="http://schemas.microsoft.com/office/powerpoint/2010/main" val="3334845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増加、３月、４月、５月は男女とも減少、６月より女性が急増、１０月から激増。ずっと年度自殺者数は減少してきたが。</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27</a:t>
            </a:fld>
            <a:endParaRPr kumimoji="1" lang="ja-JP" altLang="en-US"/>
          </a:p>
        </p:txBody>
      </p:sp>
    </p:spTree>
    <p:extLst>
      <p:ext uri="{BB962C8B-B14F-4D97-AF65-F5344CB8AC3E}">
        <p14:creationId xmlns:p14="http://schemas.microsoft.com/office/powerpoint/2010/main" val="3185894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増加率のグラフ</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29</a:t>
            </a:fld>
            <a:endParaRPr kumimoji="1" lang="ja-JP" altLang="en-US"/>
          </a:p>
        </p:txBody>
      </p:sp>
    </p:spTree>
    <p:extLst>
      <p:ext uri="{BB962C8B-B14F-4D97-AF65-F5344CB8AC3E}">
        <p14:creationId xmlns:p14="http://schemas.microsoft.com/office/powerpoint/2010/main" val="4051998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病気、病気予防、もちろん新型コロナ、多くは負荷がかかることによるストレス</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4</a:t>
            </a:fld>
            <a:endParaRPr kumimoji="1" lang="ja-JP" altLang="en-US"/>
          </a:p>
        </p:txBody>
      </p:sp>
    </p:spTree>
    <p:extLst>
      <p:ext uri="{BB962C8B-B14F-4D97-AF65-F5344CB8AC3E}">
        <p14:creationId xmlns:p14="http://schemas.microsoft.com/office/powerpoint/2010/main" val="227866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高齢者の場合は喪失体験がストレスになる、下２つは過負荷がストレス</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5</a:t>
            </a:fld>
            <a:endParaRPr kumimoji="1" lang="ja-JP" altLang="en-US"/>
          </a:p>
        </p:txBody>
      </p:sp>
    </p:spTree>
    <p:extLst>
      <p:ext uri="{BB962C8B-B14F-4D97-AF65-F5344CB8AC3E}">
        <p14:creationId xmlns:p14="http://schemas.microsoft.com/office/powerpoint/2010/main" val="380221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ストレスだけが原因という意味ではない。発症要因の一つで、場合によっては大きな要因。ストレスがなくなれば今の病状も完全にとれるわけではない。</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7</a:t>
            </a:fld>
            <a:endParaRPr kumimoji="1" lang="ja-JP" altLang="en-US"/>
          </a:p>
        </p:txBody>
      </p:sp>
    </p:spTree>
    <p:extLst>
      <p:ext uri="{BB962C8B-B14F-4D97-AF65-F5344CB8AC3E}">
        <p14:creationId xmlns:p14="http://schemas.microsoft.com/office/powerpoint/2010/main" val="141784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ストレス反応は外からの刺激、外敵に対する適応反応。適応限界を超えてのストレスにより、過剰適応状態、適応破綻疲弊状態になる</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8</a:t>
            </a:fld>
            <a:endParaRPr kumimoji="1" lang="ja-JP" altLang="en-US"/>
          </a:p>
        </p:txBody>
      </p:sp>
    </p:spTree>
    <p:extLst>
      <p:ext uri="{BB962C8B-B14F-4D97-AF65-F5344CB8AC3E}">
        <p14:creationId xmlns:p14="http://schemas.microsoft.com/office/powerpoint/2010/main" val="677270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否定的精神症状、防衛的精神症状、打ち負かされた精神症状</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9</a:t>
            </a:fld>
            <a:endParaRPr kumimoji="1" lang="ja-JP" altLang="en-US"/>
          </a:p>
        </p:txBody>
      </p:sp>
    </p:spTree>
    <p:extLst>
      <p:ext uri="{BB962C8B-B14F-4D97-AF65-F5344CB8AC3E}">
        <p14:creationId xmlns:p14="http://schemas.microsoft.com/office/powerpoint/2010/main" val="214229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原因不明の腰痛は</a:t>
            </a:r>
            <a:r>
              <a:rPr kumimoji="1" lang="en-US" altLang="ja-JP" dirty="0"/>
              <a:t>85</a:t>
            </a:r>
            <a:r>
              <a:rPr kumimoji="1" lang="ja-JP" altLang="en-US" dirty="0"/>
              <a:t>％。サインバルタがよく処方される。下行性疼痛抑制神経系。</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10</a:t>
            </a:fld>
            <a:endParaRPr kumimoji="1" lang="ja-JP" altLang="en-US"/>
          </a:p>
        </p:txBody>
      </p:sp>
    </p:spTree>
    <p:extLst>
      <p:ext uri="{BB962C8B-B14F-4D97-AF65-F5344CB8AC3E}">
        <p14:creationId xmlns:p14="http://schemas.microsoft.com/office/powerpoint/2010/main" val="350904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めまいは三半規管の過敏性、耳鳴りは内的音源遮断の不備</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11</a:t>
            </a:fld>
            <a:endParaRPr kumimoji="1" lang="ja-JP" altLang="en-US"/>
          </a:p>
        </p:txBody>
      </p:sp>
    </p:spTree>
    <p:extLst>
      <p:ext uri="{BB962C8B-B14F-4D97-AF65-F5344CB8AC3E}">
        <p14:creationId xmlns:p14="http://schemas.microsoft.com/office/powerpoint/2010/main" val="421969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早朝の血糖値は前夜の食事量よりもかかっているストレス量に関係する。ストレスはインスリンを減少させ、ステロイド、グルカゴンなど血糖を上げるホルモンを増やす。コロナによる肺炎、血管障害も過剰な免疫反応</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12</a:t>
            </a:fld>
            <a:endParaRPr kumimoji="1" lang="ja-JP" altLang="en-US"/>
          </a:p>
        </p:txBody>
      </p:sp>
    </p:spTree>
    <p:extLst>
      <p:ext uri="{BB962C8B-B14F-4D97-AF65-F5344CB8AC3E}">
        <p14:creationId xmlns:p14="http://schemas.microsoft.com/office/powerpoint/2010/main" val="398142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ja-JP" alt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ja-JP" alt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ja-JP" altLang="en-US"/>
            </a:p>
          </p:txBody>
        </p:sp>
        <p:sp>
          <p:nvSpPr>
            <p:cNvPr id="8" name="Freeform 6"/>
            <p:cNvSpPr>
              <a:spLocks/>
            </p:cNvSpPr>
            <p:nvPr/>
          </p:nvSpPr>
          <p:spPr bwMode="hidden">
            <a:xfrm>
              <a:off x="4038" y="3577"/>
              <a:ext cx="1720" cy="65"/>
            </a:xfrm>
            <a:custGeom>
              <a:avLst/>
              <a:gdLst>
                <a:gd name="T0" fmla="*/ 1712 w 1722"/>
                <a:gd name="T1" fmla="*/ 61 h 66"/>
                <a:gd name="T2" fmla="*/ 1712 w 1722"/>
                <a:gd name="T3" fmla="*/ 55 h 66"/>
                <a:gd name="T4" fmla="*/ 0 w 1722"/>
                <a:gd name="T5" fmla="*/ 0 h 66"/>
                <a:gd name="T6" fmla="*/ 0 w 1722"/>
                <a:gd name="T7" fmla="*/ 43 h 66"/>
                <a:gd name="T8" fmla="*/ 1712 w 1722"/>
                <a:gd name="T9" fmla="*/ 61 h 66"/>
                <a:gd name="T10" fmla="*/ 1712 w 1722"/>
                <a:gd name="T11" fmla="*/ 61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ja-JP" altLang="en-US"/>
            </a:p>
          </p:txBody>
        </p:sp>
        <p:sp>
          <p:nvSpPr>
            <p:cNvPr id="10" name="Freeform 8"/>
            <p:cNvSpPr>
              <a:spLocks/>
            </p:cNvSpPr>
            <p:nvPr/>
          </p:nvSpPr>
          <p:spPr bwMode="hidden">
            <a:xfrm>
              <a:off x="4784" y="3702"/>
              <a:ext cx="974" cy="101"/>
            </a:xfrm>
            <a:custGeom>
              <a:avLst/>
              <a:gdLst>
                <a:gd name="T0" fmla="*/ 970 w 975"/>
                <a:gd name="T1" fmla="*/ 48 h 101"/>
                <a:gd name="T2" fmla="*/ 970 w 975"/>
                <a:gd name="T3" fmla="*/ 0 h 101"/>
                <a:gd name="T4" fmla="*/ 0 w 975"/>
                <a:gd name="T5" fmla="*/ 24 h 101"/>
                <a:gd name="T6" fmla="*/ 0 w 975"/>
                <a:gd name="T7" fmla="*/ 101 h 101"/>
                <a:gd name="T8" fmla="*/ 970 w 975"/>
                <a:gd name="T9" fmla="*/ 48 h 101"/>
                <a:gd name="T10" fmla="*/ 970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9"/>
            <p:cNvSpPr>
              <a:spLocks/>
            </p:cNvSpPr>
            <p:nvPr/>
          </p:nvSpPr>
          <p:spPr bwMode="hidden">
            <a:xfrm>
              <a:off x="3619" y="3815"/>
              <a:ext cx="2139" cy="198"/>
            </a:xfrm>
            <a:custGeom>
              <a:avLst/>
              <a:gdLst>
                <a:gd name="T0" fmla="*/ 2131 w 2141"/>
                <a:gd name="T1" fmla="*/ 0 h 198"/>
                <a:gd name="T2" fmla="*/ 0 w 2141"/>
                <a:gd name="T3" fmla="*/ 156 h 198"/>
                <a:gd name="T4" fmla="*/ 0 w 2141"/>
                <a:gd name="T5" fmla="*/ 198 h 198"/>
                <a:gd name="T6" fmla="*/ 2131 w 2141"/>
                <a:gd name="T7" fmla="*/ 0 h 198"/>
                <a:gd name="T8" fmla="*/ 213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ja-JP" altLang="en-US"/>
            </a:p>
          </p:txBody>
        </p:sp>
        <p:sp>
          <p:nvSpPr>
            <p:cNvPr id="13" name="Freeform 11"/>
            <p:cNvSpPr>
              <a:spLocks/>
            </p:cNvSpPr>
            <p:nvPr/>
          </p:nvSpPr>
          <p:spPr bwMode="hidden">
            <a:xfrm>
              <a:off x="2097" y="4043"/>
              <a:ext cx="2514" cy="276"/>
            </a:xfrm>
            <a:custGeom>
              <a:avLst/>
              <a:gdLst>
                <a:gd name="T0" fmla="*/ 2167 w 2517"/>
                <a:gd name="T1" fmla="*/ 276 h 276"/>
                <a:gd name="T2" fmla="*/ 2502 w 2517"/>
                <a:gd name="T3" fmla="*/ 204 h 276"/>
                <a:gd name="T4" fmla="*/ 2245 w 2517"/>
                <a:gd name="T5" fmla="*/ 0 h 276"/>
                <a:gd name="T6" fmla="*/ 0 w 2517"/>
                <a:gd name="T7" fmla="*/ 276 h 276"/>
                <a:gd name="T8" fmla="*/ 2167 w 2517"/>
                <a:gd name="T9" fmla="*/ 276 h 276"/>
                <a:gd name="T10" fmla="*/ 2167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ja-JP" altLang="en-US"/>
            </a:p>
          </p:txBody>
        </p:sp>
        <p:sp>
          <p:nvSpPr>
            <p:cNvPr id="15" name="Freeform 13"/>
            <p:cNvSpPr>
              <a:spLocks/>
            </p:cNvSpPr>
            <p:nvPr/>
          </p:nvSpPr>
          <p:spPr bwMode="hidden">
            <a:xfrm>
              <a:off x="5030" y="3151"/>
              <a:ext cx="728" cy="240"/>
            </a:xfrm>
            <a:custGeom>
              <a:avLst/>
              <a:gdLst>
                <a:gd name="T0" fmla="*/ 724 w 729"/>
                <a:gd name="T1" fmla="*/ 240 h 240"/>
                <a:gd name="T2" fmla="*/ 0 w 729"/>
                <a:gd name="T3" fmla="*/ 0 h 240"/>
                <a:gd name="T4" fmla="*/ 0 w 729"/>
                <a:gd name="T5" fmla="*/ 6 h 240"/>
                <a:gd name="T6" fmla="*/ 724 w 729"/>
                <a:gd name="T7" fmla="*/ 240 h 240"/>
                <a:gd name="T8" fmla="*/ 724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ja-JP" altLang="en-US"/>
            </a:p>
          </p:txBody>
        </p:sp>
        <p:sp>
          <p:nvSpPr>
            <p:cNvPr id="17" name="Freeform 15"/>
            <p:cNvSpPr>
              <a:spLocks/>
            </p:cNvSpPr>
            <p:nvPr/>
          </p:nvSpPr>
          <p:spPr bwMode="hidden">
            <a:xfrm>
              <a:off x="5030" y="3049"/>
              <a:ext cx="728" cy="318"/>
            </a:xfrm>
            <a:custGeom>
              <a:avLst/>
              <a:gdLst>
                <a:gd name="T0" fmla="*/ 724 w 729"/>
                <a:gd name="T1" fmla="*/ 318 h 318"/>
                <a:gd name="T2" fmla="*/ 724 w 729"/>
                <a:gd name="T3" fmla="*/ 312 h 318"/>
                <a:gd name="T4" fmla="*/ 0 w 729"/>
                <a:gd name="T5" fmla="*/ 0 h 318"/>
                <a:gd name="T6" fmla="*/ 0 w 729"/>
                <a:gd name="T7" fmla="*/ 54 h 318"/>
                <a:gd name="T8" fmla="*/ 724 w 729"/>
                <a:gd name="T9" fmla="*/ 318 h 318"/>
                <a:gd name="T10" fmla="*/ 724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ja-JP" alt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ja-JP" alt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ja-JP" altLang="en-US"/>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ja-JP" altLang="en-US"/>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ja-JP" alt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ja-JP" alt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ja-JP" altLang="en-US"/>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ja-JP" alt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ja-JP" altLang="en-US"/>
            </a:p>
          </p:txBody>
        </p:sp>
        <p:sp>
          <p:nvSpPr>
            <p:cNvPr id="30" name="Freeform 28"/>
            <p:cNvSpPr>
              <a:spLocks/>
            </p:cNvSpPr>
            <p:nvPr/>
          </p:nvSpPr>
          <p:spPr bwMode="hidden">
            <a:xfrm>
              <a:off x="5698" y="653"/>
              <a:ext cx="60" cy="311"/>
            </a:xfrm>
            <a:custGeom>
              <a:avLst/>
              <a:gdLst>
                <a:gd name="T0" fmla="*/ 0 w 60"/>
                <a:gd name="T1" fmla="*/ 144 h 312"/>
                <a:gd name="T2" fmla="*/ 60 w 60"/>
                <a:gd name="T3" fmla="*/ 307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ja-JP" altLang="en-US"/>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ja-JP" alt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ja-JP" alt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ja-JP" alt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ja-JP" alt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ja-JP" alt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ja-JP" alt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ja-JP" alt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ja-JP" alt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ja-JP" alt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ja-JP" altLang="en-US"/>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r>
              <a:rPr lang="ja-JP" altLang="en-US"/>
              <a:t>マスタ タイトルの書式設定</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ja-JP" altLang="en-US"/>
              <a:t>マスタ サブタイトルの書式設定</a:t>
            </a:r>
          </a:p>
        </p:txBody>
      </p:sp>
      <p:sp>
        <p:nvSpPr>
          <p:cNvPr id="44" name="Rectangle 44"/>
          <p:cNvSpPr>
            <a:spLocks noGrp="1" noChangeArrowheads="1"/>
          </p:cNvSpPr>
          <p:nvPr>
            <p:ph type="dt" sz="quarter" idx="10"/>
          </p:nvPr>
        </p:nvSpPr>
        <p:spPr/>
        <p:txBody>
          <a:bodyPr/>
          <a:lstStyle>
            <a:lvl1pPr>
              <a:defRPr/>
            </a:lvl1pPr>
          </a:lstStyle>
          <a:p>
            <a:pPr>
              <a:defRPr/>
            </a:pPr>
            <a:endParaRPr lang="en-US" altLang="ja-JP"/>
          </a:p>
        </p:txBody>
      </p:sp>
      <p:sp>
        <p:nvSpPr>
          <p:cNvPr id="45" name="Rectangle 45"/>
          <p:cNvSpPr>
            <a:spLocks noGrp="1" noChangeArrowheads="1"/>
          </p:cNvSpPr>
          <p:nvPr>
            <p:ph type="ftr" sz="quarter" idx="11"/>
          </p:nvPr>
        </p:nvSpPr>
        <p:spPr/>
        <p:txBody>
          <a:bodyPr/>
          <a:lstStyle>
            <a:lvl1pPr>
              <a:defRPr/>
            </a:lvl1pPr>
          </a:lstStyle>
          <a:p>
            <a:pPr>
              <a:defRPr/>
            </a:pPr>
            <a:endParaRPr lang="en-US" altLang="ja-JP"/>
          </a:p>
        </p:txBody>
      </p:sp>
      <p:sp>
        <p:nvSpPr>
          <p:cNvPr id="46" name="Rectangle 46"/>
          <p:cNvSpPr>
            <a:spLocks noGrp="1" noChangeArrowheads="1"/>
          </p:cNvSpPr>
          <p:nvPr>
            <p:ph type="sldNum" sz="quarter" idx="12"/>
          </p:nvPr>
        </p:nvSpPr>
        <p:spPr/>
        <p:txBody>
          <a:bodyPr/>
          <a:lstStyle>
            <a:lvl1pPr>
              <a:defRPr/>
            </a:lvl1pPr>
          </a:lstStyle>
          <a:p>
            <a:pPr>
              <a:defRPr/>
            </a:pPr>
            <a:fld id="{1E972906-042C-4B6F-8482-628CCA8CB1EB}" type="slidenum">
              <a:rPr lang="en-US" altLang="ja-JP"/>
              <a:pPr>
                <a:defRPr/>
              </a:pPr>
              <a:t>‹#›</a:t>
            </a:fld>
            <a:endParaRPr lang="en-US" altLang="ja-JP"/>
          </a:p>
        </p:txBody>
      </p:sp>
    </p:spTree>
    <p:extLst>
      <p:ext uri="{BB962C8B-B14F-4D97-AF65-F5344CB8AC3E}">
        <p14:creationId xmlns:p14="http://schemas.microsoft.com/office/powerpoint/2010/main" val="137364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6"/>
          <p:cNvSpPr>
            <a:spLocks noGrp="1" noChangeArrowheads="1"/>
          </p:cNvSpPr>
          <p:nvPr>
            <p:ph type="sldNum" sz="quarter" idx="12"/>
          </p:nvPr>
        </p:nvSpPr>
        <p:spPr>
          <a:ln/>
        </p:spPr>
        <p:txBody>
          <a:bodyPr/>
          <a:lstStyle>
            <a:lvl1pPr>
              <a:defRPr/>
            </a:lvl1pPr>
          </a:lstStyle>
          <a:p>
            <a:pPr>
              <a:defRPr/>
            </a:pPr>
            <a:fld id="{67A5AE56-5777-479B-8C74-E3C00998229D}" type="slidenum">
              <a:rPr lang="en-US" altLang="ja-JP"/>
              <a:pPr>
                <a:defRPr/>
              </a:pPr>
              <a:t>‹#›</a:t>
            </a:fld>
            <a:endParaRPr lang="en-US" altLang="ja-JP"/>
          </a:p>
        </p:txBody>
      </p:sp>
    </p:spTree>
    <p:extLst>
      <p:ext uri="{BB962C8B-B14F-4D97-AF65-F5344CB8AC3E}">
        <p14:creationId xmlns:p14="http://schemas.microsoft.com/office/powerpoint/2010/main" val="324064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6"/>
          <p:cNvSpPr>
            <a:spLocks noGrp="1" noChangeArrowheads="1"/>
          </p:cNvSpPr>
          <p:nvPr>
            <p:ph type="sldNum" sz="quarter" idx="12"/>
          </p:nvPr>
        </p:nvSpPr>
        <p:spPr>
          <a:ln/>
        </p:spPr>
        <p:txBody>
          <a:bodyPr/>
          <a:lstStyle>
            <a:lvl1pPr>
              <a:defRPr/>
            </a:lvl1pPr>
          </a:lstStyle>
          <a:p>
            <a:pPr>
              <a:defRPr/>
            </a:pPr>
            <a:fld id="{3D21E5E2-3377-4B2A-8F40-521023A42EE7}" type="slidenum">
              <a:rPr lang="en-US" altLang="ja-JP"/>
              <a:pPr>
                <a:defRPr/>
              </a:pPr>
              <a:t>‹#›</a:t>
            </a:fld>
            <a:endParaRPr lang="en-US" altLang="ja-JP"/>
          </a:p>
        </p:txBody>
      </p:sp>
    </p:spTree>
    <p:extLst>
      <p:ext uri="{BB962C8B-B14F-4D97-AF65-F5344CB8AC3E}">
        <p14:creationId xmlns:p14="http://schemas.microsoft.com/office/powerpoint/2010/main" val="65616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7813"/>
            <a:ext cx="8229600" cy="58531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6"/>
          <p:cNvSpPr>
            <a:spLocks noGrp="1" noChangeArrowheads="1"/>
          </p:cNvSpPr>
          <p:nvPr>
            <p:ph type="sldNum" sz="quarter" idx="12"/>
          </p:nvPr>
        </p:nvSpPr>
        <p:spPr>
          <a:ln/>
        </p:spPr>
        <p:txBody>
          <a:bodyPr/>
          <a:lstStyle>
            <a:lvl1pPr>
              <a:defRPr/>
            </a:lvl1pPr>
          </a:lstStyle>
          <a:p>
            <a:pPr>
              <a:defRPr/>
            </a:pPr>
            <a:fld id="{791AD784-46E8-4F12-B4F5-93ABC4A0D22A}" type="slidenum">
              <a:rPr lang="en-US" altLang="ja-JP"/>
              <a:pPr>
                <a:defRPr/>
              </a:pPr>
              <a:t>‹#›</a:t>
            </a:fld>
            <a:endParaRPr lang="en-US" altLang="ja-JP"/>
          </a:p>
        </p:txBody>
      </p:sp>
    </p:spTree>
    <p:extLst>
      <p:ext uri="{BB962C8B-B14F-4D97-AF65-F5344CB8AC3E}">
        <p14:creationId xmlns:p14="http://schemas.microsoft.com/office/powerpoint/2010/main" val="122043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6"/>
          <p:cNvSpPr>
            <a:spLocks noGrp="1" noChangeArrowheads="1"/>
          </p:cNvSpPr>
          <p:nvPr>
            <p:ph type="sldNum" sz="quarter" idx="12"/>
          </p:nvPr>
        </p:nvSpPr>
        <p:spPr>
          <a:ln/>
        </p:spPr>
        <p:txBody>
          <a:bodyPr/>
          <a:lstStyle>
            <a:lvl1pPr>
              <a:defRPr/>
            </a:lvl1pPr>
          </a:lstStyle>
          <a:p>
            <a:pPr>
              <a:defRPr/>
            </a:pPr>
            <a:fld id="{5ADA9658-F39C-4795-8696-87537C56700D}" type="slidenum">
              <a:rPr lang="en-US" altLang="ja-JP"/>
              <a:pPr>
                <a:defRPr/>
              </a:pPr>
              <a:t>‹#›</a:t>
            </a:fld>
            <a:endParaRPr lang="en-US" altLang="ja-JP"/>
          </a:p>
        </p:txBody>
      </p:sp>
    </p:spTree>
    <p:extLst>
      <p:ext uri="{BB962C8B-B14F-4D97-AF65-F5344CB8AC3E}">
        <p14:creationId xmlns:p14="http://schemas.microsoft.com/office/powerpoint/2010/main" val="235592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6"/>
          <p:cNvSpPr>
            <a:spLocks noGrp="1" noChangeArrowheads="1"/>
          </p:cNvSpPr>
          <p:nvPr>
            <p:ph type="sldNum" sz="quarter" idx="12"/>
          </p:nvPr>
        </p:nvSpPr>
        <p:spPr>
          <a:ln/>
        </p:spPr>
        <p:txBody>
          <a:bodyPr/>
          <a:lstStyle>
            <a:lvl1pPr>
              <a:defRPr/>
            </a:lvl1pPr>
          </a:lstStyle>
          <a:p>
            <a:pPr>
              <a:defRPr/>
            </a:pPr>
            <a:fld id="{1E95B1C9-FD2E-4C82-995B-D48A52D81654}" type="slidenum">
              <a:rPr lang="en-US" altLang="ja-JP"/>
              <a:pPr>
                <a:defRPr/>
              </a:pPr>
              <a:t>‹#›</a:t>
            </a:fld>
            <a:endParaRPr lang="en-US" altLang="ja-JP"/>
          </a:p>
        </p:txBody>
      </p:sp>
    </p:spTree>
    <p:extLst>
      <p:ext uri="{BB962C8B-B14F-4D97-AF65-F5344CB8AC3E}">
        <p14:creationId xmlns:p14="http://schemas.microsoft.com/office/powerpoint/2010/main" val="94053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6"/>
          <p:cNvSpPr>
            <a:spLocks noGrp="1" noChangeArrowheads="1"/>
          </p:cNvSpPr>
          <p:nvPr>
            <p:ph type="sldNum" sz="quarter" idx="12"/>
          </p:nvPr>
        </p:nvSpPr>
        <p:spPr>
          <a:ln/>
        </p:spPr>
        <p:txBody>
          <a:bodyPr/>
          <a:lstStyle>
            <a:lvl1pPr>
              <a:defRPr/>
            </a:lvl1pPr>
          </a:lstStyle>
          <a:p>
            <a:pPr>
              <a:defRPr/>
            </a:pPr>
            <a:fld id="{E84398B1-C5F3-4016-9818-F1A251F67B73}" type="slidenum">
              <a:rPr lang="en-US" altLang="ja-JP"/>
              <a:pPr>
                <a:defRPr/>
              </a:pPr>
              <a:t>‹#›</a:t>
            </a:fld>
            <a:endParaRPr lang="en-US" altLang="ja-JP"/>
          </a:p>
        </p:txBody>
      </p:sp>
    </p:spTree>
    <p:extLst>
      <p:ext uri="{BB962C8B-B14F-4D97-AF65-F5344CB8AC3E}">
        <p14:creationId xmlns:p14="http://schemas.microsoft.com/office/powerpoint/2010/main" val="27197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46"/>
          <p:cNvSpPr>
            <a:spLocks noGrp="1" noChangeArrowheads="1"/>
          </p:cNvSpPr>
          <p:nvPr>
            <p:ph type="sldNum" sz="quarter" idx="12"/>
          </p:nvPr>
        </p:nvSpPr>
        <p:spPr>
          <a:ln/>
        </p:spPr>
        <p:txBody>
          <a:bodyPr/>
          <a:lstStyle>
            <a:lvl1pPr>
              <a:defRPr/>
            </a:lvl1pPr>
          </a:lstStyle>
          <a:p>
            <a:pPr>
              <a:defRPr/>
            </a:pPr>
            <a:fld id="{D64F4FE2-4E7B-4242-9730-F38CDB5E8F28}" type="slidenum">
              <a:rPr lang="en-US" altLang="ja-JP"/>
              <a:pPr>
                <a:defRPr/>
              </a:pPr>
              <a:t>‹#›</a:t>
            </a:fld>
            <a:endParaRPr lang="en-US" altLang="ja-JP"/>
          </a:p>
        </p:txBody>
      </p:sp>
    </p:spTree>
    <p:extLst>
      <p:ext uri="{BB962C8B-B14F-4D97-AF65-F5344CB8AC3E}">
        <p14:creationId xmlns:p14="http://schemas.microsoft.com/office/powerpoint/2010/main" val="2382246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6"/>
          <p:cNvSpPr>
            <a:spLocks noGrp="1" noChangeArrowheads="1"/>
          </p:cNvSpPr>
          <p:nvPr>
            <p:ph type="sldNum" sz="quarter" idx="12"/>
          </p:nvPr>
        </p:nvSpPr>
        <p:spPr>
          <a:ln/>
        </p:spPr>
        <p:txBody>
          <a:bodyPr/>
          <a:lstStyle>
            <a:lvl1pPr>
              <a:defRPr/>
            </a:lvl1pPr>
          </a:lstStyle>
          <a:p>
            <a:pPr>
              <a:defRPr/>
            </a:pPr>
            <a:fld id="{8ADF1AA0-42D5-40F9-9BE5-B3EE82A26AE8}" type="slidenum">
              <a:rPr lang="en-US" altLang="ja-JP"/>
              <a:pPr>
                <a:defRPr/>
              </a:pPr>
              <a:t>‹#›</a:t>
            </a:fld>
            <a:endParaRPr lang="en-US" altLang="ja-JP"/>
          </a:p>
        </p:txBody>
      </p:sp>
    </p:spTree>
    <p:extLst>
      <p:ext uri="{BB962C8B-B14F-4D97-AF65-F5344CB8AC3E}">
        <p14:creationId xmlns:p14="http://schemas.microsoft.com/office/powerpoint/2010/main" val="174657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46"/>
          <p:cNvSpPr>
            <a:spLocks noGrp="1" noChangeArrowheads="1"/>
          </p:cNvSpPr>
          <p:nvPr>
            <p:ph type="sldNum" sz="quarter" idx="12"/>
          </p:nvPr>
        </p:nvSpPr>
        <p:spPr>
          <a:ln/>
        </p:spPr>
        <p:txBody>
          <a:bodyPr/>
          <a:lstStyle>
            <a:lvl1pPr>
              <a:defRPr/>
            </a:lvl1pPr>
          </a:lstStyle>
          <a:p>
            <a:pPr>
              <a:defRPr/>
            </a:pPr>
            <a:fld id="{A4559D0C-EE95-4AFB-B226-3794DAF1A00D}" type="slidenum">
              <a:rPr lang="en-US" altLang="ja-JP"/>
              <a:pPr>
                <a:defRPr/>
              </a:pPr>
              <a:t>‹#›</a:t>
            </a:fld>
            <a:endParaRPr lang="en-US" altLang="ja-JP"/>
          </a:p>
        </p:txBody>
      </p:sp>
    </p:spTree>
    <p:extLst>
      <p:ext uri="{BB962C8B-B14F-4D97-AF65-F5344CB8AC3E}">
        <p14:creationId xmlns:p14="http://schemas.microsoft.com/office/powerpoint/2010/main" val="53446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6"/>
          <p:cNvSpPr>
            <a:spLocks noGrp="1" noChangeArrowheads="1"/>
          </p:cNvSpPr>
          <p:nvPr>
            <p:ph type="sldNum" sz="quarter" idx="12"/>
          </p:nvPr>
        </p:nvSpPr>
        <p:spPr>
          <a:ln/>
        </p:spPr>
        <p:txBody>
          <a:bodyPr/>
          <a:lstStyle>
            <a:lvl1pPr>
              <a:defRPr/>
            </a:lvl1pPr>
          </a:lstStyle>
          <a:p>
            <a:pPr>
              <a:defRPr/>
            </a:pPr>
            <a:fld id="{A2831B31-E0F7-45AA-9C05-F35D4B2529D6}" type="slidenum">
              <a:rPr lang="en-US" altLang="ja-JP"/>
              <a:pPr>
                <a:defRPr/>
              </a:pPr>
              <a:t>‹#›</a:t>
            </a:fld>
            <a:endParaRPr lang="en-US" altLang="ja-JP"/>
          </a:p>
        </p:txBody>
      </p:sp>
    </p:spTree>
    <p:extLst>
      <p:ext uri="{BB962C8B-B14F-4D97-AF65-F5344CB8AC3E}">
        <p14:creationId xmlns:p14="http://schemas.microsoft.com/office/powerpoint/2010/main" val="87904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6"/>
          <p:cNvSpPr>
            <a:spLocks noGrp="1" noChangeArrowheads="1"/>
          </p:cNvSpPr>
          <p:nvPr>
            <p:ph type="sldNum" sz="quarter" idx="12"/>
          </p:nvPr>
        </p:nvSpPr>
        <p:spPr>
          <a:ln/>
        </p:spPr>
        <p:txBody>
          <a:bodyPr/>
          <a:lstStyle>
            <a:lvl1pPr>
              <a:defRPr/>
            </a:lvl1pPr>
          </a:lstStyle>
          <a:p>
            <a:pPr>
              <a:defRPr/>
            </a:pPr>
            <a:fld id="{79DEC7C1-33C5-49FB-8F71-202B679820EC}" type="slidenum">
              <a:rPr lang="en-US" altLang="ja-JP"/>
              <a:pPr>
                <a:defRPr/>
              </a:pPr>
              <a:t>‹#›</a:t>
            </a:fld>
            <a:endParaRPr lang="en-US" altLang="ja-JP"/>
          </a:p>
        </p:txBody>
      </p:sp>
    </p:spTree>
    <p:extLst>
      <p:ext uri="{BB962C8B-B14F-4D97-AF65-F5344CB8AC3E}">
        <p14:creationId xmlns:p14="http://schemas.microsoft.com/office/powerpoint/2010/main" val="225642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ja-JP" altLang="en-US"/>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ja-JP" altLang="en-US"/>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ja-JP" altLang="en-US"/>
            </a:p>
          </p:txBody>
        </p:sp>
        <p:sp>
          <p:nvSpPr>
            <p:cNvPr id="1035" name="Freeform 6"/>
            <p:cNvSpPr>
              <a:spLocks/>
            </p:cNvSpPr>
            <p:nvPr/>
          </p:nvSpPr>
          <p:spPr bwMode="hidden">
            <a:xfrm>
              <a:off x="4038" y="3577"/>
              <a:ext cx="1720" cy="65"/>
            </a:xfrm>
            <a:custGeom>
              <a:avLst/>
              <a:gdLst>
                <a:gd name="T0" fmla="*/ 1712 w 1722"/>
                <a:gd name="T1" fmla="*/ 61 h 66"/>
                <a:gd name="T2" fmla="*/ 1712 w 1722"/>
                <a:gd name="T3" fmla="*/ 55 h 66"/>
                <a:gd name="T4" fmla="*/ 0 w 1722"/>
                <a:gd name="T5" fmla="*/ 0 h 66"/>
                <a:gd name="T6" fmla="*/ 0 w 1722"/>
                <a:gd name="T7" fmla="*/ 43 h 66"/>
                <a:gd name="T8" fmla="*/ 1712 w 1722"/>
                <a:gd name="T9" fmla="*/ 61 h 66"/>
                <a:gd name="T10" fmla="*/ 1712 w 1722"/>
                <a:gd name="T11" fmla="*/ 61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ja-JP" altLang="en-US"/>
            </a:p>
          </p:txBody>
        </p:sp>
        <p:sp>
          <p:nvSpPr>
            <p:cNvPr id="1037" name="Freeform 8"/>
            <p:cNvSpPr>
              <a:spLocks/>
            </p:cNvSpPr>
            <p:nvPr/>
          </p:nvSpPr>
          <p:spPr bwMode="hidden">
            <a:xfrm>
              <a:off x="4784" y="3702"/>
              <a:ext cx="974" cy="101"/>
            </a:xfrm>
            <a:custGeom>
              <a:avLst/>
              <a:gdLst>
                <a:gd name="T0" fmla="*/ 970 w 975"/>
                <a:gd name="T1" fmla="*/ 48 h 101"/>
                <a:gd name="T2" fmla="*/ 970 w 975"/>
                <a:gd name="T3" fmla="*/ 0 h 101"/>
                <a:gd name="T4" fmla="*/ 0 w 975"/>
                <a:gd name="T5" fmla="*/ 24 h 101"/>
                <a:gd name="T6" fmla="*/ 0 w 975"/>
                <a:gd name="T7" fmla="*/ 101 h 101"/>
                <a:gd name="T8" fmla="*/ 970 w 975"/>
                <a:gd name="T9" fmla="*/ 48 h 101"/>
                <a:gd name="T10" fmla="*/ 970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8" name="Freeform 9"/>
            <p:cNvSpPr>
              <a:spLocks/>
            </p:cNvSpPr>
            <p:nvPr/>
          </p:nvSpPr>
          <p:spPr bwMode="hidden">
            <a:xfrm>
              <a:off x="3619" y="3815"/>
              <a:ext cx="2139" cy="198"/>
            </a:xfrm>
            <a:custGeom>
              <a:avLst/>
              <a:gdLst>
                <a:gd name="T0" fmla="*/ 2131 w 2141"/>
                <a:gd name="T1" fmla="*/ 0 h 198"/>
                <a:gd name="T2" fmla="*/ 0 w 2141"/>
                <a:gd name="T3" fmla="*/ 156 h 198"/>
                <a:gd name="T4" fmla="*/ 0 w 2141"/>
                <a:gd name="T5" fmla="*/ 198 h 198"/>
                <a:gd name="T6" fmla="*/ 2131 w 2141"/>
                <a:gd name="T7" fmla="*/ 0 h 198"/>
                <a:gd name="T8" fmla="*/ 213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ja-JP" altLang="en-US"/>
            </a:p>
          </p:txBody>
        </p:sp>
        <p:sp>
          <p:nvSpPr>
            <p:cNvPr id="1040" name="Freeform 11"/>
            <p:cNvSpPr>
              <a:spLocks/>
            </p:cNvSpPr>
            <p:nvPr/>
          </p:nvSpPr>
          <p:spPr bwMode="hidden">
            <a:xfrm>
              <a:off x="2097" y="4043"/>
              <a:ext cx="2514" cy="276"/>
            </a:xfrm>
            <a:custGeom>
              <a:avLst/>
              <a:gdLst>
                <a:gd name="T0" fmla="*/ 2167 w 2517"/>
                <a:gd name="T1" fmla="*/ 276 h 276"/>
                <a:gd name="T2" fmla="*/ 2502 w 2517"/>
                <a:gd name="T3" fmla="*/ 204 h 276"/>
                <a:gd name="T4" fmla="*/ 2245 w 2517"/>
                <a:gd name="T5" fmla="*/ 0 h 276"/>
                <a:gd name="T6" fmla="*/ 0 w 2517"/>
                <a:gd name="T7" fmla="*/ 276 h 276"/>
                <a:gd name="T8" fmla="*/ 2167 w 2517"/>
                <a:gd name="T9" fmla="*/ 276 h 276"/>
                <a:gd name="T10" fmla="*/ 2167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ja-JP" altLang="en-US"/>
            </a:p>
          </p:txBody>
        </p:sp>
        <p:sp>
          <p:nvSpPr>
            <p:cNvPr id="1042" name="Freeform 13"/>
            <p:cNvSpPr>
              <a:spLocks/>
            </p:cNvSpPr>
            <p:nvPr/>
          </p:nvSpPr>
          <p:spPr bwMode="hidden">
            <a:xfrm>
              <a:off x="5030" y="3151"/>
              <a:ext cx="728" cy="240"/>
            </a:xfrm>
            <a:custGeom>
              <a:avLst/>
              <a:gdLst>
                <a:gd name="T0" fmla="*/ 724 w 729"/>
                <a:gd name="T1" fmla="*/ 240 h 240"/>
                <a:gd name="T2" fmla="*/ 0 w 729"/>
                <a:gd name="T3" fmla="*/ 0 h 240"/>
                <a:gd name="T4" fmla="*/ 0 w 729"/>
                <a:gd name="T5" fmla="*/ 6 h 240"/>
                <a:gd name="T6" fmla="*/ 724 w 729"/>
                <a:gd name="T7" fmla="*/ 240 h 240"/>
                <a:gd name="T8" fmla="*/ 724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ja-JP" altLang="en-US"/>
            </a:p>
          </p:txBody>
        </p:sp>
        <p:sp>
          <p:nvSpPr>
            <p:cNvPr id="1044" name="Freeform 15"/>
            <p:cNvSpPr>
              <a:spLocks/>
            </p:cNvSpPr>
            <p:nvPr/>
          </p:nvSpPr>
          <p:spPr bwMode="hidden">
            <a:xfrm>
              <a:off x="5030" y="3049"/>
              <a:ext cx="728" cy="318"/>
            </a:xfrm>
            <a:custGeom>
              <a:avLst/>
              <a:gdLst>
                <a:gd name="T0" fmla="*/ 724 w 729"/>
                <a:gd name="T1" fmla="*/ 318 h 318"/>
                <a:gd name="T2" fmla="*/ 724 w 729"/>
                <a:gd name="T3" fmla="*/ 312 h 318"/>
                <a:gd name="T4" fmla="*/ 0 w 729"/>
                <a:gd name="T5" fmla="*/ 0 h 318"/>
                <a:gd name="T6" fmla="*/ 0 w 729"/>
                <a:gd name="T7" fmla="*/ 54 h 318"/>
                <a:gd name="T8" fmla="*/ 724 w 729"/>
                <a:gd name="T9" fmla="*/ 318 h 318"/>
                <a:gd name="T10" fmla="*/ 724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ja-JP" altLang="en-US"/>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ja-JP" altLang="en-US"/>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ja-JP" altLang="en-US"/>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ja-JP" altLang="en-US"/>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ja-JP" altLang="en-US"/>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ja-JP" altLang="en-US"/>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ja-JP" altLang="en-US"/>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ja-JP" altLang="en-US"/>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ja-JP" altLang="en-US"/>
            </a:p>
          </p:txBody>
        </p:sp>
        <p:sp>
          <p:nvSpPr>
            <p:cNvPr id="1057" name="Freeform 28"/>
            <p:cNvSpPr>
              <a:spLocks/>
            </p:cNvSpPr>
            <p:nvPr/>
          </p:nvSpPr>
          <p:spPr bwMode="hidden">
            <a:xfrm>
              <a:off x="5698" y="653"/>
              <a:ext cx="60" cy="311"/>
            </a:xfrm>
            <a:custGeom>
              <a:avLst/>
              <a:gdLst>
                <a:gd name="T0" fmla="*/ 0 w 60"/>
                <a:gd name="T1" fmla="*/ 144 h 312"/>
                <a:gd name="T2" fmla="*/ 60 w 60"/>
                <a:gd name="T3" fmla="*/ 307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ja-JP" altLang="en-US"/>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ja-JP" altLang="en-US"/>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ja-JP" altLang="en-US"/>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ja-JP" altLang="en-US"/>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ja-JP" altLang="en-US"/>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ja-JP" altLang="en-US"/>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ja-JP" altLang="en-US"/>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ja-JP" altLang="en-US"/>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ja-JP" altLang="en-US"/>
            </a:p>
          </p:txBody>
        </p:sp>
        <p:grpSp>
          <p:nvGrpSpPr>
            <p:cNvPr id="1068"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ja-JP" altLang="en-US"/>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ja-JP" altLang="en-US"/>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pPr>
              <a:defRPr/>
            </a:pPr>
            <a:endParaRPr lang="en-US" altLang="ja-JP"/>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pPr>
              <a:defRPr/>
            </a:pPr>
            <a:endParaRPr lang="en-US" altLang="ja-JP"/>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pPr>
              <a:defRPr/>
            </a:pPr>
            <a:fld id="{92229D47-7A23-4269-A81B-B662F74B5E75}"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npa.go.jp/publications/statistics/safetylife/jisatsu.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3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p:txBody>
          <a:bodyPr/>
          <a:lstStyle/>
          <a:p>
            <a:pPr eaLnBrk="1" hangingPunct="1">
              <a:defRPr/>
            </a:pPr>
            <a:r>
              <a:rPr lang="ja-JP" altLang="en-US" dirty="0">
                <a:solidFill>
                  <a:srgbClr val="FFFF00"/>
                </a:solidFill>
              </a:rPr>
              <a:t>コロナ禍とメンタルヘルス</a:t>
            </a:r>
          </a:p>
        </p:txBody>
      </p:sp>
      <p:sp>
        <p:nvSpPr>
          <p:cNvPr id="2051" name="Rectangle 3"/>
          <p:cNvSpPr>
            <a:spLocks noGrp="1" noChangeArrowheads="1"/>
          </p:cNvSpPr>
          <p:nvPr>
            <p:ph type="subTitle" sz="quarter" idx="1"/>
          </p:nvPr>
        </p:nvSpPr>
        <p:spPr>
          <a:xfrm>
            <a:off x="1371600" y="3886200"/>
            <a:ext cx="6729413" cy="1752600"/>
          </a:xfrm>
        </p:spPr>
        <p:txBody>
          <a:bodyPr/>
          <a:lstStyle/>
          <a:p>
            <a:pPr eaLnBrk="1" hangingPunct="1">
              <a:defRPr/>
            </a:pPr>
            <a:r>
              <a:rPr lang="ja-JP" altLang="en-US" sz="3200" dirty="0"/>
              <a:t>田中精神科医オフィス</a:t>
            </a:r>
            <a:endParaRPr lang="en-US" altLang="ja-JP" sz="3200" dirty="0"/>
          </a:p>
          <a:p>
            <a:pPr eaLnBrk="1" hangingPunct="1">
              <a:defRPr/>
            </a:pPr>
            <a:r>
              <a:rPr lang="ja-JP" altLang="en-US" sz="3200" dirty="0"/>
              <a:t>田中　千足</a:t>
            </a:r>
          </a:p>
          <a:p>
            <a:pPr eaLnBrk="1" hangingPunct="1">
              <a:defRPr/>
            </a:pPr>
            <a:r>
              <a:rPr lang="en-US" altLang="ja-JP" sz="3200" dirty="0"/>
              <a:t>2020</a:t>
            </a:r>
            <a:r>
              <a:rPr lang="ja-JP" altLang="en-US" sz="3200" dirty="0"/>
              <a:t>年</a:t>
            </a:r>
            <a:r>
              <a:rPr lang="en-US" altLang="ja-JP" sz="3200" dirty="0"/>
              <a:t>12</a:t>
            </a:r>
            <a:r>
              <a:rPr lang="ja-JP" altLang="en-US" sz="3200" dirty="0"/>
              <a:t>月</a:t>
            </a:r>
            <a:r>
              <a:rPr lang="en-US" altLang="ja-JP" sz="3200" dirty="0"/>
              <a:t>9</a:t>
            </a:r>
            <a:r>
              <a:rPr lang="ja-JP" altLang="en-US" sz="3200" dirty="0"/>
              <a:t>日</a:t>
            </a:r>
          </a:p>
        </p:txBody>
      </p:sp>
      <p:sp>
        <p:nvSpPr>
          <p:cNvPr id="2" name="テキスト ボックス 1">
            <a:extLst>
              <a:ext uri="{FF2B5EF4-FFF2-40B4-BE49-F238E27FC236}">
                <a16:creationId xmlns:a16="http://schemas.microsoft.com/office/drawing/2014/main" id="{278D9CD4-84A0-4A4E-8AED-CEDF88151DC2}"/>
              </a:ext>
            </a:extLst>
          </p:cNvPr>
          <p:cNvSpPr txBox="1"/>
          <p:nvPr/>
        </p:nvSpPr>
        <p:spPr>
          <a:xfrm>
            <a:off x="1835696" y="476672"/>
            <a:ext cx="5400600" cy="369332"/>
          </a:xfrm>
          <a:prstGeom prst="rect">
            <a:avLst/>
          </a:prstGeom>
          <a:noFill/>
        </p:spPr>
        <p:txBody>
          <a:bodyPr wrap="square" rtlCol="0">
            <a:spAutoFit/>
          </a:bodyPr>
          <a:lstStyle/>
          <a:p>
            <a:r>
              <a:rPr kumimoji="1" lang="ja-JP" altLang="en-US"/>
              <a:t>一般社団法人　キャリアブリッジ　社内研修会</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75A3AB9-2426-44F1-87B5-85EFFDDA143A}"/>
              </a:ext>
            </a:extLst>
          </p:cNvPr>
          <p:cNvSpPr>
            <a:spLocks noGrp="1" noChangeArrowheads="1"/>
          </p:cNvSpPr>
          <p:nvPr>
            <p:ph type="title"/>
          </p:nvPr>
        </p:nvSpPr>
        <p:spPr>
          <a:xfrm>
            <a:off x="317500" y="52388"/>
            <a:ext cx="8637588" cy="1431925"/>
          </a:xfrm>
        </p:spPr>
        <p:txBody>
          <a:bodyPr/>
          <a:lstStyle/>
          <a:p>
            <a:pPr algn="ctr"/>
            <a:r>
              <a:rPr lang="ja-JP" altLang="en-US"/>
              <a:t>ストレスからくる病気１</a:t>
            </a:r>
            <a:br>
              <a:rPr lang="ja-JP" altLang="en-US"/>
            </a:br>
            <a:r>
              <a:rPr lang="ja-JP" altLang="en-US"/>
              <a:t>筋肉系</a:t>
            </a:r>
          </a:p>
        </p:txBody>
      </p:sp>
      <p:sp>
        <p:nvSpPr>
          <p:cNvPr id="38915" name="Rectangle 3" descr="Rectangle: Click to edit Master text styles&#10;Second level&#10;Third level&#10;Fourth level&#10;Fifth level">
            <a:extLst>
              <a:ext uri="{FF2B5EF4-FFF2-40B4-BE49-F238E27FC236}">
                <a16:creationId xmlns:a16="http://schemas.microsoft.com/office/drawing/2014/main" id="{F8D8E12C-3664-49B2-91D4-0BB89CEC60D2}"/>
              </a:ext>
            </a:extLst>
          </p:cNvPr>
          <p:cNvSpPr>
            <a:spLocks noGrp="1" noChangeArrowheads="1"/>
          </p:cNvSpPr>
          <p:nvPr>
            <p:ph type="body" idx="1"/>
          </p:nvPr>
        </p:nvSpPr>
        <p:spPr/>
        <p:txBody>
          <a:bodyPr/>
          <a:lstStyle/>
          <a:p>
            <a:r>
              <a:rPr lang="ja-JP" altLang="en-US"/>
              <a:t>筋緊張性頭痛：頭におわんをかぶったような締め付けられるような頭痛</a:t>
            </a:r>
          </a:p>
          <a:p>
            <a:r>
              <a:rPr lang="ja-JP" altLang="en-US"/>
              <a:t>肩こり</a:t>
            </a:r>
          </a:p>
          <a:p>
            <a:r>
              <a:rPr lang="ja-JP" altLang="en-US"/>
              <a:t>むち打ち症</a:t>
            </a:r>
          </a:p>
          <a:p>
            <a:r>
              <a:rPr lang="ja-JP" altLang="en-US"/>
              <a:t>書痙：特に人前で字を書くときに</a:t>
            </a:r>
            <a:r>
              <a:rPr lang="en-US" altLang="ja-JP"/>
              <a:t>､</a:t>
            </a:r>
            <a:r>
              <a:rPr lang="ja-JP" altLang="en-US"/>
              <a:t>ペンを持つ手が震えてなかなか字が書けない</a:t>
            </a:r>
          </a:p>
          <a:p>
            <a:r>
              <a:rPr lang="ja-JP" altLang="en-US"/>
              <a:t>腰痛</a:t>
            </a:r>
          </a:p>
        </p:txBody>
      </p:sp>
    </p:spTree>
    <p:extLst>
      <p:ext uri="{BB962C8B-B14F-4D97-AF65-F5344CB8AC3E}">
        <p14:creationId xmlns:p14="http://schemas.microsoft.com/office/powerpoint/2010/main" val="339382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84A18D1-C7EC-4EB3-AB5A-9CE01EBE46E5}"/>
              </a:ext>
            </a:extLst>
          </p:cNvPr>
          <p:cNvSpPr>
            <a:spLocks noGrp="1" noChangeArrowheads="1"/>
          </p:cNvSpPr>
          <p:nvPr>
            <p:ph type="title"/>
          </p:nvPr>
        </p:nvSpPr>
        <p:spPr>
          <a:xfrm>
            <a:off x="317500" y="52388"/>
            <a:ext cx="8637588" cy="1431925"/>
          </a:xfrm>
        </p:spPr>
        <p:txBody>
          <a:bodyPr/>
          <a:lstStyle/>
          <a:p>
            <a:pPr algn="ctr"/>
            <a:r>
              <a:rPr lang="ja-JP" altLang="en-US"/>
              <a:t>ストレスからくる病気２</a:t>
            </a:r>
            <a:br>
              <a:rPr lang="ja-JP" altLang="en-US"/>
            </a:br>
            <a:r>
              <a:rPr lang="ja-JP" altLang="en-US"/>
              <a:t>自律神経系</a:t>
            </a:r>
          </a:p>
        </p:txBody>
      </p:sp>
      <p:sp>
        <p:nvSpPr>
          <p:cNvPr id="39939" name="Rectangle 3" descr="Rectangle: Click to edit Master text styles&#10;Second level&#10;Third level&#10;Fourth level&#10;Fifth level">
            <a:extLst>
              <a:ext uri="{FF2B5EF4-FFF2-40B4-BE49-F238E27FC236}">
                <a16:creationId xmlns:a16="http://schemas.microsoft.com/office/drawing/2014/main" id="{06C688F8-ED1F-4DEE-9BB2-194899E0851E}"/>
              </a:ext>
            </a:extLst>
          </p:cNvPr>
          <p:cNvSpPr>
            <a:spLocks noGrp="1" noChangeArrowheads="1"/>
          </p:cNvSpPr>
          <p:nvPr>
            <p:ph type="body" idx="1"/>
          </p:nvPr>
        </p:nvSpPr>
        <p:spPr/>
        <p:txBody>
          <a:bodyPr/>
          <a:lstStyle/>
          <a:p>
            <a:r>
              <a:rPr lang="ja-JP" altLang="en-US"/>
              <a:t>胃・十二指腸潰瘍、急性胃粘膜病変</a:t>
            </a:r>
            <a:r>
              <a:rPr lang="en-US" altLang="ja-JP"/>
              <a:t>､</a:t>
            </a:r>
            <a:r>
              <a:rPr lang="ja-JP" altLang="en-US"/>
              <a:t>過敏性腸症候群</a:t>
            </a:r>
            <a:r>
              <a:rPr lang="en-US" altLang="ja-JP"/>
              <a:t>､</a:t>
            </a:r>
            <a:r>
              <a:rPr lang="ja-JP" altLang="en-US"/>
              <a:t>心因性嘔吐症</a:t>
            </a:r>
          </a:p>
          <a:p>
            <a:r>
              <a:rPr lang="ja-JP" altLang="en-US"/>
              <a:t>気管支喘息</a:t>
            </a:r>
          </a:p>
          <a:p>
            <a:r>
              <a:rPr lang="ja-JP" altLang="en-US"/>
              <a:t>高血圧</a:t>
            </a:r>
            <a:r>
              <a:rPr lang="en-US" altLang="ja-JP"/>
              <a:t>､</a:t>
            </a:r>
            <a:r>
              <a:rPr lang="ja-JP" altLang="en-US"/>
              <a:t>狭心症</a:t>
            </a:r>
            <a:r>
              <a:rPr lang="en-US" altLang="ja-JP"/>
              <a:t>､</a:t>
            </a:r>
            <a:r>
              <a:rPr lang="ja-JP" altLang="en-US"/>
              <a:t>心筋梗塞</a:t>
            </a:r>
          </a:p>
          <a:p>
            <a:r>
              <a:rPr lang="ja-JP" altLang="en-US"/>
              <a:t>神経性頻尿</a:t>
            </a:r>
          </a:p>
          <a:p>
            <a:r>
              <a:rPr lang="ja-JP" altLang="en-US"/>
              <a:t>耳鳴・めまい</a:t>
            </a:r>
          </a:p>
        </p:txBody>
      </p:sp>
    </p:spTree>
    <p:extLst>
      <p:ext uri="{BB962C8B-B14F-4D97-AF65-F5344CB8AC3E}">
        <p14:creationId xmlns:p14="http://schemas.microsoft.com/office/powerpoint/2010/main" val="178559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4195EC4-A10C-4B76-9536-9382E54442D5}"/>
              </a:ext>
            </a:extLst>
          </p:cNvPr>
          <p:cNvSpPr>
            <a:spLocks noGrp="1" noChangeArrowheads="1"/>
          </p:cNvSpPr>
          <p:nvPr>
            <p:ph type="title"/>
          </p:nvPr>
        </p:nvSpPr>
        <p:spPr>
          <a:xfrm>
            <a:off x="317500" y="52388"/>
            <a:ext cx="8637588" cy="1431925"/>
          </a:xfrm>
        </p:spPr>
        <p:txBody>
          <a:bodyPr/>
          <a:lstStyle/>
          <a:p>
            <a:pPr algn="ctr"/>
            <a:r>
              <a:rPr lang="ja-JP" altLang="en-US"/>
              <a:t>ストレスからくる病気</a:t>
            </a:r>
            <a:r>
              <a:rPr lang="en-US" altLang="ja-JP"/>
              <a:t>3</a:t>
            </a:r>
            <a:br>
              <a:rPr lang="en-US" altLang="ja-JP"/>
            </a:br>
            <a:r>
              <a:rPr lang="ja-JP" altLang="en-US"/>
              <a:t>内分泌系・免疫系</a:t>
            </a:r>
          </a:p>
        </p:txBody>
      </p:sp>
      <p:sp>
        <p:nvSpPr>
          <p:cNvPr id="40963" name="Rectangle 3" descr="Rectangle: Click to edit Master text styles&#10;Second level&#10;Third level&#10;Fourth level&#10;Fifth level">
            <a:extLst>
              <a:ext uri="{FF2B5EF4-FFF2-40B4-BE49-F238E27FC236}">
                <a16:creationId xmlns:a16="http://schemas.microsoft.com/office/drawing/2014/main" id="{52F64B51-8FE5-4607-9D2C-620680A31183}"/>
              </a:ext>
            </a:extLst>
          </p:cNvPr>
          <p:cNvSpPr>
            <a:spLocks noGrp="1" noChangeArrowheads="1"/>
          </p:cNvSpPr>
          <p:nvPr>
            <p:ph type="body" idx="1"/>
          </p:nvPr>
        </p:nvSpPr>
        <p:spPr/>
        <p:txBody>
          <a:bodyPr/>
          <a:lstStyle/>
          <a:p>
            <a:r>
              <a:rPr lang="ja-JP" altLang="en-US"/>
              <a:t>月経周期の乱れ</a:t>
            </a:r>
          </a:p>
          <a:p>
            <a:r>
              <a:rPr lang="ja-JP" altLang="en-US"/>
              <a:t>糖尿病</a:t>
            </a:r>
          </a:p>
          <a:p>
            <a:r>
              <a:rPr lang="ja-JP" altLang="en-US"/>
              <a:t>甲状腺機能亢進症</a:t>
            </a:r>
          </a:p>
          <a:p>
            <a:r>
              <a:rPr lang="ja-JP" altLang="en-US"/>
              <a:t>アトピ－性皮膚炎</a:t>
            </a:r>
          </a:p>
        </p:txBody>
      </p:sp>
    </p:spTree>
    <p:extLst>
      <p:ext uri="{BB962C8B-B14F-4D97-AF65-F5344CB8AC3E}">
        <p14:creationId xmlns:p14="http://schemas.microsoft.com/office/powerpoint/2010/main" val="653684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F985E62-09FD-41D7-9C91-37BD62155E1D}"/>
              </a:ext>
            </a:extLst>
          </p:cNvPr>
          <p:cNvSpPr>
            <a:spLocks noGrp="1" noChangeArrowheads="1"/>
          </p:cNvSpPr>
          <p:nvPr>
            <p:ph type="title"/>
          </p:nvPr>
        </p:nvSpPr>
        <p:spPr>
          <a:xfrm>
            <a:off x="317500" y="52388"/>
            <a:ext cx="8637588" cy="1431925"/>
          </a:xfrm>
        </p:spPr>
        <p:txBody>
          <a:bodyPr/>
          <a:lstStyle/>
          <a:p>
            <a:pPr algn="ctr"/>
            <a:r>
              <a:rPr lang="ja-JP" altLang="en-US" dirty="0"/>
              <a:t>ストレスからくる病気４</a:t>
            </a:r>
            <a:br>
              <a:rPr lang="ja-JP" altLang="en-US" dirty="0"/>
            </a:br>
            <a:r>
              <a:rPr lang="ja-JP" altLang="en-US" dirty="0"/>
              <a:t>こころの病気</a:t>
            </a:r>
          </a:p>
        </p:txBody>
      </p:sp>
      <p:sp>
        <p:nvSpPr>
          <p:cNvPr id="41987" name="Rectangle 3" descr="Rectangle: Click to edit Master text styles&#10;Second level&#10;Third level&#10;Fourth level&#10;Fifth level">
            <a:extLst>
              <a:ext uri="{FF2B5EF4-FFF2-40B4-BE49-F238E27FC236}">
                <a16:creationId xmlns:a16="http://schemas.microsoft.com/office/drawing/2014/main" id="{1D1CB667-41DD-4155-BE34-4D1CCA5484DF}"/>
              </a:ext>
            </a:extLst>
          </p:cNvPr>
          <p:cNvSpPr>
            <a:spLocks noGrp="1" noChangeArrowheads="1"/>
          </p:cNvSpPr>
          <p:nvPr>
            <p:ph type="body" idx="1"/>
          </p:nvPr>
        </p:nvSpPr>
        <p:spPr/>
        <p:txBody>
          <a:bodyPr/>
          <a:lstStyle/>
          <a:p>
            <a:r>
              <a:rPr lang="ja-JP" altLang="en-US">
                <a:solidFill>
                  <a:schemeClr val="tx2"/>
                </a:solidFill>
              </a:rPr>
              <a:t>うつ状態</a:t>
            </a:r>
            <a:r>
              <a:rPr lang="ja-JP" altLang="en-US"/>
              <a:t>：憂うつ</a:t>
            </a:r>
            <a:r>
              <a:rPr lang="en-US" altLang="ja-JP"/>
              <a:t>､</a:t>
            </a:r>
            <a:r>
              <a:rPr lang="ja-JP" altLang="en-US"/>
              <a:t>元気が出ない</a:t>
            </a:r>
            <a:r>
              <a:rPr lang="en-US" altLang="ja-JP"/>
              <a:t>､</a:t>
            </a:r>
            <a:r>
              <a:rPr lang="ja-JP" altLang="en-US"/>
              <a:t>面白くない</a:t>
            </a:r>
            <a:r>
              <a:rPr lang="en-US" altLang="ja-JP"/>
              <a:t>､</a:t>
            </a:r>
            <a:r>
              <a:rPr lang="ja-JP" altLang="en-US"/>
              <a:t>淋しい</a:t>
            </a:r>
            <a:r>
              <a:rPr lang="en-US" altLang="ja-JP"/>
              <a:t>､</a:t>
            </a:r>
            <a:r>
              <a:rPr lang="ja-JP" altLang="en-US"/>
              <a:t>集中力がない</a:t>
            </a:r>
            <a:r>
              <a:rPr lang="en-US" altLang="ja-JP"/>
              <a:t>､</a:t>
            </a:r>
            <a:r>
              <a:rPr lang="ja-JP" altLang="en-US"/>
              <a:t>くよくよとよくないことばかり考える</a:t>
            </a:r>
            <a:r>
              <a:rPr lang="en-US" altLang="ja-JP"/>
              <a:t>､</a:t>
            </a:r>
            <a:r>
              <a:rPr lang="ja-JP" altLang="en-US"/>
              <a:t>食欲がない</a:t>
            </a:r>
            <a:r>
              <a:rPr lang="en-US" altLang="ja-JP"/>
              <a:t>､</a:t>
            </a:r>
            <a:r>
              <a:rPr lang="ja-JP" altLang="en-US"/>
              <a:t>眠れない</a:t>
            </a:r>
            <a:r>
              <a:rPr lang="en-US" altLang="ja-JP"/>
              <a:t>､</a:t>
            </a:r>
            <a:r>
              <a:rPr lang="ja-JP" altLang="en-US"/>
              <a:t>動悸がする</a:t>
            </a:r>
            <a:r>
              <a:rPr lang="en-US" altLang="ja-JP"/>
              <a:t>､</a:t>
            </a:r>
            <a:r>
              <a:rPr lang="ja-JP" altLang="en-US"/>
              <a:t>息苦しい</a:t>
            </a:r>
            <a:r>
              <a:rPr lang="en-US" altLang="ja-JP"/>
              <a:t>､</a:t>
            </a:r>
            <a:r>
              <a:rPr lang="ja-JP" altLang="en-US"/>
              <a:t>肩こり</a:t>
            </a:r>
            <a:r>
              <a:rPr lang="en-US" altLang="ja-JP"/>
              <a:t>､</a:t>
            </a:r>
            <a:r>
              <a:rPr lang="ja-JP" altLang="en-US"/>
              <a:t>頭痛</a:t>
            </a:r>
          </a:p>
          <a:p>
            <a:r>
              <a:rPr lang="ja-JP" altLang="en-US">
                <a:solidFill>
                  <a:schemeClr val="tx2"/>
                </a:solidFill>
              </a:rPr>
              <a:t>不安性障害</a:t>
            </a:r>
            <a:r>
              <a:rPr lang="ja-JP" altLang="en-US"/>
              <a:t>：パニック発作</a:t>
            </a:r>
            <a:r>
              <a:rPr lang="en-US" altLang="ja-JP"/>
              <a:t>､</a:t>
            </a:r>
            <a:r>
              <a:rPr lang="ja-JP" altLang="en-US"/>
              <a:t>予期不安</a:t>
            </a:r>
          </a:p>
        </p:txBody>
      </p:sp>
    </p:spTree>
    <p:extLst>
      <p:ext uri="{BB962C8B-B14F-4D97-AF65-F5344CB8AC3E}">
        <p14:creationId xmlns:p14="http://schemas.microsoft.com/office/powerpoint/2010/main" val="4224195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C71520B7-C4C2-4201-9E4B-FAF273FC6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69900"/>
            <a:ext cx="7696200" cy="635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40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37DA7DAB-AC2F-4534-AFC3-4C7F88F07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7922840" cy="632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097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AC8F32-0CF3-49F6-BE95-E15DC9A1583F}"/>
              </a:ext>
            </a:extLst>
          </p:cNvPr>
          <p:cNvSpPr txBox="1"/>
          <p:nvPr/>
        </p:nvSpPr>
        <p:spPr>
          <a:xfrm>
            <a:off x="467544" y="620688"/>
            <a:ext cx="8280920" cy="1446550"/>
          </a:xfrm>
          <a:prstGeom prst="rect">
            <a:avLst/>
          </a:prstGeom>
          <a:noFill/>
        </p:spPr>
        <p:txBody>
          <a:bodyPr wrap="square" rtlCol="0">
            <a:spAutoFit/>
          </a:bodyPr>
          <a:lstStyle/>
          <a:p>
            <a:pPr algn="ctr"/>
            <a:r>
              <a:rPr kumimoji="1" lang="ja-JP" altLang="en-US" sz="4400" dirty="0">
                <a:solidFill>
                  <a:srgbClr val="FFFF00"/>
                </a:solidFill>
              </a:rPr>
              <a:t>ストレスからくる病気に</a:t>
            </a:r>
            <a:endParaRPr kumimoji="1" lang="en-US" altLang="ja-JP" sz="4400" dirty="0">
              <a:solidFill>
                <a:srgbClr val="FFFF00"/>
              </a:solidFill>
            </a:endParaRPr>
          </a:p>
          <a:p>
            <a:pPr algn="ctr"/>
            <a:r>
              <a:rPr kumimoji="1" lang="ja-JP" altLang="en-US" sz="4400" dirty="0">
                <a:solidFill>
                  <a:srgbClr val="FFFF00"/>
                </a:solidFill>
              </a:rPr>
              <a:t>ならないためには</a:t>
            </a:r>
          </a:p>
        </p:txBody>
      </p:sp>
      <p:sp>
        <p:nvSpPr>
          <p:cNvPr id="3" name="テキスト ボックス 2">
            <a:extLst>
              <a:ext uri="{FF2B5EF4-FFF2-40B4-BE49-F238E27FC236}">
                <a16:creationId xmlns:a16="http://schemas.microsoft.com/office/drawing/2014/main" id="{225D38C6-9A66-45C6-839C-90C440812776}"/>
              </a:ext>
            </a:extLst>
          </p:cNvPr>
          <p:cNvSpPr txBox="1"/>
          <p:nvPr/>
        </p:nvSpPr>
        <p:spPr>
          <a:xfrm>
            <a:off x="683568" y="2492896"/>
            <a:ext cx="8064896" cy="2308324"/>
          </a:xfrm>
          <a:prstGeom prst="rect">
            <a:avLst/>
          </a:prstGeom>
          <a:noFill/>
        </p:spPr>
        <p:txBody>
          <a:bodyPr wrap="square" rtlCol="0">
            <a:spAutoFit/>
          </a:bodyPr>
          <a:lstStyle/>
          <a:p>
            <a:r>
              <a:rPr kumimoji="1" lang="ja-JP" altLang="en-US" sz="3600" dirty="0"/>
              <a:t>ストレスが</a:t>
            </a:r>
            <a:r>
              <a:rPr kumimoji="1" lang="ja-JP" altLang="en-US" sz="3600" dirty="0">
                <a:solidFill>
                  <a:srgbClr val="FFFF00"/>
                </a:solidFill>
              </a:rPr>
              <a:t>かかりすぎであることに気付き</a:t>
            </a:r>
            <a:endParaRPr kumimoji="1" lang="en-US" altLang="ja-JP" sz="3600" dirty="0">
              <a:solidFill>
                <a:srgbClr val="FFFF00"/>
              </a:solidFill>
            </a:endParaRPr>
          </a:p>
          <a:p>
            <a:r>
              <a:rPr lang="ja-JP" altLang="en-US" sz="3600" dirty="0"/>
              <a:t>ストレスを</a:t>
            </a:r>
            <a:r>
              <a:rPr lang="ja-JP" altLang="en-US" sz="3600" dirty="0">
                <a:solidFill>
                  <a:srgbClr val="FFFF00"/>
                </a:solidFill>
              </a:rPr>
              <a:t>減らす工夫</a:t>
            </a:r>
            <a:r>
              <a:rPr lang="ja-JP" altLang="en-US" sz="3600" dirty="0"/>
              <a:t>をし</a:t>
            </a:r>
            <a:endParaRPr lang="en-US" altLang="ja-JP" sz="3600" dirty="0"/>
          </a:p>
          <a:p>
            <a:r>
              <a:rPr kumimoji="1" lang="ja-JP" altLang="en-US" sz="3600" dirty="0"/>
              <a:t>ストレスを</a:t>
            </a:r>
            <a:r>
              <a:rPr kumimoji="1" lang="ja-JP" altLang="en-US" sz="3600" dirty="0">
                <a:solidFill>
                  <a:srgbClr val="FFFF00"/>
                </a:solidFill>
              </a:rPr>
              <a:t>かわすこと</a:t>
            </a:r>
            <a:r>
              <a:rPr kumimoji="1" lang="ja-JP" altLang="en-US" sz="3600" dirty="0"/>
              <a:t>に心がけ</a:t>
            </a:r>
            <a:endParaRPr kumimoji="1" lang="en-US" altLang="ja-JP" sz="3600" dirty="0"/>
          </a:p>
          <a:p>
            <a:r>
              <a:rPr lang="ja-JP" altLang="en-US" sz="3600" dirty="0">
                <a:solidFill>
                  <a:srgbClr val="FFFF00"/>
                </a:solidFill>
              </a:rPr>
              <a:t>たまったストレスをうまく発散</a:t>
            </a:r>
            <a:r>
              <a:rPr lang="ja-JP" altLang="en-US" sz="3600" dirty="0"/>
              <a:t>させてしまう</a:t>
            </a:r>
            <a:endParaRPr kumimoji="1" lang="ja-JP" altLang="en-US" sz="3600" dirty="0"/>
          </a:p>
        </p:txBody>
      </p:sp>
    </p:spTree>
    <p:extLst>
      <p:ext uri="{BB962C8B-B14F-4D97-AF65-F5344CB8AC3E}">
        <p14:creationId xmlns:p14="http://schemas.microsoft.com/office/powerpoint/2010/main" val="3193463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12AE6-28F0-4DB4-A7CA-526BE2526A10}"/>
              </a:ext>
            </a:extLst>
          </p:cNvPr>
          <p:cNvSpPr>
            <a:spLocks noGrp="1"/>
          </p:cNvSpPr>
          <p:nvPr>
            <p:ph type="title"/>
          </p:nvPr>
        </p:nvSpPr>
        <p:spPr>
          <a:xfrm>
            <a:off x="457200" y="116633"/>
            <a:ext cx="8229600" cy="720079"/>
          </a:xfrm>
        </p:spPr>
        <p:txBody>
          <a:bodyPr/>
          <a:lstStyle/>
          <a:p>
            <a:r>
              <a:rPr kumimoji="1" lang="ja-JP" altLang="en-US" dirty="0"/>
              <a:t>コロナうつ</a:t>
            </a:r>
          </a:p>
        </p:txBody>
      </p:sp>
      <p:sp>
        <p:nvSpPr>
          <p:cNvPr id="3" name="コンテンツ プレースホルダー 2">
            <a:extLst>
              <a:ext uri="{FF2B5EF4-FFF2-40B4-BE49-F238E27FC236}">
                <a16:creationId xmlns:a16="http://schemas.microsoft.com/office/drawing/2014/main" id="{6409AD2A-49B5-4817-A7FA-90D7AA8B4256}"/>
              </a:ext>
            </a:extLst>
          </p:cNvPr>
          <p:cNvSpPr>
            <a:spLocks noGrp="1"/>
          </p:cNvSpPr>
          <p:nvPr>
            <p:ph idx="1"/>
          </p:nvPr>
        </p:nvSpPr>
        <p:spPr>
          <a:xfrm>
            <a:off x="457200" y="836712"/>
            <a:ext cx="8363272" cy="5400600"/>
          </a:xfrm>
        </p:spPr>
        <p:txBody>
          <a:bodyPr/>
          <a:lstStyle/>
          <a:p>
            <a:r>
              <a:rPr kumimoji="1" lang="ja-JP" altLang="en-US" dirty="0"/>
              <a:t>新型コロナの病気としての恐怖・不安</a:t>
            </a:r>
            <a:endParaRPr kumimoji="1" lang="en-US" altLang="ja-JP" dirty="0"/>
          </a:p>
          <a:p>
            <a:pPr lvl="1"/>
            <a:r>
              <a:rPr lang="ja-JP" altLang="en-US" sz="2400" dirty="0"/>
              <a:t>未知の感染症：スペイン風邪、ペストを引用される</a:t>
            </a:r>
            <a:endParaRPr lang="en-US" altLang="ja-JP" sz="2400" dirty="0"/>
          </a:p>
          <a:p>
            <a:pPr lvl="1"/>
            <a:r>
              <a:rPr lang="ja-JP" altLang="en-US" sz="2400" dirty="0"/>
              <a:t>予測できない予後、致死率も高く後遺症もある</a:t>
            </a:r>
            <a:endParaRPr lang="en-US" altLang="ja-JP" sz="2400" dirty="0"/>
          </a:p>
          <a:p>
            <a:pPr lvl="1"/>
            <a:r>
              <a:rPr lang="ja-JP" altLang="en-US" sz="2400" dirty="0"/>
              <a:t>感染経路未解明、感染したり感染させたり</a:t>
            </a:r>
            <a:endParaRPr lang="en-US" altLang="ja-JP" sz="2400" dirty="0"/>
          </a:p>
          <a:p>
            <a:r>
              <a:rPr kumimoji="1" lang="ja-JP" altLang="en-US" dirty="0"/>
              <a:t>日常生活・就業・就学・人間関係の激変</a:t>
            </a:r>
            <a:endParaRPr kumimoji="1" lang="en-US" altLang="ja-JP" dirty="0"/>
          </a:p>
          <a:p>
            <a:pPr lvl="1"/>
            <a:r>
              <a:rPr lang="ja-JP" altLang="en-US" sz="2400" dirty="0"/>
              <a:t>三密、マスク、手洗い、ソーシャルディスタンス、テレワーク、不要不急の移動禁止</a:t>
            </a:r>
            <a:endParaRPr lang="en-US" altLang="ja-JP" sz="2400" dirty="0"/>
          </a:p>
          <a:p>
            <a:pPr lvl="1"/>
            <a:r>
              <a:rPr kumimoji="1" lang="ja-JP" altLang="en-US" sz="2400" dirty="0"/>
              <a:t>従来のコミュニケーション方法が破壊される</a:t>
            </a:r>
            <a:endParaRPr kumimoji="1" lang="en-US" altLang="ja-JP" sz="2400" dirty="0"/>
          </a:p>
          <a:p>
            <a:pPr lvl="1"/>
            <a:r>
              <a:rPr lang="ja-JP" altLang="en-US" sz="2400" dirty="0"/>
              <a:t>厳しい活動制限</a:t>
            </a:r>
            <a:endParaRPr lang="en-US" altLang="ja-JP" sz="2400" dirty="0"/>
          </a:p>
          <a:p>
            <a:pPr lvl="1"/>
            <a:r>
              <a:rPr lang="ja-JP" altLang="en-US" sz="2400" dirty="0"/>
              <a:t>コロナに対する恐怖・不安が身近な人の間で温度差があるため、共感しあえない</a:t>
            </a:r>
            <a:endParaRPr lang="en-US" altLang="ja-JP" sz="2400" dirty="0"/>
          </a:p>
          <a:p>
            <a:r>
              <a:rPr kumimoji="1" lang="ja-JP" altLang="en-US" dirty="0"/>
              <a:t>余暇活動の厳しい制限</a:t>
            </a:r>
            <a:endParaRPr kumimoji="1" lang="en-US" altLang="ja-JP" dirty="0"/>
          </a:p>
          <a:p>
            <a:pPr lvl="1"/>
            <a:endParaRPr kumimoji="1" lang="ja-JP" altLang="en-US" dirty="0"/>
          </a:p>
        </p:txBody>
      </p:sp>
    </p:spTree>
    <p:extLst>
      <p:ext uri="{BB962C8B-B14F-4D97-AF65-F5344CB8AC3E}">
        <p14:creationId xmlns:p14="http://schemas.microsoft.com/office/powerpoint/2010/main" val="78522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C86612-675F-4852-B8B0-6988B28AC01A}"/>
              </a:ext>
            </a:extLst>
          </p:cNvPr>
          <p:cNvSpPr>
            <a:spLocks noGrp="1"/>
          </p:cNvSpPr>
          <p:nvPr>
            <p:ph type="title"/>
          </p:nvPr>
        </p:nvSpPr>
        <p:spPr/>
        <p:txBody>
          <a:bodyPr/>
          <a:lstStyle/>
          <a:p>
            <a:r>
              <a:rPr kumimoji="1" lang="ja-JP" altLang="en-US" dirty="0"/>
              <a:t>コロナうつ　</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AA0E076D-E30C-4B22-AF5B-7AA443ABE7ED}"/>
              </a:ext>
            </a:extLst>
          </p:cNvPr>
          <p:cNvSpPr>
            <a:spLocks noGrp="1"/>
          </p:cNvSpPr>
          <p:nvPr>
            <p:ph idx="1"/>
          </p:nvPr>
        </p:nvSpPr>
        <p:spPr>
          <a:xfrm>
            <a:off x="457200" y="1196752"/>
            <a:ext cx="8229600" cy="5383435"/>
          </a:xfrm>
        </p:spPr>
        <p:txBody>
          <a:bodyPr/>
          <a:lstStyle/>
          <a:p>
            <a:r>
              <a:rPr kumimoji="1" lang="ja-JP" altLang="en-US" dirty="0"/>
              <a:t>コロナにかかることは自己責任ではすまず、家族、周囲、社会に対して加害者になるという風潮</a:t>
            </a:r>
            <a:endParaRPr kumimoji="1" lang="en-US" altLang="ja-JP" dirty="0"/>
          </a:p>
          <a:p>
            <a:r>
              <a:rPr kumimoji="1" lang="ja-JP" altLang="en-US" dirty="0"/>
              <a:t>この風潮を市民すべてが守らねばならぬ規範だと考えてしまう人は、自己規制を強め、不安が増大する。</a:t>
            </a:r>
            <a:endParaRPr kumimoji="1" lang="en-US" altLang="ja-JP" dirty="0"/>
          </a:p>
          <a:p>
            <a:r>
              <a:rPr lang="ja-JP" altLang="en-US" dirty="0"/>
              <a:t>規範を守らない人には不安が怒りにかわり攻撃する。</a:t>
            </a:r>
            <a:endParaRPr lang="en-US" altLang="ja-JP" dirty="0"/>
          </a:p>
          <a:p>
            <a:r>
              <a:rPr kumimoji="1" lang="ja-JP" altLang="en-US" dirty="0"/>
              <a:t>過剰な同調圧力が新たなストレス源となり、不安・うつを増大させる</a:t>
            </a:r>
          </a:p>
        </p:txBody>
      </p:sp>
    </p:spTree>
    <p:extLst>
      <p:ext uri="{BB962C8B-B14F-4D97-AF65-F5344CB8AC3E}">
        <p14:creationId xmlns:p14="http://schemas.microsoft.com/office/powerpoint/2010/main" val="529974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C86612-675F-4852-B8B0-6988B28AC01A}"/>
              </a:ext>
            </a:extLst>
          </p:cNvPr>
          <p:cNvSpPr>
            <a:spLocks noGrp="1"/>
          </p:cNvSpPr>
          <p:nvPr>
            <p:ph type="title"/>
          </p:nvPr>
        </p:nvSpPr>
        <p:spPr/>
        <p:txBody>
          <a:bodyPr/>
          <a:lstStyle/>
          <a:p>
            <a:r>
              <a:rPr kumimoji="1" lang="ja-JP" altLang="en-US" dirty="0"/>
              <a:t>コロナうつ　</a:t>
            </a:r>
            <a:r>
              <a:rPr kumimoji="1" lang="en-US" altLang="ja-JP" dirty="0"/>
              <a:t>3</a:t>
            </a:r>
            <a:endParaRPr kumimoji="1" lang="ja-JP" altLang="en-US" dirty="0"/>
          </a:p>
        </p:txBody>
      </p:sp>
      <p:sp>
        <p:nvSpPr>
          <p:cNvPr id="3" name="コンテンツ プレースホルダー 2">
            <a:extLst>
              <a:ext uri="{FF2B5EF4-FFF2-40B4-BE49-F238E27FC236}">
                <a16:creationId xmlns:a16="http://schemas.microsoft.com/office/drawing/2014/main" id="{AA0E076D-E30C-4B22-AF5B-7AA443ABE7ED}"/>
              </a:ext>
            </a:extLst>
          </p:cNvPr>
          <p:cNvSpPr>
            <a:spLocks noGrp="1"/>
          </p:cNvSpPr>
          <p:nvPr>
            <p:ph idx="1"/>
          </p:nvPr>
        </p:nvSpPr>
        <p:spPr>
          <a:xfrm>
            <a:off x="457200" y="1196752"/>
            <a:ext cx="8229600" cy="5544616"/>
          </a:xfrm>
        </p:spPr>
        <p:txBody>
          <a:bodyPr/>
          <a:lstStyle/>
          <a:p>
            <a:r>
              <a:rPr kumimoji="1" lang="ja-JP" altLang="en-US" dirty="0"/>
              <a:t>コロナの長期化、第２波、第</a:t>
            </a:r>
            <a:r>
              <a:rPr kumimoji="1" lang="en-US" altLang="ja-JP" dirty="0"/>
              <a:t>3</a:t>
            </a:r>
            <a:r>
              <a:rPr kumimoji="1" lang="ja-JP" altLang="en-US" dirty="0"/>
              <a:t>波という揺戻し</a:t>
            </a:r>
            <a:endParaRPr kumimoji="1" lang="en-US" altLang="ja-JP" dirty="0"/>
          </a:p>
          <a:p>
            <a:pPr lvl="1"/>
            <a:r>
              <a:rPr lang="ja-JP" altLang="en-US" dirty="0"/>
              <a:t>見通しがつかない</a:t>
            </a:r>
            <a:endParaRPr lang="en-US" altLang="ja-JP" dirty="0"/>
          </a:p>
          <a:p>
            <a:pPr lvl="1"/>
            <a:r>
              <a:rPr kumimoji="1" lang="ja-JP" altLang="en-US" dirty="0"/>
              <a:t>一度楽になると再度の苦しみはより大きい</a:t>
            </a:r>
            <a:endParaRPr kumimoji="1" lang="en-US" altLang="ja-JP" dirty="0"/>
          </a:p>
          <a:p>
            <a:pPr lvl="1"/>
            <a:r>
              <a:rPr lang="ja-JP" altLang="en-US" dirty="0"/>
              <a:t>有利不利、貧富の差が拡大する</a:t>
            </a:r>
            <a:endParaRPr lang="en-US" altLang="ja-JP" dirty="0"/>
          </a:p>
          <a:p>
            <a:r>
              <a:rPr kumimoji="1" lang="ja-JP" altLang="en-US" dirty="0"/>
              <a:t>パーソナリティー機能の低下圧力の増大</a:t>
            </a:r>
            <a:endParaRPr kumimoji="1" lang="en-US" altLang="ja-JP" dirty="0"/>
          </a:p>
          <a:p>
            <a:pPr lvl="1"/>
            <a:r>
              <a:rPr lang="ja-JP" altLang="en-US" dirty="0"/>
              <a:t>「自分のやっていること考え方はこれでいい」と思いにくくなる</a:t>
            </a:r>
            <a:endParaRPr lang="en-US" altLang="ja-JP" dirty="0"/>
          </a:p>
          <a:p>
            <a:pPr lvl="1"/>
            <a:r>
              <a:rPr kumimoji="1" lang="ja-JP" altLang="en-US" dirty="0"/>
              <a:t>自分がこれからどうすればいいか自信がなくなる</a:t>
            </a:r>
            <a:endParaRPr kumimoji="1" lang="en-US" altLang="ja-JP" dirty="0"/>
          </a:p>
          <a:p>
            <a:pPr lvl="1"/>
            <a:r>
              <a:rPr lang="ja-JP" altLang="en-US" dirty="0"/>
              <a:t>他者の行動・思考が理解できにくくなる</a:t>
            </a:r>
            <a:endParaRPr lang="en-US" altLang="ja-JP" dirty="0"/>
          </a:p>
          <a:p>
            <a:pPr lvl="1"/>
            <a:r>
              <a:rPr kumimoji="1" lang="ja-JP" altLang="en-US" dirty="0"/>
              <a:t>他者や世間に対して親密・思いやりを持ちにくくなる</a:t>
            </a:r>
          </a:p>
        </p:txBody>
      </p:sp>
    </p:spTree>
    <p:extLst>
      <p:ext uri="{BB962C8B-B14F-4D97-AF65-F5344CB8AC3E}">
        <p14:creationId xmlns:p14="http://schemas.microsoft.com/office/powerpoint/2010/main" val="1840264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459A43A-3C5E-44BC-BF28-9F37A6BDF0AB}"/>
              </a:ext>
            </a:extLst>
          </p:cNvPr>
          <p:cNvSpPr>
            <a:spLocks noGrp="1" noChangeArrowheads="1"/>
          </p:cNvSpPr>
          <p:nvPr>
            <p:ph type="title"/>
          </p:nvPr>
        </p:nvSpPr>
        <p:spPr/>
        <p:txBody>
          <a:bodyPr/>
          <a:lstStyle/>
          <a:p>
            <a:r>
              <a:rPr lang="ja-JP" altLang="en-US"/>
              <a:t>ストレスってなに？</a:t>
            </a:r>
          </a:p>
        </p:txBody>
      </p:sp>
      <p:sp>
        <p:nvSpPr>
          <p:cNvPr id="28675" name="Rectangle 3" descr="Rectangle: Click to edit Master text styles&#10;Second level&#10;Third level&#10;Fourth level&#10;Fifth level">
            <a:extLst>
              <a:ext uri="{FF2B5EF4-FFF2-40B4-BE49-F238E27FC236}">
                <a16:creationId xmlns:a16="http://schemas.microsoft.com/office/drawing/2014/main" id="{E3F896D8-981A-4D24-B5CC-065B93286093}"/>
              </a:ext>
            </a:extLst>
          </p:cNvPr>
          <p:cNvSpPr>
            <a:spLocks noGrp="1" noChangeArrowheads="1"/>
          </p:cNvSpPr>
          <p:nvPr>
            <p:ph type="body" idx="1"/>
          </p:nvPr>
        </p:nvSpPr>
        <p:spPr/>
        <p:txBody>
          <a:bodyPr/>
          <a:lstStyle/>
          <a:p>
            <a:pPr>
              <a:lnSpc>
                <a:spcPct val="90000"/>
              </a:lnSpc>
            </a:pPr>
            <a:r>
              <a:rPr lang="ja-JP" altLang="en-US" sz="2800" dirty="0"/>
              <a:t>外からのいろいろな刺激に私たちの体は曝されています</a:t>
            </a:r>
          </a:p>
          <a:p>
            <a:pPr>
              <a:lnSpc>
                <a:spcPct val="90000"/>
              </a:lnSpc>
            </a:pPr>
            <a:r>
              <a:rPr lang="ja-JP" altLang="en-US" sz="2800" dirty="0"/>
              <a:t>暑いとき</a:t>
            </a:r>
            <a:r>
              <a:rPr lang="en-US" altLang="ja-JP" sz="2800" dirty="0"/>
              <a:t>､</a:t>
            </a:r>
            <a:r>
              <a:rPr lang="ja-JP" altLang="en-US" sz="2800" dirty="0"/>
              <a:t>寒いとき</a:t>
            </a:r>
            <a:r>
              <a:rPr lang="en-US" altLang="ja-JP" sz="2800" dirty="0"/>
              <a:t>､</a:t>
            </a:r>
            <a:r>
              <a:rPr lang="ja-JP" altLang="en-US" sz="2800" dirty="0"/>
              <a:t>走るとき</a:t>
            </a:r>
            <a:r>
              <a:rPr lang="en-US" altLang="ja-JP" sz="2800" dirty="0"/>
              <a:t>､</a:t>
            </a:r>
            <a:r>
              <a:rPr lang="ja-JP" altLang="en-US" sz="2800" dirty="0"/>
              <a:t>入学試験のとき</a:t>
            </a:r>
            <a:r>
              <a:rPr lang="en-US" altLang="ja-JP" sz="2800" dirty="0"/>
              <a:t>､</a:t>
            </a:r>
            <a:r>
              <a:rPr lang="ja-JP" altLang="en-US" sz="2800" dirty="0"/>
              <a:t>人前で喋るとき</a:t>
            </a:r>
            <a:r>
              <a:rPr lang="en-US" altLang="ja-JP" sz="2800" dirty="0"/>
              <a:t>､</a:t>
            </a:r>
            <a:r>
              <a:rPr lang="ja-JP" altLang="en-US" sz="2800" dirty="0"/>
              <a:t>上司から叱られたとき</a:t>
            </a:r>
          </a:p>
          <a:p>
            <a:pPr>
              <a:lnSpc>
                <a:spcPct val="90000"/>
              </a:lnSpc>
            </a:pPr>
            <a:r>
              <a:rPr lang="ja-JP" altLang="en-US" sz="2800" dirty="0"/>
              <a:t>私たちの体にはいつも体を一定の状態に保つ働きがあります（ホメオスタシス）</a:t>
            </a:r>
          </a:p>
          <a:p>
            <a:pPr>
              <a:lnSpc>
                <a:spcPct val="90000"/>
              </a:lnSpc>
            </a:pPr>
            <a:r>
              <a:rPr lang="ja-JP" altLang="en-US" sz="2800" dirty="0"/>
              <a:t>外からの刺激のため一定の状態に保つには無理をしないといけない状態をストレス状態といいます</a:t>
            </a:r>
          </a:p>
        </p:txBody>
      </p:sp>
    </p:spTree>
    <p:extLst>
      <p:ext uri="{BB962C8B-B14F-4D97-AF65-F5344CB8AC3E}">
        <p14:creationId xmlns:p14="http://schemas.microsoft.com/office/powerpoint/2010/main" val="3023541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F566ED-84D8-4D64-B763-84879B7A2D7E}"/>
              </a:ext>
            </a:extLst>
          </p:cNvPr>
          <p:cNvSpPr>
            <a:spLocks noGrp="1"/>
          </p:cNvSpPr>
          <p:nvPr>
            <p:ph type="title"/>
          </p:nvPr>
        </p:nvSpPr>
        <p:spPr>
          <a:xfrm>
            <a:off x="457200" y="188641"/>
            <a:ext cx="8229600" cy="504056"/>
          </a:xfrm>
        </p:spPr>
        <p:txBody>
          <a:bodyPr/>
          <a:lstStyle/>
          <a:p>
            <a:r>
              <a:rPr kumimoji="1" lang="ja-JP" altLang="en-US" dirty="0"/>
              <a:t>コロナうつ　</a:t>
            </a:r>
            <a:r>
              <a:rPr kumimoji="1" lang="en-US" altLang="ja-JP" dirty="0"/>
              <a:t>4</a:t>
            </a:r>
            <a:endParaRPr kumimoji="1" lang="ja-JP" altLang="en-US" dirty="0"/>
          </a:p>
        </p:txBody>
      </p:sp>
      <p:sp>
        <p:nvSpPr>
          <p:cNvPr id="3" name="コンテンツ プレースホルダー 2">
            <a:extLst>
              <a:ext uri="{FF2B5EF4-FFF2-40B4-BE49-F238E27FC236}">
                <a16:creationId xmlns:a16="http://schemas.microsoft.com/office/drawing/2014/main" id="{4D4057FF-0BA2-4805-BB5C-C26649C3C8E1}"/>
              </a:ext>
            </a:extLst>
          </p:cNvPr>
          <p:cNvSpPr>
            <a:spLocks noGrp="1"/>
          </p:cNvSpPr>
          <p:nvPr>
            <p:ph idx="1"/>
          </p:nvPr>
        </p:nvSpPr>
        <p:spPr>
          <a:xfrm>
            <a:off x="457200" y="692698"/>
            <a:ext cx="8229600" cy="5887490"/>
          </a:xfrm>
        </p:spPr>
        <p:txBody>
          <a:bodyPr/>
          <a:lstStyle/>
          <a:p>
            <a:r>
              <a:rPr kumimoji="1" lang="ja-JP" altLang="en-US" dirty="0"/>
              <a:t>強いストレスからいろいろな身体症状、不安、不眠が起こる</a:t>
            </a:r>
            <a:endParaRPr kumimoji="1" lang="en-US" altLang="ja-JP" dirty="0"/>
          </a:p>
          <a:p>
            <a:r>
              <a:rPr lang="ja-JP" altLang="en-US" dirty="0"/>
              <a:t>この時心身のエネルギーは減少している</a:t>
            </a:r>
            <a:endParaRPr lang="en-US" altLang="ja-JP" dirty="0"/>
          </a:p>
          <a:p>
            <a:pPr lvl="1"/>
            <a:r>
              <a:rPr kumimoji="1" lang="ja-JP" altLang="en-US" dirty="0"/>
              <a:t>気力がわかない</a:t>
            </a:r>
            <a:endParaRPr kumimoji="1" lang="en-US" altLang="ja-JP" dirty="0"/>
          </a:p>
          <a:p>
            <a:pPr lvl="1"/>
            <a:r>
              <a:rPr kumimoji="1" lang="ja-JP" altLang="en-US" dirty="0"/>
              <a:t>気が晴れなくて、些細なことが気になるようになる</a:t>
            </a:r>
            <a:endParaRPr kumimoji="1" lang="en-US" altLang="ja-JP" dirty="0"/>
          </a:p>
          <a:p>
            <a:pPr lvl="1"/>
            <a:r>
              <a:rPr kumimoji="1" lang="ja-JP" altLang="en-US" dirty="0"/>
              <a:t>自分の考えが進みにくい、ほかのことが気になってしまう、集中力がない、物忘れをする、判断力がない</a:t>
            </a:r>
            <a:endParaRPr kumimoji="1" lang="en-US" altLang="ja-JP" dirty="0"/>
          </a:p>
          <a:p>
            <a:r>
              <a:rPr lang="ja-JP" altLang="en-US" dirty="0"/>
              <a:t>行動がスムーズにいかず、どうなったのかと焦り、不安になり、少し情けなくなる</a:t>
            </a:r>
            <a:endParaRPr lang="en-US" altLang="ja-JP" dirty="0"/>
          </a:p>
          <a:p>
            <a:r>
              <a:rPr kumimoji="1" lang="ja-JP" altLang="en-US" dirty="0"/>
              <a:t>心身のエネルギーはさらに減少する悪循環</a:t>
            </a:r>
          </a:p>
        </p:txBody>
      </p:sp>
    </p:spTree>
    <p:extLst>
      <p:ext uri="{BB962C8B-B14F-4D97-AF65-F5344CB8AC3E}">
        <p14:creationId xmlns:p14="http://schemas.microsoft.com/office/powerpoint/2010/main" val="276436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a:off x="4114800" y="2667000"/>
            <a:ext cx="0" cy="1143000"/>
          </a:xfrm>
          <a:prstGeom prst="line">
            <a:avLst/>
          </a:prstGeom>
          <a:noFill/>
          <a:ln w="38100" cap="sq">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7" name="Line 3"/>
          <p:cNvSpPr>
            <a:spLocks noChangeShapeType="1"/>
          </p:cNvSpPr>
          <p:nvPr/>
        </p:nvSpPr>
        <p:spPr bwMode="auto">
          <a:xfrm flipH="1">
            <a:off x="3124200" y="3810000"/>
            <a:ext cx="990600" cy="762000"/>
          </a:xfrm>
          <a:prstGeom prst="line">
            <a:avLst/>
          </a:prstGeom>
          <a:noFill/>
          <a:ln w="38100" cap="sq">
            <a:solidFill>
              <a:srgbClr val="FF99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8" name="Line 4"/>
          <p:cNvSpPr>
            <a:spLocks noChangeShapeType="1"/>
          </p:cNvSpPr>
          <p:nvPr/>
        </p:nvSpPr>
        <p:spPr bwMode="auto">
          <a:xfrm>
            <a:off x="4114800" y="3810000"/>
            <a:ext cx="1066800" cy="762000"/>
          </a:xfrm>
          <a:prstGeom prst="line">
            <a:avLst/>
          </a:prstGeom>
          <a:noFill/>
          <a:ln w="38100" cap="sq">
            <a:solidFill>
              <a:srgbClr val="FF99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9" name="Text Box 5"/>
          <p:cNvSpPr txBox="1">
            <a:spLocks noChangeArrowheads="1"/>
          </p:cNvSpPr>
          <p:nvPr/>
        </p:nvSpPr>
        <p:spPr bwMode="auto">
          <a:xfrm>
            <a:off x="3581400" y="2133600"/>
            <a:ext cx="121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imes New Roman" pitchFamily="18" charset="0"/>
              </a:rPr>
              <a:t>思考</a:t>
            </a:r>
          </a:p>
        </p:txBody>
      </p:sp>
      <p:sp>
        <p:nvSpPr>
          <p:cNvPr id="47110" name="Text Box 6"/>
          <p:cNvSpPr txBox="1">
            <a:spLocks noChangeArrowheads="1"/>
          </p:cNvSpPr>
          <p:nvPr/>
        </p:nvSpPr>
        <p:spPr bwMode="auto">
          <a:xfrm>
            <a:off x="2590800" y="46482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imes New Roman" pitchFamily="18" charset="0"/>
              </a:rPr>
              <a:t>感情</a:t>
            </a:r>
          </a:p>
        </p:txBody>
      </p:sp>
      <p:sp>
        <p:nvSpPr>
          <p:cNvPr id="47111" name="Text Box 7"/>
          <p:cNvSpPr txBox="1">
            <a:spLocks noChangeArrowheads="1"/>
          </p:cNvSpPr>
          <p:nvPr/>
        </p:nvSpPr>
        <p:spPr bwMode="auto">
          <a:xfrm>
            <a:off x="4876800" y="4572000"/>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imes New Roman" pitchFamily="18" charset="0"/>
              </a:rPr>
              <a:t>意欲</a:t>
            </a:r>
          </a:p>
        </p:txBody>
      </p:sp>
      <p:sp>
        <p:nvSpPr>
          <p:cNvPr id="12296" name="Rectangle 8"/>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solidFill>
                  <a:srgbClr val="FFFF00"/>
                </a:solidFill>
                <a:effectLst/>
              </a:rPr>
              <a:t>心の動きの</a:t>
            </a:r>
            <a:r>
              <a:rPr lang="en-US" altLang="ja-JP">
                <a:solidFill>
                  <a:srgbClr val="FFFF00"/>
                </a:solidFill>
                <a:effectLst/>
              </a:rPr>
              <a:t>3</a:t>
            </a:r>
            <a:r>
              <a:rPr lang="ja-JP" altLang="en-US">
                <a:solidFill>
                  <a:srgbClr val="FFFF00"/>
                </a:solidFill>
                <a:effectLst/>
              </a:rPr>
              <a:t>要素</a:t>
            </a:r>
          </a:p>
        </p:txBody>
      </p:sp>
      <p:pic>
        <p:nvPicPr>
          <p:cNvPr id="47113" name="Picture 9" descr="j00786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524000"/>
            <a:ext cx="992188" cy="2133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4" name="Picture 10" descr="j00786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524000"/>
            <a:ext cx="777875" cy="2362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5" name="Picture 11" descr="j00787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800600"/>
            <a:ext cx="1868488" cy="1847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6" name="Picture 12" descr="j00787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1550" y="4724400"/>
            <a:ext cx="1506538" cy="1871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ja-JP" altLang="en-US"/>
              <a:t>うつ病</a:t>
            </a:r>
          </a:p>
        </p:txBody>
      </p:sp>
      <p:sp>
        <p:nvSpPr>
          <p:cNvPr id="11267" name="Rectangle 3"/>
          <p:cNvSpPr>
            <a:spLocks noGrp="1" noChangeArrowheads="1"/>
          </p:cNvSpPr>
          <p:nvPr>
            <p:ph idx="1"/>
          </p:nvPr>
        </p:nvSpPr>
        <p:spPr>
          <a:xfrm>
            <a:off x="685800" y="1600200"/>
            <a:ext cx="7772400" cy="4876800"/>
          </a:xfrm>
        </p:spPr>
        <p:txBody>
          <a:bodyPr/>
          <a:lstStyle/>
          <a:p>
            <a:pPr eaLnBrk="1" hangingPunct="1">
              <a:lnSpc>
                <a:spcPct val="90000"/>
              </a:lnSpc>
              <a:defRPr/>
            </a:pPr>
            <a:r>
              <a:rPr lang="ja-JP" altLang="en-US" sz="2800" dirty="0"/>
              <a:t>抑うつ気分，</a:t>
            </a:r>
          </a:p>
          <a:p>
            <a:pPr eaLnBrk="1" hangingPunct="1">
              <a:lnSpc>
                <a:spcPct val="90000"/>
              </a:lnSpc>
              <a:defRPr/>
            </a:pPr>
            <a:r>
              <a:rPr lang="ja-JP" altLang="en-US" sz="2800" dirty="0"/>
              <a:t>興味と喜びの喪失，</a:t>
            </a:r>
          </a:p>
          <a:p>
            <a:pPr eaLnBrk="1" hangingPunct="1">
              <a:lnSpc>
                <a:spcPct val="90000"/>
              </a:lnSpc>
              <a:defRPr/>
            </a:pPr>
            <a:r>
              <a:rPr lang="ja-JP" altLang="en-US" sz="2800" dirty="0"/>
              <a:t>易疲労感</a:t>
            </a:r>
          </a:p>
          <a:p>
            <a:pPr eaLnBrk="1" hangingPunct="1">
              <a:lnSpc>
                <a:spcPct val="90000"/>
              </a:lnSpc>
              <a:defRPr/>
            </a:pPr>
            <a:r>
              <a:rPr lang="ja-JP" altLang="en-US" sz="2800" dirty="0"/>
              <a:t>集中力と注意力の減退</a:t>
            </a:r>
          </a:p>
          <a:p>
            <a:pPr eaLnBrk="1" hangingPunct="1">
              <a:lnSpc>
                <a:spcPct val="90000"/>
              </a:lnSpc>
              <a:defRPr/>
            </a:pPr>
            <a:r>
              <a:rPr lang="ja-JP" altLang="en-US" sz="2800" dirty="0"/>
              <a:t>自己評価と自信の低下</a:t>
            </a:r>
          </a:p>
          <a:p>
            <a:pPr eaLnBrk="1" hangingPunct="1">
              <a:lnSpc>
                <a:spcPct val="90000"/>
              </a:lnSpc>
              <a:defRPr/>
            </a:pPr>
            <a:r>
              <a:rPr lang="ja-JP" altLang="en-US" sz="2800" dirty="0"/>
              <a:t>罪責感と無価値感</a:t>
            </a:r>
          </a:p>
          <a:p>
            <a:pPr eaLnBrk="1" hangingPunct="1">
              <a:lnSpc>
                <a:spcPct val="90000"/>
              </a:lnSpc>
              <a:defRPr/>
            </a:pPr>
            <a:r>
              <a:rPr lang="ja-JP" altLang="en-US" sz="2800" dirty="0"/>
              <a:t>将来に対する悲観的見方</a:t>
            </a:r>
          </a:p>
          <a:p>
            <a:pPr eaLnBrk="1" hangingPunct="1">
              <a:lnSpc>
                <a:spcPct val="90000"/>
              </a:lnSpc>
              <a:defRPr/>
            </a:pPr>
            <a:r>
              <a:rPr lang="ja-JP" altLang="en-US" sz="2800" dirty="0"/>
              <a:t>自殺の観念や行為</a:t>
            </a:r>
          </a:p>
          <a:p>
            <a:pPr eaLnBrk="1" hangingPunct="1">
              <a:lnSpc>
                <a:spcPct val="90000"/>
              </a:lnSpc>
              <a:defRPr/>
            </a:pPr>
            <a:r>
              <a:rPr lang="ja-JP" altLang="en-US" sz="2800" dirty="0"/>
              <a:t>睡眠障害</a:t>
            </a:r>
          </a:p>
          <a:p>
            <a:pPr eaLnBrk="1" hangingPunct="1">
              <a:lnSpc>
                <a:spcPct val="90000"/>
              </a:lnSpc>
              <a:defRPr/>
            </a:pPr>
            <a:r>
              <a:rPr lang="ja-JP" altLang="en-US" sz="2800" dirty="0"/>
              <a:t>食欲不振</a:t>
            </a:r>
          </a:p>
          <a:p>
            <a:pPr eaLnBrk="1" hangingPunct="1">
              <a:lnSpc>
                <a:spcPct val="90000"/>
              </a:lnSpc>
              <a:defRPr/>
            </a:pPr>
            <a:endParaRPr lang="en-US" altLang="ja-JP" sz="2800" dirty="0"/>
          </a:p>
        </p:txBody>
      </p:sp>
    </p:spTree>
    <p:extLst>
      <p:ext uri="{BB962C8B-B14F-4D97-AF65-F5344CB8AC3E}">
        <p14:creationId xmlns:p14="http://schemas.microsoft.com/office/powerpoint/2010/main" val="1465209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AB0336-354A-4B39-8D99-208DEA2FC774}"/>
              </a:ext>
            </a:extLst>
          </p:cNvPr>
          <p:cNvSpPr>
            <a:spLocks noGrp="1"/>
          </p:cNvSpPr>
          <p:nvPr>
            <p:ph type="title"/>
          </p:nvPr>
        </p:nvSpPr>
        <p:spPr>
          <a:xfrm>
            <a:off x="457200" y="188641"/>
            <a:ext cx="8229600" cy="864096"/>
          </a:xfrm>
        </p:spPr>
        <p:txBody>
          <a:bodyPr/>
          <a:lstStyle/>
          <a:p>
            <a:r>
              <a:rPr kumimoji="1" lang="ja-JP" altLang="en-US" dirty="0"/>
              <a:t>コロナ禍の日本社会</a:t>
            </a:r>
          </a:p>
        </p:txBody>
      </p:sp>
      <p:sp>
        <p:nvSpPr>
          <p:cNvPr id="3" name="コンテンツ プレースホルダー 2">
            <a:extLst>
              <a:ext uri="{FF2B5EF4-FFF2-40B4-BE49-F238E27FC236}">
                <a16:creationId xmlns:a16="http://schemas.microsoft.com/office/drawing/2014/main" id="{48071445-E730-459B-AC60-71690AD3E7AF}"/>
              </a:ext>
            </a:extLst>
          </p:cNvPr>
          <p:cNvSpPr>
            <a:spLocks noGrp="1"/>
          </p:cNvSpPr>
          <p:nvPr>
            <p:ph idx="1"/>
          </p:nvPr>
        </p:nvSpPr>
        <p:spPr>
          <a:xfrm>
            <a:off x="457200" y="1196752"/>
            <a:ext cx="8229600" cy="4934173"/>
          </a:xfrm>
        </p:spPr>
        <p:txBody>
          <a:bodyPr/>
          <a:lstStyle/>
          <a:p>
            <a:r>
              <a:rPr kumimoji="1" lang="ja-JP" altLang="en-US" dirty="0"/>
              <a:t>異質性の排除・差別</a:t>
            </a:r>
            <a:endParaRPr kumimoji="1" lang="en-US" altLang="ja-JP" dirty="0"/>
          </a:p>
          <a:p>
            <a:pPr lvl="1"/>
            <a:r>
              <a:rPr lang="ja-JP" altLang="en-US" dirty="0"/>
              <a:t>コロナ患者・濃厚接触者・その家族</a:t>
            </a:r>
            <a:endParaRPr lang="en-US" altLang="ja-JP" dirty="0"/>
          </a:p>
          <a:p>
            <a:pPr lvl="1"/>
            <a:r>
              <a:rPr kumimoji="1" lang="ja-JP" altLang="en-US" dirty="0"/>
              <a:t>予防に無頓着な人、マスクを着けていない人</a:t>
            </a:r>
            <a:endParaRPr kumimoji="1" lang="en-US" altLang="ja-JP" dirty="0"/>
          </a:p>
          <a:p>
            <a:pPr lvl="1"/>
            <a:r>
              <a:rPr lang="ja-JP" altLang="en-US" dirty="0"/>
              <a:t>コロナに限らずルール・マナーを守らない人</a:t>
            </a:r>
            <a:endParaRPr lang="en-US" altLang="ja-JP" dirty="0"/>
          </a:p>
          <a:p>
            <a:pPr lvl="1"/>
            <a:r>
              <a:rPr kumimoji="1" lang="ja-JP" altLang="en-US" dirty="0"/>
              <a:t>自分と違う価値観を持つ人</a:t>
            </a:r>
            <a:endParaRPr kumimoji="1" lang="en-US" altLang="ja-JP" dirty="0"/>
          </a:p>
          <a:p>
            <a:r>
              <a:rPr lang="ja-JP" altLang="en-US" dirty="0"/>
              <a:t>多様性の否定</a:t>
            </a:r>
            <a:endParaRPr lang="en-US" altLang="ja-JP" dirty="0"/>
          </a:p>
          <a:p>
            <a:pPr lvl="1"/>
            <a:r>
              <a:rPr kumimoji="1" lang="ja-JP" altLang="en-US" dirty="0"/>
              <a:t>自粛警察・同調圧力・コロナ脳・炎上</a:t>
            </a:r>
            <a:endParaRPr kumimoji="1" lang="en-US" altLang="ja-JP" dirty="0"/>
          </a:p>
          <a:p>
            <a:pPr lvl="1"/>
            <a:r>
              <a:rPr lang="ja-JP" altLang="en-US" dirty="0"/>
              <a:t>圧倒的多数の力で一市民を追い込む</a:t>
            </a:r>
            <a:endParaRPr kumimoji="1" lang="en-US" altLang="ja-JP" dirty="0"/>
          </a:p>
          <a:p>
            <a:pPr lvl="1"/>
            <a:r>
              <a:rPr lang="ja-JP" altLang="en-US" dirty="0"/>
              <a:t>善良な市民が休養・休業に追い込まれる</a:t>
            </a:r>
            <a:endParaRPr kumimoji="1" lang="ja-JP" altLang="en-US" dirty="0"/>
          </a:p>
        </p:txBody>
      </p:sp>
    </p:spTree>
    <p:extLst>
      <p:ext uri="{BB962C8B-B14F-4D97-AF65-F5344CB8AC3E}">
        <p14:creationId xmlns:p14="http://schemas.microsoft.com/office/powerpoint/2010/main" val="1552131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136BB9-CC7D-46A1-AB51-3F317DF322F6}"/>
              </a:ext>
            </a:extLst>
          </p:cNvPr>
          <p:cNvSpPr>
            <a:spLocks noGrp="1"/>
          </p:cNvSpPr>
          <p:nvPr>
            <p:ph type="title"/>
          </p:nvPr>
        </p:nvSpPr>
        <p:spPr/>
        <p:txBody>
          <a:bodyPr/>
          <a:lstStyle/>
          <a:p>
            <a:r>
              <a:rPr kumimoji="1" lang="ja-JP" altLang="en-US" dirty="0"/>
              <a:t>新しい行動様式の怖さ</a:t>
            </a:r>
          </a:p>
        </p:txBody>
      </p:sp>
      <p:sp>
        <p:nvSpPr>
          <p:cNvPr id="3" name="コンテンツ プレースホルダー 2">
            <a:extLst>
              <a:ext uri="{FF2B5EF4-FFF2-40B4-BE49-F238E27FC236}">
                <a16:creationId xmlns:a16="http://schemas.microsoft.com/office/drawing/2014/main" id="{351A8468-95EF-4C3A-BA2B-457A31050574}"/>
              </a:ext>
            </a:extLst>
          </p:cNvPr>
          <p:cNvSpPr>
            <a:spLocks noGrp="1"/>
          </p:cNvSpPr>
          <p:nvPr>
            <p:ph idx="1"/>
          </p:nvPr>
        </p:nvSpPr>
        <p:spPr>
          <a:xfrm>
            <a:off x="323528" y="1196752"/>
            <a:ext cx="8640960" cy="4934173"/>
          </a:xfrm>
        </p:spPr>
        <p:txBody>
          <a:bodyPr/>
          <a:lstStyle/>
          <a:p>
            <a:r>
              <a:rPr kumimoji="1" lang="ja-JP" altLang="en-US" dirty="0"/>
              <a:t>ソーシャルディスタンスを保ったコミュニケーションでは本来のパーソナルディスタンスでのコミュニケーションの</a:t>
            </a:r>
            <a:r>
              <a:rPr kumimoji="1" lang="en-US" altLang="ja-JP" dirty="0"/>
              <a:t>1</a:t>
            </a:r>
            <a:r>
              <a:rPr kumimoji="1" lang="ja-JP" altLang="en-US" dirty="0"/>
              <a:t>割か</a:t>
            </a:r>
            <a:r>
              <a:rPr kumimoji="1" lang="en-US" altLang="ja-JP" dirty="0"/>
              <a:t>2</a:t>
            </a:r>
            <a:r>
              <a:rPr kumimoji="1" lang="ja-JP" altLang="en-US" dirty="0"/>
              <a:t>割になる</a:t>
            </a:r>
            <a:endParaRPr kumimoji="1" lang="en-US" altLang="ja-JP" dirty="0"/>
          </a:p>
          <a:p>
            <a:r>
              <a:rPr lang="ja-JP" altLang="en-US" dirty="0"/>
              <a:t>密にならないと伝えられないコミュニケーションも多い</a:t>
            </a:r>
            <a:endParaRPr lang="en-US" altLang="ja-JP" dirty="0"/>
          </a:p>
          <a:p>
            <a:r>
              <a:rPr kumimoji="1" lang="ja-JP" altLang="en-US" dirty="0"/>
              <a:t>マスク着用により容貌・表情が読み取れない</a:t>
            </a:r>
            <a:endParaRPr kumimoji="1" lang="en-US" altLang="ja-JP" dirty="0"/>
          </a:p>
          <a:p>
            <a:r>
              <a:rPr lang="ja-JP" altLang="en-US" dirty="0"/>
              <a:t>仕事・作業をする上で不可欠だったコミュニケーションが取れない</a:t>
            </a:r>
            <a:endParaRPr kumimoji="1" lang="en-US" altLang="ja-JP" dirty="0"/>
          </a:p>
          <a:p>
            <a:r>
              <a:rPr lang="ja-JP" altLang="en-US" dirty="0"/>
              <a:t>リラックスするための行動が制限され、禁止される</a:t>
            </a:r>
            <a:endParaRPr kumimoji="1" lang="ja-JP" altLang="en-US" dirty="0"/>
          </a:p>
        </p:txBody>
      </p:sp>
    </p:spTree>
    <p:extLst>
      <p:ext uri="{BB962C8B-B14F-4D97-AF65-F5344CB8AC3E}">
        <p14:creationId xmlns:p14="http://schemas.microsoft.com/office/powerpoint/2010/main" val="4117315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6F7939-D6C5-40BF-826C-2BBF0B61CF76}"/>
              </a:ext>
            </a:extLst>
          </p:cNvPr>
          <p:cNvSpPr>
            <a:spLocks noGrp="1"/>
          </p:cNvSpPr>
          <p:nvPr>
            <p:ph type="title"/>
          </p:nvPr>
        </p:nvSpPr>
        <p:spPr>
          <a:xfrm>
            <a:off x="457200" y="277813"/>
            <a:ext cx="8229600" cy="846931"/>
          </a:xfrm>
        </p:spPr>
        <p:txBody>
          <a:bodyPr/>
          <a:lstStyle/>
          <a:p>
            <a:r>
              <a:rPr kumimoji="1" lang="ja-JP" altLang="en-US" dirty="0"/>
              <a:t>コロナ禍と自殺　</a:t>
            </a:r>
            <a:r>
              <a:rPr kumimoji="1" lang="en-US" altLang="ja-JP" sz="3200" dirty="0"/>
              <a:t>Bloomberg</a:t>
            </a:r>
            <a:r>
              <a:rPr kumimoji="1" lang="ja-JP" altLang="en-US" sz="3200" dirty="0"/>
              <a:t>より</a:t>
            </a:r>
          </a:p>
        </p:txBody>
      </p:sp>
      <p:sp>
        <p:nvSpPr>
          <p:cNvPr id="3" name="コンテンツ プレースホルダー 2">
            <a:extLst>
              <a:ext uri="{FF2B5EF4-FFF2-40B4-BE49-F238E27FC236}">
                <a16:creationId xmlns:a16="http://schemas.microsoft.com/office/drawing/2014/main" id="{6125D64C-568D-4D9C-9A83-B5FFCE07E90D}"/>
              </a:ext>
            </a:extLst>
          </p:cNvPr>
          <p:cNvSpPr>
            <a:spLocks noGrp="1"/>
          </p:cNvSpPr>
          <p:nvPr>
            <p:ph idx="1"/>
          </p:nvPr>
        </p:nvSpPr>
        <p:spPr>
          <a:xfrm>
            <a:off x="457200" y="1268760"/>
            <a:ext cx="8229600" cy="4862165"/>
          </a:xfrm>
        </p:spPr>
        <p:txBody>
          <a:bodyPr/>
          <a:lstStyle/>
          <a:p>
            <a:r>
              <a:rPr lang="ja-JP" altLang="en-US" b="1" i="0" dirty="0">
                <a:solidFill>
                  <a:srgbClr val="FFFF00"/>
                </a:solidFill>
                <a:effectLst/>
                <a:latin typeface="inherit"/>
              </a:rPr>
              <a:t>国内の自殺者が前年比３カ月連続増、女性と子供で顕著－コロナ影響か</a:t>
            </a:r>
            <a:endParaRPr lang="ja-JP" altLang="en-US" b="1" i="0" dirty="0">
              <a:solidFill>
                <a:srgbClr val="FFFF00"/>
              </a:solidFill>
              <a:effectLst/>
              <a:latin typeface="Hiragino Kaku Gothic Pro"/>
            </a:endParaRPr>
          </a:p>
          <a:p>
            <a:pPr lvl="1"/>
            <a:r>
              <a:rPr lang="ja-JP" altLang="en-US" sz="2400" b="0" i="0" dirty="0">
                <a:effectLst/>
                <a:latin typeface="Hiragino Kaku Gothic Pro"/>
              </a:rPr>
              <a:t>警察庁の</a:t>
            </a:r>
            <a:r>
              <a:rPr lang="ja-JP" altLang="en-US" sz="2400" b="0" i="0" u="none" strike="noStrike" dirty="0">
                <a:effectLst/>
                <a:latin typeface="Hiragino Kaku Gothic Pro"/>
                <a:hlinkClick r:id="rId2" tooltip="自殺者数">
                  <a:extLst>
                    <a:ext uri="{A12FA001-AC4F-418D-AE19-62706E023703}">
                      <ahyp:hlinkClr xmlns:ahyp="http://schemas.microsoft.com/office/drawing/2018/hyperlinkcolor" val="tx"/>
                    </a:ext>
                  </a:extLst>
                </a:hlinkClick>
              </a:rPr>
              <a:t>統計</a:t>
            </a:r>
            <a:r>
              <a:rPr lang="ja-JP" altLang="en-US" sz="2400" b="0" i="0" dirty="0">
                <a:effectLst/>
                <a:latin typeface="Hiragino Kaku Gothic Pro"/>
              </a:rPr>
              <a:t>によると、全国の自殺者数は９月に</a:t>
            </a:r>
            <a:r>
              <a:rPr lang="en-US" altLang="ja-JP" sz="2400" b="0" i="0" dirty="0">
                <a:effectLst/>
                <a:latin typeface="Hiragino Kaku Gothic Pro"/>
              </a:rPr>
              <a:t>1805</a:t>
            </a:r>
            <a:r>
              <a:rPr lang="ja-JP" altLang="en-US" sz="2400" b="0" i="0" dirty="0">
                <a:effectLst/>
                <a:latin typeface="Hiragino Kaku Gothic Pro"/>
              </a:rPr>
              <a:t>人と前年同月比</a:t>
            </a:r>
            <a:r>
              <a:rPr lang="en-US" altLang="ja-JP" sz="2400" b="0" i="0" dirty="0">
                <a:solidFill>
                  <a:srgbClr val="FFFF00"/>
                </a:solidFill>
                <a:effectLst/>
                <a:latin typeface="Hiragino Kaku Gothic Pro"/>
              </a:rPr>
              <a:t>8.6</a:t>
            </a:r>
            <a:r>
              <a:rPr lang="ja-JP" altLang="en-US" sz="2400" b="0" i="0" dirty="0">
                <a:solidFill>
                  <a:srgbClr val="FFFF00"/>
                </a:solidFill>
                <a:effectLst/>
                <a:latin typeface="Hiragino Kaku Gothic Pro"/>
              </a:rPr>
              <a:t>％増</a:t>
            </a:r>
            <a:r>
              <a:rPr lang="ja-JP" altLang="en-US" sz="2400" b="0" i="0" dirty="0">
                <a:effectLst/>
                <a:latin typeface="Hiragino Kaku Gothic Pro"/>
              </a:rPr>
              <a:t>となり、</a:t>
            </a:r>
            <a:r>
              <a:rPr lang="ja-JP" altLang="en-US" sz="2400" b="0" i="0" dirty="0">
                <a:solidFill>
                  <a:srgbClr val="FFFF00"/>
                </a:solidFill>
                <a:effectLst/>
                <a:latin typeface="Hiragino Kaku Gothic Pro"/>
              </a:rPr>
              <a:t>７月から３カ月連続で増えた</a:t>
            </a:r>
            <a:r>
              <a:rPr lang="ja-JP" altLang="en-US" sz="2400" b="0" i="0" dirty="0">
                <a:effectLst/>
                <a:latin typeface="Hiragino Kaku Gothic Pro"/>
              </a:rPr>
              <a:t>。政府の緊急事態宣言の下、外出自粛が広がった</a:t>
            </a:r>
            <a:r>
              <a:rPr lang="ja-JP" altLang="en-US" sz="2400" b="0" i="0" dirty="0">
                <a:solidFill>
                  <a:srgbClr val="FFFF00"/>
                </a:solidFill>
                <a:effectLst/>
                <a:latin typeface="Hiragino Kaku Gothic Pro"/>
              </a:rPr>
              <a:t>４ー６月は全国で約</a:t>
            </a:r>
            <a:r>
              <a:rPr lang="en-US" altLang="ja-JP" sz="2400" b="0" i="0" dirty="0">
                <a:solidFill>
                  <a:srgbClr val="FFFF00"/>
                </a:solidFill>
                <a:effectLst/>
                <a:latin typeface="Hiragino Kaku Gothic Pro"/>
              </a:rPr>
              <a:t>13</a:t>
            </a:r>
            <a:r>
              <a:rPr lang="ja-JP" altLang="en-US" sz="2400" b="0" i="0" dirty="0">
                <a:solidFill>
                  <a:srgbClr val="FFFF00"/>
                </a:solidFill>
                <a:effectLst/>
                <a:latin typeface="Hiragino Kaku Gothic Pro"/>
              </a:rPr>
              <a:t>％減少</a:t>
            </a:r>
            <a:r>
              <a:rPr lang="ja-JP" altLang="en-US" sz="2400" b="0" i="0" dirty="0">
                <a:effectLst/>
                <a:latin typeface="Hiragino Kaku Gothic Pro"/>
              </a:rPr>
              <a:t>していた。</a:t>
            </a:r>
            <a:endParaRPr lang="en-US" altLang="ja-JP" sz="2400" b="0" i="0" dirty="0">
              <a:effectLst/>
              <a:latin typeface="Hiragino Kaku Gothic Pro"/>
            </a:endParaRPr>
          </a:p>
          <a:p>
            <a:pPr lvl="1"/>
            <a:r>
              <a:rPr lang="ja-JP" altLang="en-US" sz="2400" b="0" i="0" dirty="0">
                <a:effectLst/>
                <a:latin typeface="Hiragino Kaku Gothic Pro"/>
              </a:rPr>
              <a:t>７－９月を通じて</a:t>
            </a:r>
            <a:r>
              <a:rPr lang="ja-JP" altLang="en-US" sz="2400" b="0" i="0" dirty="0">
                <a:solidFill>
                  <a:srgbClr val="FFFF00"/>
                </a:solidFill>
                <a:effectLst/>
                <a:latin typeface="Hiragino Kaku Gothic Pro"/>
              </a:rPr>
              <a:t>男性がほぼ前年並み</a:t>
            </a:r>
            <a:r>
              <a:rPr lang="ja-JP" altLang="en-US" sz="2400" b="0" i="0" dirty="0">
                <a:effectLst/>
                <a:latin typeface="Hiragino Kaku Gothic Pro"/>
              </a:rPr>
              <a:t>だったのに対し、</a:t>
            </a:r>
            <a:r>
              <a:rPr lang="ja-JP" altLang="en-US" sz="2400" b="0" i="0" dirty="0">
                <a:solidFill>
                  <a:srgbClr val="FFFF00"/>
                </a:solidFill>
                <a:effectLst/>
                <a:latin typeface="Hiragino Kaku Gothic Pro"/>
              </a:rPr>
              <a:t>女性の自殺者の増加率は７月</a:t>
            </a:r>
            <a:r>
              <a:rPr lang="en-US" altLang="ja-JP" sz="2400" b="0" i="0" dirty="0">
                <a:solidFill>
                  <a:srgbClr val="FFFF00"/>
                </a:solidFill>
                <a:effectLst/>
                <a:latin typeface="Hiragino Kaku Gothic Pro"/>
              </a:rPr>
              <a:t>16</a:t>
            </a:r>
            <a:r>
              <a:rPr lang="ja-JP" altLang="en-US" sz="2400" b="0" i="0" dirty="0">
                <a:solidFill>
                  <a:srgbClr val="FFFF00"/>
                </a:solidFill>
                <a:effectLst/>
                <a:latin typeface="Hiragino Kaku Gothic Pro"/>
              </a:rPr>
              <a:t>％増、８月</a:t>
            </a:r>
            <a:r>
              <a:rPr lang="en-US" altLang="ja-JP" sz="2400" b="0" i="0" dirty="0">
                <a:solidFill>
                  <a:srgbClr val="FFFF00"/>
                </a:solidFill>
                <a:effectLst/>
                <a:latin typeface="Hiragino Kaku Gothic Pro"/>
              </a:rPr>
              <a:t>40</a:t>
            </a:r>
            <a:r>
              <a:rPr lang="ja-JP" altLang="en-US" sz="2400" b="0" i="0" dirty="0">
                <a:solidFill>
                  <a:srgbClr val="FFFF00"/>
                </a:solidFill>
                <a:effectLst/>
                <a:latin typeface="Hiragino Kaku Gothic Pro"/>
              </a:rPr>
              <a:t>％増、９月</a:t>
            </a:r>
            <a:r>
              <a:rPr lang="en-US" altLang="ja-JP" sz="2400" b="0" i="0" dirty="0">
                <a:solidFill>
                  <a:srgbClr val="FFFF00"/>
                </a:solidFill>
                <a:effectLst/>
                <a:latin typeface="Hiragino Kaku Gothic Pro"/>
              </a:rPr>
              <a:t>28</a:t>
            </a:r>
            <a:r>
              <a:rPr lang="ja-JP" altLang="en-US" sz="2400" b="0" i="0" dirty="0">
                <a:solidFill>
                  <a:srgbClr val="FFFF00"/>
                </a:solidFill>
                <a:effectLst/>
                <a:latin typeface="Hiragino Kaku Gothic Pro"/>
              </a:rPr>
              <a:t>％増</a:t>
            </a:r>
            <a:r>
              <a:rPr lang="ja-JP" altLang="en-US" sz="2400" b="0" i="0" dirty="0">
                <a:effectLst/>
                <a:latin typeface="Hiragino Kaku Gothic Pro"/>
              </a:rPr>
              <a:t>と著しく多かった。厚生労働省のデータによると、小学生から高校生までの８月の自殺者数は</a:t>
            </a:r>
            <a:r>
              <a:rPr lang="en-US" altLang="ja-JP" sz="2400" b="0" i="0" dirty="0">
                <a:effectLst/>
                <a:latin typeface="Hiragino Kaku Gothic Pro"/>
              </a:rPr>
              <a:t>59</a:t>
            </a:r>
            <a:r>
              <a:rPr lang="ja-JP" altLang="en-US" sz="2400" b="0" i="0" dirty="0">
                <a:effectLst/>
                <a:latin typeface="Hiragino Kaku Gothic Pro"/>
              </a:rPr>
              <a:t>人と前年の</a:t>
            </a:r>
            <a:r>
              <a:rPr lang="en-US" altLang="ja-JP" sz="2400" b="0" i="0" dirty="0">
                <a:effectLst/>
                <a:latin typeface="Hiragino Kaku Gothic Pro"/>
              </a:rPr>
              <a:t>28</a:t>
            </a:r>
            <a:r>
              <a:rPr lang="ja-JP" altLang="en-US" sz="2400" b="0" i="0" dirty="0">
                <a:effectLst/>
                <a:latin typeface="Hiragino Kaku Gothic Pro"/>
              </a:rPr>
              <a:t>人から倍増し、</a:t>
            </a:r>
            <a:r>
              <a:rPr lang="ja-JP" altLang="en-US" sz="2400" b="0" i="0" dirty="0">
                <a:solidFill>
                  <a:srgbClr val="FFFF00"/>
                </a:solidFill>
                <a:effectLst/>
                <a:latin typeface="Hiragino Kaku Gothic Pro"/>
              </a:rPr>
              <a:t>自ら命を絶つ子供が増えている</a:t>
            </a:r>
            <a:r>
              <a:rPr lang="ja-JP" altLang="en-US" sz="2400" b="0" i="0" dirty="0">
                <a:effectLst/>
                <a:latin typeface="Hiragino Kaku Gothic Pro"/>
              </a:rPr>
              <a:t>ことも浮き彫りとなった。</a:t>
            </a:r>
            <a:endParaRPr lang="ja-JP" altLang="en-US" sz="2400" dirty="0"/>
          </a:p>
        </p:txBody>
      </p:sp>
    </p:spTree>
    <p:extLst>
      <p:ext uri="{BB962C8B-B14F-4D97-AF65-F5344CB8AC3E}">
        <p14:creationId xmlns:p14="http://schemas.microsoft.com/office/powerpoint/2010/main" val="540145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F5FCBF-16FD-423A-900A-902C011294B1}"/>
              </a:ext>
            </a:extLst>
          </p:cNvPr>
          <p:cNvSpPr>
            <a:spLocks noGrp="1"/>
          </p:cNvSpPr>
          <p:nvPr>
            <p:ph type="title"/>
          </p:nvPr>
        </p:nvSpPr>
        <p:spPr>
          <a:xfrm>
            <a:off x="457200" y="548680"/>
            <a:ext cx="8229600" cy="1872208"/>
          </a:xfrm>
        </p:spPr>
        <p:txBody>
          <a:bodyPr/>
          <a:lstStyle/>
          <a:p>
            <a:r>
              <a:rPr lang="ja-JP" altLang="en-US" sz="3600" b="1" i="0" dirty="0">
                <a:solidFill>
                  <a:srgbClr val="FFFF00"/>
                </a:solidFill>
                <a:effectLst/>
                <a:latin typeface="segoe ui" panose="020B0502040204020203" pitchFamily="34" charset="0"/>
              </a:rPr>
              <a:t>コロナの死者よりも多い自殺者数</a:t>
            </a:r>
            <a:br>
              <a:rPr lang="en-US" altLang="ja-JP" sz="3600" b="1" i="0" dirty="0">
                <a:solidFill>
                  <a:srgbClr val="FFFF00"/>
                </a:solidFill>
                <a:effectLst/>
                <a:latin typeface="segoe ui" panose="020B0502040204020203" pitchFamily="34" charset="0"/>
              </a:rPr>
            </a:br>
            <a:r>
              <a:rPr lang="ja-JP" altLang="en-US" sz="3600" b="1" i="0" dirty="0">
                <a:solidFill>
                  <a:srgbClr val="FFFF00"/>
                </a:solidFill>
                <a:effectLst/>
                <a:latin typeface="segoe ui" panose="020B0502040204020203" pitchFamily="34" charset="0"/>
              </a:rPr>
              <a:t>日本の「メンタルヘルス・パンデミック」</a:t>
            </a:r>
            <a:br>
              <a:rPr lang="en-US" altLang="ja-JP" sz="3600" b="1" i="0" dirty="0">
                <a:solidFill>
                  <a:srgbClr val="FFFF00"/>
                </a:solidFill>
                <a:effectLst/>
                <a:latin typeface="segoe ui" panose="020B0502040204020203" pitchFamily="34" charset="0"/>
              </a:rPr>
            </a:br>
            <a:r>
              <a:rPr lang="ja-JP" altLang="en-US" sz="3600" b="1" i="0" dirty="0">
                <a:solidFill>
                  <a:srgbClr val="FFFF00"/>
                </a:solidFill>
                <a:effectLst/>
                <a:latin typeface="segoe ui" panose="020B0502040204020203" pitchFamily="34" charset="0"/>
              </a:rPr>
              <a:t>と海外メディアが驚愕。</a:t>
            </a:r>
            <a:br>
              <a:rPr lang="ja-JP" altLang="en-US" sz="3600" b="1" i="0" dirty="0">
                <a:solidFill>
                  <a:srgbClr val="FFFF00"/>
                </a:solidFill>
                <a:effectLst/>
                <a:latin typeface="segoe ui" panose="020B0502040204020203" pitchFamily="34" charset="0"/>
              </a:rPr>
            </a:br>
            <a:endParaRPr kumimoji="1" lang="ja-JP" altLang="en-US" sz="3600" dirty="0">
              <a:solidFill>
                <a:srgbClr val="FFFF00"/>
              </a:solidFill>
            </a:endParaRPr>
          </a:p>
        </p:txBody>
      </p:sp>
      <p:sp>
        <p:nvSpPr>
          <p:cNvPr id="3" name="コンテンツ プレースホルダー 2">
            <a:extLst>
              <a:ext uri="{FF2B5EF4-FFF2-40B4-BE49-F238E27FC236}">
                <a16:creationId xmlns:a16="http://schemas.microsoft.com/office/drawing/2014/main" id="{7BFB5ED1-2317-48FC-9CAA-1480074DF8AF}"/>
              </a:ext>
            </a:extLst>
          </p:cNvPr>
          <p:cNvSpPr>
            <a:spLocks noGrp="1"/>
          </p:cNvSpPr>
          <p:nvPr>
            <p:ph idx="1"/>
          </p:nvPr>
        </p:nvSpPr>
        <p:spPr>
          <a:xfrm>
            <a:off x="457200" y="2636912"/>
            <a:ext cx="8229600" cy="3494013"/>
          </a:xfrm>
        </p:spPr>
        <p:txBody>
          <a:bodyPr/>
          <a:lstStyle/>
          <a:p>
            <a:r>
              <a:rPr lang="ja-JP" altLang="en-US" sz="2800" b="0" i="0" dirty="0">
                <a:effectLst/>
                <a:latin typeface="segoe ui" panose="020B0502040204020203" pitchFamily="34" charset="0"/>
              </a:rPr>
              <a:t>新型コロナウイルス感染症そのものよりも、はるかに多くの日本人が自殺によって亡くなっている。これはパンデミックの経済、社会的影響が絡んでいると思われる。全国の死者が</a:t>
            </a:r>
            <a:r>
              <a:rPr lang="en-US" altLang="ja-JP" sz="2800" b="0" i="0" dirty="0">
                <a:effectLst/>
                <a:latin typeface="segoe ui" panose="020B0502040204020203" pitchFamily="34" charset="0"/>
              </a:rPr>
              <a:t>2000</a:t>
            </a:r>
            <a:r>
              <a:rPr lang="ja-JP" altLang="en-US" sz="2800" b="0" i="0" dirty="0">
                <a:effectLst/>
                <a:latin typeface="segoe ui" panose="020B0502040204020203" pitchFamily="34" charset="0"/>
              </a:rPr>
              <a:t>人以下と、日本はコロナの流行に対して他国よりうまく対応した一方、警察庁の仮統計によれば</a:t>
            </a:r>
            <a:r>
              <a:rPr lang="en-US" altLang="ja-JP" sz="2800" b="0" i="0" dirty="0">
                <a:effectLst/>
                <a:latin typeface="segoe ui" panose="020B0502040204020203" pitchFamily="34" charset="0"/>
              </a:rPr>
              <a:t>10</a:t>
            </a:r>
            <a:r>
              <a:rPr lang="ja-JP" altLang="en-US" sz="2800" b="0" i="0" dirty="0">
                <a:effectLst/>
                <a:latin typeface="segoe ui" panose="020B0502040204020203" pitchFamily="34" charset="0"/>
              </a:rPr>
              <a:t>月だけで自殺者数は</a:t>
            </a:r>
            <a:r>
              <a:rPr lang="en-US" altLang="ja-JP" sz="2800" b="0" i="0" dirty="0">
                <a:effectLst/>
                <a:latin typeface="segoe ui" panose="020B0502040204020203" pitchFamily="34" charset="0"/>
              </a:rPr>
              <a:t>2153</a:t>
            </a:r>
            <a:r>
              <a:rPr lang="ja-JP" altLang="en-US" sz="2800" b="0" i="0" dirty="0">
                <a:effectLst/>
                <a:latin typeface="segoe ui" panose="020B0502040204020203" pitchFamily="34" charset="0"/>
              </a:rPr>
              <a:t>にも昇っている。これで上昇するのは</a:t>
            </a:r>
            <a:r>
              <a:rPr lang="en-US" altLang="ja-JP" sz="2800" b="0" i="0" dirty="0">
                <a:effectLst/>
                <a:latin typeface="segoe ui" panose="020B0502040204020203" pitchFamily="34" charset="0"/>
              </a:rPr>
              <a:t>4</a:t>
            </a:r>
            <a:r>
              <a:rPr lang="ja-JP" altLang="en-US" sz="2800" b="0" i="0" dirty="0">
                <a:effectLst/>
                <a:latin typeface="segoe ui" panose="020B0502040204020203" pitchFamily="34" charset="0"/>
              </a:rPr>
              <a:t>か月連続だ。</a:t>
            </a:r>
            <a:endParaRPr kumimoji="1" lang="ja-JP" altLang="en-US" sz="2800" dirty="0"/>
          </a:p>
        </p:txBody>
      </p:sp>
    </p:spTree>
    <p:extLst>
      <p:ext uri="{BB962C8B-B14F-4D97-AF65-F5344CB8AC3E}">
        <p14:creationId xmlns:p14="http://schemas.microsoft.com/office/powerpoint/2010/main" val="2991093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FE579CE4-348F-459E-890C-0FDAB685F497}"/>
              </a:ext>
            </a:extLst>
          </p:cNvPr>
          <p:cNvGraphicFramePr>
            <a:graphicFrameLocks noGrp="1"/>
          </p:cNvGraphicFramePr>
          <p:nvPr/>
        </p:nvGraphicFramePr>
        <p:xfrm>
          <a:off x="0" y="188640"/>
          <a:ext cx="9108513" cy="6664690"/>
        </p:xfrm>
        <a:graphic>
          <a:graphicData uri="http://schemas.openxmlformats.org/drawingml/2006/table">
            <a:tbl>
              <a:tblPr>
                <a:tableStyleId>{5C22544A-7EE6-4342-B048-85BDC9FD1C3A}</a:tableStyleId>
              </a:tblPr>
              <a:tblGrid>
                <a:gridCol w="752984">
                  <a:extLst>
                    <a:ext uri="{9D8B030D-6E8A-4147-A177-3AD203B41FA5}">
                      <a16:colId xmlns:a16="http://schemas.microsoft.com/office/drawing/2014/main" val="3796803154"/>
                    </a:ext>
                  </a:extLst>
                </a:gridCol>
                <a:gridCol w="642733">
                  <a:extLst>
                    <a:ext uri="{9D8B030D-6E8A-4147-A177-3AD203B41FA5}">
                      <a16:colId xmlns:a16="http://schemas.microsoft.com/office/drawing/2014/main" val="3566947954"/>
                    </a:ext>
                  </a:extLst>
                </a:gridCol>
                <a:gridCol w="642733">
                  <a:extLst>
                    <a:ext uri="{9D8B030D-6E8A-4147-A177-3AD203B41FA5}">
                      <a16:colId xmlns:a16="http://schemas.microsoft.com/office/drawing/2014/main" val="1545828696"/>
                    </a:ext>
                  </a:extLst>
                </a:gridCol>
                <a:gridCol w="642733">
                  <a:extLst>
                    <a:ext uri="{9D8B030D-6E8A-4147-A177-3AD203B41FA5}">
                      <a16:colId xmlns:a16="http://schemas.microsoft.com/office/drawing/2014/main" val="306261563"/>
                    </a:ext>
                  </a:extLst>
                </a:gridCol>
                <a:gridCol w="642733">
                  <a:extLst>
                    <a:ext uri="{9D8B030D-6E8A-4147-A177-3AD203B41FA5}">
                      <a16:colId xmlns:a16="http://schemas.microsoft.com/office/drawing/2014/main" val="3442278172"/>
                    </a:ext>
                  </a:extLst>
                </a:gridCol>
                <a:gridCol w="642733">
                  <a:extLst>
                    <a:ext uri="{9D8B030D-6E8A-4147-A177-3AD203B41FA5}">
                      <a16:colId xmlns:a16="http://schemas.microsoft.com/office/drawing/2014/main" val="359737077"/>
                    </a:ext>
                  </a:extLst>
                </a:gridCol>
                <a:gridCol w="642733">
                  <a:extLst>
                    <a:ext uri="{9D8B030D-6E8A-4147-A177-3AD203B41FA5}">
                      <a16:colId xmlns:a16="http://schemas.microsoft.com/office/drawing/2014/main" val="1329770509"/>
                    </a:ext>
                  </a:extLst>
                </a:gridCol>
                <a:gridCol w="642733">
                  <a:extLst>
                    <a:ext uri="{9D8B030D-6E8A-4147-A177-3AD203B41FA5}">
                      <a16:colId xmlns:a16="http://schemas.microsoft.com/office/drawing/2014/main" val="216958669"/>
                    </a:ext>
                  </a:extLst>
                </a:gridCol>
                <a:gridCol w="642733">
                  <a:extLst>
                    <a:ext uri="{9D8B030D-6E8A-4147-A177-3AD203B41FA5}">
                      <a16:colId xmlns:a16="http://schemas.microsoft.com/office/drawing/2014/main" val="353378579"/>
                    </a:ext>
                  </a:extLst>
                </a:gridCol>
                <a:gridCol w="642733">
                  <a:extLst>
                    <a:ext uri="{9D8B030D-6E8A-4147-A177-3AD203B41FA5}">
                      <a16:colId xmlns:a16="http://schemas.microsoft.com/office/drawing/2014/main" val="4094932393"/>
                    </a:ext>
                  </a:extLst>
                </a:gridCol>
                <a:gridCol w="642733">
                  <a:extLst>
                    <a:ext uri="{9D8B030D-6E8A-4147-A177-3AD203B41FA5}">
                      <a16:colId xmlns:a16="http://schemas.microsoft.com/office/drawing/2014/main" val="3502218358"/>
                    </a:ext>
                  </a:extLst>
                </a:gridCol>
                <a:gridCol w="642733">
                  <a:extLst>
                    <a:ext uri="{9D8B030D-6E8A-4147-A177-3AD203B41FA5}">
                      <a16:colId xmlns:a16="http://schemas.microsoft.com/office/drawing/2014/main" val="3020917069"/>
                    </a:ext>
                  </a:extLst>
                </a:gridCol>
                <a:gridCol w="642733">
                  <a:extLst>
                    <a:ext uri="{9D8B030D-6E8A-4147-A177-3AD203B41FA5}">
                      <a16:colId xmlns:a16="http://schemas.microsoft.com/office/drawing/2014/main" val="1624973196"/>
                    </a:ext>
                  </a:extLst>
                </a:gridCol>
                <a:gridCol w="642733">
                  <a:extLst>
                    <a:ext uri="{9D8B030D-6E8A-4147-A177-3AD203B41FA5}">
                      <a16:colId xmlns:a16="http://schemas.microsoft.com/office/drawing/2014/main" val="3575737254"/>
                    </a:ext>
                  </a:extLst>
                </a:gridCol>
              </a:tblGrid>
              <a:tr h="301654">
                <a:tc gridSpan="14">
                  <a:txBody>
                    <a:bodyPr/>
                    <a:lstStyle/>
                    <a:p>
                      <a:pPr algn="ctr" fontAlgn="ctr"/>
                      <a:r>
                        <a:rPr lang="ja-JP" altLang="en-US" sz="1800" u="none" strike="noStrike" dirty="0">
                          <a:effectLst/>
                        </a:rPr>
                        <a:t>自殺者年度別月次推移　　警察庁ホームページより</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52397210"/>
                  </a:ext>
                </a:extLst>
              </a:tr>
              <a:tr h="235668">
                <a:tc>
                  <a:txBody>
                    <a:bodyPr/>
                    <a:lstStyle/>
                    <a:p>
                      <a:pPr algn="l" fontAlgn="ct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2646886291"/>
                  </a:ext>
                </a:extLst>
              </a:tr>
              <a:tr h="235668">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4043395500"/>
                  </a:ext>
                </a:extLst>
              </a:tr>
              <a:tr h="235668">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3317813223"/>
                  </a:ext>
                </a:extLst>
              </a:tr>
              <a:tr h="235668">
                <a:tc>
                  <a:txBody>
                    <a:bodyPr/>
                    <a:lstStyle/>
                    <a:p>
                      <a:pPr algn="ctr" fontAlgn="ctr"/>
                      <a:r>
                        <a:rPr lang="en-US" altLang="ja-JP" sz="1200" u="none" strike="noStrike" dirty="0">
                          <a:effectLst/>
                        </a:rPr>
                        <a:t>2020</a:t>
                      </a:r>
                      <a:r>
                        <a:rPr lang="ja-JP" altLang="en-US" sz="1200" u="none" strike="noStrike" dirty="0">
                          <a:effectLst/>
                        </a:rPr>
                        <a:t>年</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1</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3</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4</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5</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6</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7</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8</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9</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10</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11</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ja-JP" altLang="en-US" sz="1200" u="none" strike="noStrike">
                          <a:effectLst/>
                        </a:rPr>
                        <a:t>年間</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2053173915"/>
                  </a:ext>
                </a:extLst>
              </a:tr>
              <a:tr h="235668">
                <a:tc>
                  <a:txBody>
                    <a:bodyPr/>
                    <a:lstStyle/>
                    <a:p>
                      <a:pPr algn="l" fontAlgn="ctr"/>
                      <a:r>
                        <a:rPr lang="ja-JP" altLang="en-US" sz="1200" u="none" strike="noStrike" dirty="0">
                          <a:effectLst/>
                        </a:rPr>
                        <a:t>合計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1,680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1,453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1,749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1,502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1,581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1,570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1,851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a:effectLst/>
                        </a:rPr>
                        <a:t>1,910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a:effectLst/>
                        </a:rPr>
                        <a:t>1,849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2,158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17,303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extLst>
                  <a:ext uri="{0D108BD9-81ED-4DB2-BD59-A6C34878D82A}">
                    <a16:rowId xmlns:a16="http://schemas.microsoft.com/office/drawing/2014/main" val="2018119435"/>
                  </a:ext>
                </a:extLst>
              </a:tr>
              <a:tr h="235668">
                <a:tc>
                  <a:txBody>
                    <a:bodyPr/>
                    <a:lstStyle/>
                    <a:p>
                      <a:pPr algn="l" fontAlgn="ctr"/>
                      <a:r>
                        <a:rPr lang="ja-JP" altLang="en-US" sz="1200" u="none" strike="noStrike" dirty="0">
                          <a:effectLst/>
                        </a:rPr>
                        <a:t>男性</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1,185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1,026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a:effectLst/>
                        </a:rPr>
                        <a:t>1,243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a:effectLst/>
                        </a:rPr>
                        <a:t>1,060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a:effectLst/>
                        </a:rPr>
                        <a:t>1,088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a:effectLst/>
                        </a:rPr>
                        <a:t>1,061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1,189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1,241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1,201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1,306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11,600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3507134297"/>
                  </a:ext>
                </a:extLst>
              </a:tr>
              <a:tr h="235668">
                <a:tc>
                  <a:txBody>
                    <a:bodyPr/>
                    <a:lstStyle/>
                    <a:p>
                      <a:pPr algn="l" fontAlgn="ctr"/>
                      <a:r>
                        <a:rPr lang="ja-JP" altLang="en-US" sz="1200" u="none" strike="noStrike" dirty="0">
                          <a:effectLst/>
                        </a:rPr>
                        <a:t>女性</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495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427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a:effectLst/>
                        </a:rPr>
                        <a:t>506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a:effectLst/>
                        </a:rPr>
                        <a:t>442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a:effectLst/>
                        </a:rPr>
                        <a:t>493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solidFill>
                            <a:srgbClr val="FF0000"/>
                          </a:solidFill>
                          <a:effectLst/>
                        </a:rPr>
                        <a:t>509 </a:t>
                      </a:r>
                      <a:endParaRPr lang="en-US" altLang="ja-JP" sz="12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solidFill>
                            <a:srgbClr val="FF0000"/>
                          </a:solidFill>
                          <a:effectLst/>
                        </a:rPr>
                        <a:t>662 </a:t>
                      </a:r>
                      <a:endParaRPr lang="en-US" altLang="ja-JP" sz="12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solidFill>
                            <a:srgbClr val="FF0000"/>
                          </a:solidFill>
                          <a:effectLst/>
                        </a:rPr>
                        <a:t>669 </a:t>
                      </a:r>
                      <a:endParaRPr lang="en-US" altLang="ja-JP" sz="12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solidFill>
                            <a:srgbClr val="FF0000"/>
                          </a:solidFill>
                          <a:effectLst/>
                        </a:rPr>
                        <a:t>648 </a:t>
                      </a:r>
                      <a:endParaRPr lang="en-US" altLang="ja-JP" sz="12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solidFill>
                            <a:srgbClr val="FF0000"/>
                          </a:solidFill>
                          <a:effectLst/>
                        </a:rPr>
                        <a:t>852 </a:t>
                      </a:r>
                      <a:endParaRPr lang="en-US" altLang="ja-JP" sz="12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5,703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extLst>
                  <a:ext uri="{0D108BD9-81ED-4DB2-BD59-A6C34878D82A}">
                    <a16:rowId xmlns:a16="http://schemas.microsoft.com/office/drawing/2014/main" val="3247955709"/>
                  </a:ext>
                </a:extLst>
              </a:tr>
              <a:tr h="235668">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3234721815"/>
                  </a:ext>
                </a:extLst>
              </a:tr>
              <a:tr h="235668">
                <a:tc>
                  <a:txBody>
                    <a:bodyPr/>
                    <a:lstStyle/>
                    <a:p>
                      <a:pPr algn="ctr" fontAlgn="ctr"/>
                      <a:r>
                        <a:rPr lang="en-US" altLang="ja-JP" sz="1200" u="none" strike="noStrike">
                          <a:effectLst/>
                        </a:rPr>
                        <a:t>2019</a:t>
                      </a:r>
                      <a:r>
                        <a:rPr lang="ja-JP" altLang="en-US" sz="1200" u="none" strike="noStrike">
                          <a:effectLst/>
                        </a:rPr>
                        <a:t>年</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1</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2</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3</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4</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5</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6</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7</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8</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9</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10</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11</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ja-JP" altLang="en-US" sz="1200" u="none" strike="noStrike">
                          <a:effectLst/>
                        </a:rPr>
                        <a:t>年間</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3497854488"/>
                  </a:ext>
                </a:extLst>
              </a:tr>
              <a:tr h="235668">
                <a:tc>
                  <a:txBody>
                    <a:bodyPr/>
                    <a:lstStyle/>
                    <a:p>
                      <a:pPr algn="l" fontAlgn="ctr"/>
                      <a:r>
                        <a:rPr lang="ja-JP" altLang="en-US" sz="1200" u="none" strike="noStrike" dirty="0">
                          <a:effectLst/>
                        </a:rPr>
                        <a:t>合計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1,684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1,615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1,856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1,814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a:effectLst/>
                        </a:rPr>
                        <a:t>1,853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a:effectLst/>
                        </a:rPr>
                        <a:t>1,640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1,793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1,603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1,662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a:effectLst/>
                        </a:rPr>
                        <a:t>1,539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a:effectLst/>
                        </a:rPr>
                        <a:t>1,616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1,494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20,169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extLst>
                  <a:ext uri="{0D108BD9-81ED-4DB2-BD59-A6C34878D82A}">
                    <a16:rowId xmlns:a16="http://schemas.microsoft.com/office/drawing/2014/main" val="4046891746"/>
                  </a:ext>
                </a:extLst>
              </a:tr>
              <a:tr h="235668">
                <a:tc>
                  <a:txBody>
                    <a:bodyPr/>
                    <a:lstStyle/>
                    <a:p>
                      <a:pPr algn="l" fontAlgn="ctr"/>
                      <a:r>
                        <a:rPr lang="ja-JP" altLang="en-US" sz="1200" u="none" strike="noStrike">
                          <a:effectLst/>
                        </a:rPr>
                        <a:t>男性</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a:effectLst/>
                        </a:rPr>
                        <a:t>1,176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1,122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1,324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1,289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1,298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1,145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1,230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a:effectLst/>
                        </a:rPr>
                        <a:t>1,139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1,161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1,073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1,086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1,035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a:effectLst/>
                        </a:rPr>
                        <a:t>14,078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2462611079"/>
                  </a:ext>
                </a:extLst>
              </a:tr>
              <a:tr h="235668">
                <a:tc>
                  <a:txBody>
                    <a:bodyPr/>
                    <a:lstStyle/>
                    <a:p>
                      <a:pPr algn="l" fontAlgn="ctr"/>
                      <a:r>
                        <a:rPr lang="ja-JP" altLang="en-US" sz="1200" u="none" strike="noStrike" dirty="0">
                          <a:effectLst/>
                        </a:rPr>
                        <a:t>女性</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508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493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532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525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555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a:effectLst/>
                        </a:rPr>
                        <a:t>495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a:effectLst/>
                        </a:rPr>
                        <a:t>563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a:effectLst/>
                        </a:rPr>
                        <a:t>464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a:effectLst/>
                        </a:rPr>
                        <a:t>501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a:effectLst/>
                        </a:rPr>
                        <a:t>466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530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459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6,091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extLst>
                  <a:ext uri="{0D108BD9-81ED-4DB2-BD59-A6C34878D82A}">
                    <a16:rowId xmlns:a16="http://schemas.microsoft.com/office/drawing/2014/main" val="2537033615"/>
                  </a:ext>
                </a:extLst>
              </a:tr>
              <a:tr h="235668">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3789576552"/>
                  </a:ext>
                </a:extLst>
              </a:tr>
              <a:tr h="235668">
                <a:tc>
                  <a:txBody>
                    <a:bodyPr/>
                    <a:lstStyle/>
                    <a:p>
                      <a:pPr algn="ctr" fontAlgn="ctr"/>
                      <a:r>
                        <a:rPr lang="en-US" altLang="ja-JP" sz="1200" u="none" strike="noStrike">
                          <a:effectLst/>
                        </a:rPr>
                        <a:t>2018</a:t>
                      </a:r>
                      <a:r>
                        <a:rPr lang="ja-JP" altLang="en-US" sz="1200" u="none" strike="noStrike">
                          <a:effectLst/>
                        </a:rPr>
                        <a:t>年</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3</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4</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5</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6</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7</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8</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9</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10</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11</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ja-JP" altLang="en-US" sz="1200" u="none" strike="noStrike">
                          <a:effectLst/>
                        </a:rPr>
                        <a:t>年間</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532495660"/>
                  </a:ext>
                </a:extLst>
              </a:tr>
              <a:tr h="235668">
                <a:tc>
                  <a:txBody>
                    <a:bodyPr/>
                    <a:lstStyle/>
                    <a:p>
                      <a:pPr algn="l" fontAlgn="ctr"/>
                      <a:r>
                        <a:rPr lang="ja-JP" altLang="en-US" sz="1200" u="none" strike="noStrike" dirty="0">
                          <a:effectLst/>
                        </a:rPr>
                        <a:t>合計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1,641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1,599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2,005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1,825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1,863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1,740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1,725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1,708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1,728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1,793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1,623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1,590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20,840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extLst>
                  <a:ext uri="{0D108BD9-81ED-4DB2-BD59-A6C34878D82A}">
                    <a16:rowId xmlns:a16="http://schemas.microsoft.com/office/drawing/2014/main" val="156410944"/>
                  </a:ext>
                </a:extLst>
              </a:tr>
              <a:tr h="235668">
                <a:tc>
                  <a:txBody>
                    <a:bodyPr/>
                    <a:lstStyle/>
                    <a:p>
                      <a:pPr algn="l" fontAlgn="ctr"/>
                      <a:r>
                        <a:rPr lang="ja-JP" altLang="en-US" sz="1200" u="none" strike="noStrike">
                          <a:effectLst/>
                        </a:rPr>
                        <a:t>男性</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2577836594"/>
                  </a:ext>
                </a:extLst>
              </a:tr>
              <a:tr h="235668">
                <a:tc>
                  <a:txBody>
                    <a:bodyPr/>
                    <a:lstStyle/>
                    <a:p>
                      <a:pPr algn="l" fontAlgn="ctr"/>
                      <a:r>
                        <a:rPr lang="ja-JP" altLang="en-US" sz="1200" u="none" strike="noStrike">
                          <a:effectLst/>
                        </a:rPr>
                        <a:t>女性</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2266517109"/>
                  </a:ext>
                </a:extLst>
              </a:tr>
              <a:tr h="235668">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2000819628"/>
                  </a:ext>
                </a:extLst>
              </a:tr>
              <a:tr h="235668">
                <a:tc>
                  <a:txBody>
                    <a:bodyPr/>
                    <a:lstStyle/>
                    <a:p>
                      <a:pPr algn="ctr" fontAlgn="ctr"/>
                      <a:r>
                        <a:rPr lang="en-US" altLang="ja-JP" sz="1200" u="none" strike="noStrike">
                          <a:effectLst/>
                        </a:rPr>
                        <a:t>2017</a:t>
                      </a:r>
                      <a:r>
                        <a:rPr lang="ja-JP" altLang="en-US" sz="1200" u="none" strike="noStrike">
                          <a:effectLst/>
                        </a:rPr>
                        <a:t>年</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3</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4</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5</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6</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7</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8</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9</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10</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11</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ja-JP" altLang="en-US" sz="1200" u="none" strike="noStrike">
                          <a:effectLst/>
                        </a:rPr>
                        <a:t>年間</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3536360914"/>
                  </a:ext>
                </a:extLst>
              </a:tr>
              <a:tr h="235668">
                <a:tc>
                  <a:txBody>
                    <a:bodyPr/>
                    <a:lstStyle/>
                    <a:p>
                      <a:pPr algn="l" fontAlgn="ctr"/>
                      <a:r>
                        <a:rPr lang="ja-JP" altLang="en-US" sz="1200" u="none" strike="noStrike" dirty="0">
                          <a:effectLst/>
                        </a:rPr>
                        <a:t>合計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1,815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1,646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1,915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1,940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2,024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1,869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1,837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1,852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1,821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1,642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1,565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1,395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21,321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extLst>
                  <a:ext uri="{0D108BD9-81ED-4DB2-BD59-A6C34878D82A}">
                    <a16:rowId xmlns:a16="http://schemas.microsoft.com/office/drawing/2014/main" val="1226543621"/>
                  </a:ext>
                </a:extLst>
              </a:tr>
              <a:tr h="235668">
                <a:tc>
                  <a:txBody>
                    <a:bodyPr/>
                    <a:lstStyle/>
                    <a:p>
                      <a:pPr algn="l" fontAlgn="ctr"/>
                      <a:r>
                        <a:rPr lang="ja-JP" altLang="en-US" sz="1200" u="none" strike="noStrike">
                          <a:effectLst/>
                        </a:rPr>
                        <a:t>男性</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1695438642"/>
                  </a:ext>
                </a:extLst>
              </a:tr>
              <a:tr h="235668">
                <a:tc>
                  <a:txBody>
                    <a:bodyPr/>
                    <a:lstStyle/>
                    <a:p>
                      <a:pPr algn="l" fontAlgn="ctr"/>
                      <a:r>
                        <a:rPr lang="ja-JP" altLang="en-US" sz="1200" u="none" strike="noStrike">
                          <a:effectLst/>
                        </a:rPr>
                        <a:t>女性</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4082583382"/>
                  </a:ext>
                </a:extLst>
              </a:tr>
              <a:tr h="235668">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615572976"/>
                  </a:ext>
                </a:extLst>
              </a:tr>
              <a:tr h="235668">
                <a:tc>
                  <a:txBody>
                    <a:bodyPr/>
                    <a:lstStyle/>
                    <a:p>
                      <a:pPr algn="ctr" fontAlgn="ctr"/>
                      <a:r>
                        <a:rPr lang="en-US" altLang="ja-JP" sz="1200" u="none" strike="noStrike">
                          <a:effectLst/>
                        </a:rPr>
                        <a:t>2016</a:t>
                      </a:r>
                      <a:r>
                        <a:rPr lang="ja-JP" altLang="en-US" sz="1200" u="none" strike="noStrike">
                          <a:effectLst/>
                        </a:rPr>
                        <a:t>年</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3</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4</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5</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6</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7</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8</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9</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10</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11</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ja-JP" altLang="en-US" sz="1200" u="none" strike="noStrike">
                          <a:effectLst/>
                        </a:rPr>
                        <a:t>年間</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634710"/>
                  </a:ext>
                </a:extLst>
              </a:tr>
              <a:tr h="235668">
                <a:tc>
                  <a:txBody>
                    <a:bodyPr/>
                    <a:lstStyle/>
                    <a:p>
                      <a:pPr algn="l" fontAlgn="ctr"/>
                      <a:r>
                        <a:rPr lang="ja-JP" altLang="en-US" sz="1200" u="none" strike="noStrike" dirty="0">
                          <a:effectLst/>
                        </a:rPr>
                        <a:t>合計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1,851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1,729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2,113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1,880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2,065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1,862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1,862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1,701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1,765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1,820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1,683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1,566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21,897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extLst>
                  <a:ext uri="{0D108BD9-81ED-4DB2-BD59-A6C34878D82A}">
                    <a16:rowId xmlns:a16="http://schemas.microsoft.com/office/drawing/2014/main" val="3054380674"/>
                  </a:ext>
                </a:extLst>
              </a:tr>
              <a:tr h="235668">
                <a:tc>
                  <a:txBody>
                    <a:bodyPr/>
                    <a:lstStyle/>
                    <a:p>
                      <a:pPr algn="l" fontAlgn="ctr"/>
                      <a:r>
                        <a:rPr lang="ja-JP" altLang="en-US" sz="1200" u="none" strike="noStrike">
                          <a:effectLst/>
                        </a:rPr>
                        <a:t>男性</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2201268192"/>
                  </a:ext>
                </a:extLst>
              </a:tr>
              <a:tr h="235668">
                <a:tc>
                  <a:txBody>
                    <a:bodyPr/>
                    <a:lstStyle/>
                    <a:p>
                      <a:pPr algn="l" fontAlgn="ctr"/>
                      <a:r>
                        <a:rPr lang="ja-JP" altLang="en-US" sz="1200" u="none" strike="noStrike">
                          <a:effectLst/>
                        </a:rPr>
                        <a:t>女性</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1529518510"/>
                  </a:ext>
                </a:extLst>
              </a:tr>
            </a:tbl>
          </a:graphicData>
        </a:graphic>
      </p:graphicFrame>
    </p:spTree>
    <p:extLst>
      <p:ext uri="{BB962C8B-B14F-4D97-AF65-F5344CB8AC3E}">
        <p14:creationId xmlns:p14="http://schemas.microsoft.com/office/powerpoint/2010/main" val="496270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49D7885B-336D-43B5-BC07-5F6A7AE13981}"/>
              </a:ext>
            </a:extLst>
          </p:cNvPr>
          <p:cNvGraphicFramePr>
            <a:graphicFrameLocks/>
          </p:cNvGraphicFramePr>
          <p:nvPr/>
        </p:nvGraphicFramePr>
        <p:xfrm>
          <a:off x="251520" y="440668"/>
          <a:ext cx="8110538" cy="5976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7809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C0BA9F83-73F5-4850-8C68-E972658028E5}"/>
              </a:ext>
            </a:extLst>
          </p:cNvPr>
          <p:cNvGraphicFramePr>
            <a:graphicFrameLocks/>
          </p:cNvGraphicFramePr>
          <p:nvPr/>
        </p:nvGraphicFramePr>
        <p:xfrm>
          <a:off x="467544" y="476672"/>
          <a:ext cx="8424936" cy="6048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207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2771775" y="1773238"/>
            <a:ext cx="2952750" cy="4248150"/>
          </a:xfrm>
          <a:prstGeom prst="roundRect">
            <a:avLst>
              <a:gd name="adj" fmla="val 16667"/>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11267" name="Rectangle 3"/>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こころと脳</a:t>
            </a:r>
          </a:p>
        </p:txBody>
      </p:sp>
      <p:sp>
        <p:nvSpPr>
          <p:cNvPr id="45060" name="Oval 4"/>
          <p:cNvSpPr>
            <a:spLocks noChangeArrowheads="1"/>
          </p:cNvSpPr>
          <p:nvPr/>
        </p:nvSpPr>
        <p:spPr bwMode="auto">
          <a:xfrm>
            <a:off x="3132138" y="2420938"/>
            <a:ext cx="2232025" cy="1296987"/>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1" name="Oval 5"/>
          <p:cNvSpPr>
            <a:spLocks noChangeArrowheads="1"/>
          </p:cNvSpPr>
          <p:nvPr/>
        </p:nvSpPr>
        <p:spPr bwMode="auto">
          <a:xfrm>
            <a:off x="3203575" y="4292600"/>
            <a:ext cx="2160588"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a:latin typeface="Tahoma" pitchFamily="34" charset="0"/>
              </a:rPr>
              <a:t>脳</a:t>
            </a:r>
          </a:p>
        </p:txBody>
      </p:sp>
      <p:sp>
        <p:nvSpPr>
          <p:cNvPr id="45063" name="AutoShape 7"/>
          <p:cNvSpPr>
            <a:spLocks noChangeArrowheads="1"/>
          </p:cNvSpPr>
          <p:nvPr/>
        </p:nvSpPr>
        <p:spPr bwMode="auto">
          <a:xfrm>
            <a:off x="1331913" y="2565400"/>
            <a:ext cx="976312" cy="719138"/>
          </a:xfrm>
          <a:prstGeom prst="rightArrow">
            <a:avLst>
              <a:gd name="adj1" fmla="val 50000"/>
              <a:gd name="adj2" fmla="val 33940"/>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4" name="AutoShape 8"/>
          <p:cNvSpPr>
            <a:spLocks noChangeArrowheads="1"/>
          </p:cNvSpPr>
          <p:nvPr/>
        </p:nvSpPr>
        <p:spPr bwMode="auto">
          <a:xfrm>
            <a:off x="1476375" y="4724400"/>
            <a:ext cx="976313" cy="720725"/>
          </a:xfrm>
          <a:prstGeom prst="rightArrow">
            <a:avLst>
              <a:gd name="adj1" fmla="val 50000"/>
              <a:gd name="adj2" fmla="val 33866"/>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5" name="AutoShape 9"/>
          <p:cNvSpPr>
            <a:spLocks noChangeArrowheads="1"/>
          </p:cNvSpPr>
          <p:nvPr/>
        </p:nvSpPr>
        <p:spPr bwMode="auto">
          <a:xfrm>
            <a:off x="5940425" y="2565400"/>
            <a:ext cx="976313" cy="628650"/>
          </a:xfrm>
          <a:prstGeom prst="leftArrow">
            <a:avLst>
              <a:gd name="adj1" fmla="val 50000"/>
              <a:gd name="adj2" fmla="val 38826"/>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6" name="AutoShape 10"/>
          <p:cNvSpPr>
            <a:spLocks noChangeArrowheads="1"/>
          </p:cNvSpPr>
          <p:nvPr/>
        </p:nvSpPr>
        <p:spPr bwMode="auto">
          <a:xfrm>
            <a:off x="6011863" y="4797425"/>
            <a:ext cx="976312" cy="647700"/>
          </a:xfrm>
          <a:prstGeom prst="leftArrow">
            <a:avLst>
              <a:gd name="adj1" fmla="val 50000"/>
              <a:gd name="adj2" fmla="val 3768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7" name="AutoShape 11"/>
          <p:cNvSpPr>
            <a:spLocks noChangeArrowheads="1"/>
          </p:cNvSpPr>
          <p:nvPr/>
        </p:nvSpPr>
        <p:spPr bwMode="auto">
          <a:xfrm rot="-2660152">
            <a:off x="5795963" y="3357563"/>
            <a:ext cx="1284287" cy="1300162"/>
          </a:xfrm>
          <a:custGeom>
            <a:avLst/>
            <a:gdLst>
              <a:gd name="T0" fmla="*/ 917373 w 21600"/>
              <a:gd name="T1" fmla="*/ 0 h 21600"/>
              <a:gd name="T2" fmla="*/ 550400 w 21600"/>
              <a:gd name="T3" fmla="*/ 371449 h 21600"/>
              <a:gd name="T4" fmla="*/ 366914 w 21600"/>
              <a:gd name="T5" fmla="*/ 557204 h 21600"/>
              <a:gd name="T6" fmla="*/ 0 w 21600"/>
              <a:gd name="T7" fmla="*/ 928713 h 21600"/>
              <a:gd name="T8" fmla="*/ 366914 w 21600"/>
              <a:gd name="T9" fmla="*/ 1300162 h 21600"/>
              <a:gd name="T10" fmla="*/ 733887 w 21600"/>
              <a:gd name="T11" fmla="*/ 1114407 h 21600"/>
              <a:gd name="T12" fmla="*/ 1100800 w 21600"/>
              <a:gd name="T13" fmla="*/ 742958 h 21600"/>
              <a:gd name="T14" fmla="*/ 1284287 w 21600"/>
              <a:gd name="T15" fmla="*/ 37144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68" name="AutoShape 12"/>
          <p:cNvSpPr>
            <a:spLocks noChangeArrowheads="1"/>
          </p:cNvSpPr>
          <p:nvPr/>
        </p:nvSpPr>
        <p:spPr bwMode="auto">
          <a:xfrm rot="8139827">
            <a:off x="1403350" y="3357563"/>
            <a:ext cx="1284288" cy="1300162"/>
          </a:xfrm>
          <a:custGeom>
            <a:avLst/>
            <a:gdLst>
              <a:gd name="T0" fmla="*/ 917374 w 21600"/>
              <a:gd name="T1" fmla="*/ 0 h 21600"/>
              <a:gd name="T2" fmla="*/ 550401 w 21600"/>
              <a:gd name="T3" fmla="*/ 371449 h 21600"/>
              <a:gd name="T4" fmla="*/ 366914 w 21600"/>
              <a:gd name="T5" fmla="*/ 557204 h 21600"/>
              <a:gd name="T6" fmla="*/ 0 w 21600"/>
              <a:gd name="T7" fmla="*/ 928713 h 21600"/>
              <a:gd name="T8" fmla="*/ 366914 w 21600"/>
              <a:gd name="T9" fmla="*/ 1300162 h 21600"/>
              <a:gd name="T10" fmla="*/ 733887 w 21600"/>
              <a:gd name="T11" fmla="*/ 1114407 h 21600"/>
              <a:gd name="T12" fmla="*/ 1100801 w 21600"/>
              <a:gd name="T13" fmla="*/ 742958 h 21600"/>
              <a:gd name="T14" fmla="*/ 1284288 w 21600"/>
              <a:gd name="T15" fmla="*/ 37144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69" name="AutoShape 13"/>
          <p:cNvSpPr>
            <a:spLocks noChangeArrowheads="1"/>
          </p:cNvSpPr>
          <p:nvPr/>
        </p:nvSpPr>
        <p:spPr bwMode="auto">
          <a:xfrm>
            <a:off x="3635375" y="3644900"/>
            <a:ext cx="485775" cy="647700"/>
          </a:xfrm>
          <a:prstGeom prst="upArrow">
            <a:avLst>
              <a:gd name="adj1" fmla="val 50000"/>
              <a:gd name="adj2" fmla="val 33333"/>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70" name="AutoShape 14"/>
          <p:cNvSpPr>
            <a:spLocks noChangeArrowheads="1"/>
          </p:cNvSpPr>
          <p:nvPr/>
        </p:nvSpPr>
        <p:spPr bwMode="auto">
          <a:xfrm rot="10800000">
            <a:off x="4427538" y="3716338"/>
            <a:ext cx="485775" cy="647700"/>
          </a:xfrm>
          <a:prstGeom prst="upArrow">
            <a:avLst>
              <a:gd name="adj1" fmla="val 50000"/>
              <a:gd name="adj2" fmla="val 33333"/>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71" name="Text Box 15"/>
          <p:cNvSpPr txBox="1">
            <a:spLocks noChangeArrowheads="1"/>
          </p:cNvSpPr>
          <p:nvPr/>
        </p:nvSpPr>
        <p:spPr bwMode="auto">
          <a:xfrm>
            <a:off x="3419475" y="2781300"/>
            <a:ext cx="1584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3200">
                <a:solidFill>
                  <a:srgbClr val="FF0000"/>
                </a:solidFill>
                <a:latin typeface="Tahoma" pitchFamily="34" charset="0"/>
              </a:rPr>
              <a:t>こころ</a:t>
            </a:r>
          </a:p>
        </p:txBody>
      </p:sp>
      <p:sp>
        <p:nvSpPr>
          <p:cNvPr id="45072" name="Text Box 16"/>
          <p:cNvSpPr txBox="1">
            <a:spLocks noChangeArrowheads="1"/>
          </p:cNvSpPr>
          <p:nvPr/>
        </p:nvSpPr>
        <p:spPr bwMode="auto">
          <a:xfrm>
            <a:off x="539750" y="1557338"/>
            <a:ext cx="18716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ahoma" pitchFamily="34" charset="0"/>
              </a:rPr>
              <a:t>ストレス</a:t>
            </a:r>
          </a:p>
        </p:txBody>
      </p:sp>
      <p:sp>
        <p:nvSpPr>
          <p:cNvPr id="45073" name="Text Box 17"/>
          <p:cNvSpPr txBox="1">
            <a:spLocks noChangeArrowheads="1"/>
          </p:cNvSpPr>
          <p:nvPr/>
        </p:nvSpPr>
        <p:spPr bwMode="auto">
          <a:xfrm>
            <a:off x="7092950" y="1700213"/>
            <a:ext cx="16557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ahoma" pitchFamily="34" charset="0"/>
              </a:rPr>
              <a:t>治療</a:t>
            </a:r>
          </a:p>
        </p:txBody>
      </p:sp>
      <p:sp>
        <p:nvSpPr>
          <p:cNvPr id="11281" name="Text Box 18"/>
          <p:cNvSpPr txBox="1">
            <a:spLocks noChangeArrowheads="1"/>
          </p:cNvSpPr>
          <p:nvPr/>
        </p:nvSpPr>
        <p:spPr bwMode="auto">
          <a:xfrm>
            <a:off x="179388" y="2565400"/>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endParaRPr lang="ja-JP" altLang="en-US" sz="2400">
              <a:latin typeface="Tahoma" pitchFamily="34" charset="0"/>
            </a:endParaRPr>
          </a:p>
        </p:txBody>
      </p:sp>
      <p:sp>
        <p:nvSpPr>
          <p:cNvPr id="45075" name="Text Box 19"/>
          <p:cNvSpPr txBox="1">
            <a:spLocks noChangeArrowheads="1"/>
          </p:cNvSpPr>
          <p:nvPr/>
        </p:nvSpPr>
        <p:spPr bwMode="auto">
          <a:xfrm>
            <a:off x="250825" y="2708275"/>
            <a:ext cx="1296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心理的</a:t>
            </a:r>
          </a:p>
        </p:txBody>
      </p:sp>
      <p:sp>
        <p:nvSpPr>
          <p:cNvPr id="45076" name="Text Box 20"/>
          <p:cNvSpPr txBox="1">
            <a:spLocks noChangeArrowheads="1"/>
          </p:cNvSpPr>
          <p:nvPr/>
        </p:nvSpPr>
        <p:spPr bwMode="auto">
          <a:xfrm>
            <a:off x="395288" y="3716338"/>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社会的</a:t>
            </a:r>
          </a:p>
        </p:txBody>
      </p:sp>
      <p:sp>
        <p:nvSpPr>
          <p:cNvPr id="45077" name="Text Box 21"/>
          <p:cNvSpPr txBox="1">
            <a:spLocks noChangeArrowheads="1"/>
          </p:cNvSpPr>
          <p:nvPr/>
        </p:nvSpPr>
        <p:spPr bwMode="auto">
          <a:xfrm>
            <a:off x="468313" y="4652963"/>
            <a:ext cx="10080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生物学的</a:t>
            </a:r>
          </a:p>
        </p:txBody>
      </p:sp>
      <p:sp>
        <p:nvSpPr>
          <p:cNvPr id="45078" name="Text Box 22"/>
          <p:cNvSpPr txBox="1">
            <a:spLocks noChangeArrowheads="1"/>
          </p:cNvSpPr>
          <p:nvPr/>
        </p:nvSpPr>
        <p:spPr bwMode="auto">
          <a:xfrm>
            <a:off x="7092950" y="2492375"/>
            <a:ext cx="1871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カウンセリング・精神療法</a:t>
            </a:r>
          </a:p>
        </p:txBody>
      </p:sp>
      <p:sp>
        <p:nvSpPr>
          <p:cNvPr id="45079" name="Text Box 23"/>
          <p:cNvSpPr txBox="1">
            <a:spLocks noChangeArrowheads="1"/>
          </p:cNvSpPr>
          <p:nvPr/>
        </p:nvSpPr>
        <p:spPr bwMode="auto">
          <a:xfrm>
            <a:off x="7164388" y="3716338"/>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環境調整</a:t>
            </a:r>
          </a:p>
        </p:txBody>
      </p:sp>
      <p:sp>
        <p:nvSpPr>
          <p:cNvPr id="45080" name="Text Box 24"/>
          <p:cNvSpPr txBox="1">
            <a:spLocks noChangeArrowheads="1"/>
          </p:cNvSpPr>
          <p:nvPr/>
        </p:nvSpPr>
        <p:spPr bwMode="auto">
          <a:xfrm>
            <a:off x="7092950" y="4868863"/>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薬物療法</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C5776-F9AE-4BD9-8C85-CA701E06DDAA}"/>
              </a:ext>
            </a:extLst>
          </p:cNvPr>
          <p:cNvSpPr>
            <a:spLocks noGrp="1"/>
          </p:cNvSpPr>
          <p:nvPr>
            <p:ph type="title"/>
          </p:nvPr>
        </p:nvSpPr>
        <p:spPr>
          <a:xfrm>
            <a:off x="457200" y="277813"/>
            <a:ext cx="8229600" cy="774923"/>
          </a:xfrm>
        </p:spPr>
        <p:txBody>
          <a:bodyPr/>
          <a:lstStyle/>
          <a:p>
            <a:r>
              <a:rPr kumimoji="1" lang="ja-JP" altLang="en-US" dirty="0"/>
              <a:t>コロナ禍を克服するために</a:t>
            </a:r>
          </a:p>
        </p:txBody>
      </p:sp>
      <p:sp>
        <p:nvSpPr>
          <p:cNvPr id="3" name="コンテンツ プレースホルダー 2">
            <a:extLst>
              <a:ext uri="{FF2B5EF4-FFF2-40B4-BE49-F238E27FC236}">
                <a16:creationId xmlns:a16="http://schemas.microsoft.com/office/drawing/2014/main" id="{95EB4389-B695-4632-A000-DBAFF2D23F8A}"/>
              </a:ext>
            </a:extLst>
          </p:cNvPr>
          <p:cNvSpPr>
            <a:spLocks noGrp="1"/>
          </p:cNvSpPr>
          <p:nvPr>
            <p:ph idx="1"/>
          </p:nvPr>
        </p:nvSpPr>
        <p:spPr>
          <a:xfrm>
            <a:off x="457200" y="1052736"/>
            <a:ext cx="8229600" cy="5256584"/>
          </a:xfrm>
        </p:spPr>
        <p:txBody>
          <a:bodyPr/>
          <a:lstStyle/>
          <a:p>
            <a:r>
              <a:rPr lang="en-US" altLang="ja-JP" sz="3200" dirty="0">
                <a:effectLst/>
                <a:latin typeface="游ゴシック" panose="020B0400000000000000" pitchFamily="50" charset="-128"/>
                <a:cs typeface="Times New Roman" panose="02020603050405020304" pitchFamily="18" charset="0"/>
              </a:rPr>
              <a:t>SARS-CoV-2</a:t>
            </a:r>
            <a:r>
              <a:rPr lang="ja-JP" altLang="en-US" sz="3200" dirty="0">
                <a:effectLst/>
                <a:latin typeface="游ゴシック" panose="020B0400000000000000" pitchFamily="50" charset="-128"/>
                <a:cs typeface="Times New Roman" panose="02020603050405020304" pitchFamily="18" charset="0"/>
              </a:rPr>
              <a:t>（新型コロナウィルス感染症）の感染率、重症化率、死亡率、感染疫学研究、重症化メカニズム、治療法、ワクチン開発</a:t>
            </a:r>
            <a:endParaRPr lang="en-US" altLang="ja-JP" sz="3200" dirty="0">
              <a:effectLst/>
              <a:latin typeface="游ゴシック" panose="020B0400000000000000" pitchFamily="50" charset="-128"/>
              <a:cs typeface="Times New Roman" panose="02020603050405020304" pitchFamily="18" charset="0"/>
            </a:endParaRPr>
          </a:p>
          <a:p>
            <a:r>
              <a:rPr kumimoji="1" lang="ja-JP" altLang="en-US" dirty="0">
                <a:effectLst/>
                <a:latin typeface="游ゴシック" panose="020B0400000000000000" pitchFamily="50" charset="-128"/>
                <a:cs typeface="Times New Roman" panose="02020603050405020304" pitchFamily="18" charset="0"/>
              </a:rPr>
              <a:t>上記のために国は予算投入、医療従事者も医療・研究をシフト</a:t>
            </a:r>
            <a:r>
              <a:rPr kumimoji="1" lang="ja-JP" altLang="en-US">
                <a:effectLst/>
                <a:latin typeface="游ゴシック" panose="020B0400000000000000" pitchFamily="50" charset="-128"/>
                <a:cs typeface="Times New Roman" panose="02020603050405020304" pitchFamily="18" charset="0"/>
              </a:rPr>
              <a:t>、克服後、シフト</a:t>
            </a:r>
            <a:r>
              <a:rPr kumimoji="1" lang="ja-JP" altLang="en-US" dirty="0">
                <a:effectLst/>
                <a:latin typeface="游ゴシック" panose="020B0400000000000000" pitchFamily="50" charset="-128"/>
                <a:cs typeface="Times New Roman" panose="02020603050405020304" pitchFamily="18" charset="0"/>
              </a:rPr>
              <a:t>により払った損失を補填する。</a:t>
            </a:r>
            <a:endParaRPr kumimoji="1" lang="en-US" altLang="ja-JP" dirty="0">
              <a:effectLst/>
              <a:latin typeface="游ゴシック" panose="020B0400000000000000" pitchFamily="50" charset="-128"/>
              <a:cs typeface="Times New Roman" panose="02020603050405020304" pitchFamily="18" charset="0"/>
            </a:endParaRPr>
          </a:p>
          <a:p>
            <a:r>
              <a:rPr lang="ja-JP" altLang="en-US" dirty="0">
                <a:effectLst/>
                <a:latin typeface="游ゴシック" panose="020B0400000000000000" pitchFamily="50" charset="-128"/>
                <a:cs typeface="Times New Roman" panose="02020603050405020304" pitchFamily="18" charset="0"/>
              </a:rPr>
              <a:t>死亡率、重症化率が減ってきたなら、「新しい生活様式」を試行錯誤で良いコミュニケーションを増やすよう変えていく</a:t>
            </a:r>
            <a:endParaRPr lang="en-US" altLang="ja-JP" dirty="0">
              <a:effectLst/>
              <a:latin typeface="游ゴシック" panose="020B0400000000000000" pitchFamily="50" charset="-128"/>
              <a:cs typeface="Times New Roman" panose="02020603050405020304" pitchFamily="18" charset="0"/>
            </a:endParaRPr>
          </a:p>
          <a:p>
            <a:r>
              <a:rPr kumimoji="1" lang="ja-JP" altLang="en-US" dirty="0">
                <a:effectLst/>
                <a:latin typeface="游ゴシック" panose="020B0400000000000000" pitchFamily="50" charset="-128"/>
                <a:cs typeface="Times New Roman" panose="02020603050405020304" pitchFamily="18" charset="0"/>
              </a:rPr>
              <a:t>多様性が当たり前の再確認</a:t>
            </a:r>
            <a:endParaRPr kumimoji="1" lang="ja-JP" altLang="en-US" dirty="0"/>
          </a:p>
        </p:txBody>
      </p:sp>
    </p:spTree>
    <p:extLst>
      <p:ext uri="{BB962C8B-B14F-4D97-AF65-F5344CB8AC3E}">
        <p14:creationId xmlns:p14="http://schemas.microsoft.com/office/powerpoint/2010/main" val="65891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9C792D3-7729-476D-A5D7-14D017C014A3}"/>
              </a:ext>
            </a:extLst>
          </p:cNvPr>
          <p:cNvSpPr>
            <a:spLocks noGrp="1" noChangeArrowheads="1"/>
          </p:cNvSpPr>
          <p:nvPr>
            <p:ph type="title"/>
          </p:nvPr>
        </p:nvSpPr>
        <p:spPr/>
        <p:txBody>
          <a:bodyPr/>
          <a:lstStyle/>
          <a:p>
            <a:r>
              <a:rPr lang="ja-JP" altLang="en-US"/>
              <a:t>ストレスを解消するには</a:t>
            </a:r>
            <a:r>
              <a:rPr lang="en-US" altLang="ja-JP"/>
              <a:t>?</a:t>
            </a:r>
          </a:p>
        </p:txBody>
      </p:sp>
      <p:sp>
        <p:nvSpPr>
          <p:cNvPr id="48131" name="Rectangle 3" descr="Rectangle: Click to edit Master text styles&#10;Second level&#10;Third level&#10;Fourth level&#10;Fifth level">
            <a:extLst>
              <a:ext uri="{FF2B5EF4-FFF2-40B4-BE49-F238E27FC236}">
                <a16:creationId xmlns:a16="http://schemas.microsoft.com/office/drawing/2014/main" id="{7B716313-7DBF-41A2-ACAA-9D52841C2E1A}"/>
              </a:ext>
            </a:extLst>
          </p:cNvPr>
          <p:cNvSpPr>
            <a:spLocks noGrp="1" noChangeArrowheads="1"/>
          </p:cNvSpPr>
          <p:nvPr>
            <p:ph type="body" idx="1"/>
          </p:nvPr>
        </p:nvSpPr>
        <p:spPr/>
        <p:txBody>
          <a:bodyPr/>
          <a:lstStyle/>
          <a:p>
            <a:r>
              <a:rPr lang="ja-JP" altLang="en-US"/>
              <a:t>ストレスを解消するのに有効な方法は何でしょう。</a:t>
            </a:r>
          </a:p>
          <a:p>
            <a:r>
              <a:rPr lang="ja-JP" altLang="en-US"/>
              <a:t>これだというのがあるのでしょうか</a:t>
            </a:r>
            <a:r>
              <a:rPr lang="en-US" altLang="ja-JP"/>
              <a:t>?</a:t>
            </a:r>
          </a:p>
          <a:p>
            <a:r>
              <a:rPr lang="ja-JP" altLang="en-US"/>
              <a:t>実はあるのです。</a:t>
            </a:r>
          </a:p>
          <a:p>
            <a:r>
              <a:rPr lang="ja-JP" altLang="en-US" sz="4000">
                <a:solidFill>
                  <a:schemeClr val="tx2"/>
                </a:solidFill>
              </a:rPr>
              <a:t>それは・・・・・・・・</a:t>
            </a:r>
          </a:p>
        </p:txBody>
      </p:sp>
    </p:spTree>
    <p:extLst>
      <p:ext uri="{BB962C8B-B14F-4D97-AF65-F5344CB8AC3E}">
        <p14:creationId xmlns:p14="http://schemas.microsoft.com/office/powerpoint/2010/main" val="3345329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2D1E153-26C8-4CA7-891C-FC16C2276334}"/>
              </a:ext>
            </a:extLst>
          </p:cNvPr>
          <p:cNvSpPr>
            <a:spLocks noGrp="1" noChangeArrowheads="1"/>
          </p:cNvSpPr>
          <p:nvPr>
            <p:ph type="ctrTitle"/>
          </p:nvPr>
        </p:nvSpPr>
        <p:spPr>
          <a:xfrm>
            <a:off x="611560" y="404664"/>
            <a:ext cx="8229600" cy="1828800"/>
          </a:xfrm>
        </p:spPr>
        <p:txBody>
          <a:bodyPr/>
          <a:lstStyle/>
          <a:p>
            <a:r>
              <a:rPr lang="ja-JP" altLang="en-US" dirty="0"/>
              <a:t>童心に返ること</a:t>
            </a:r>
            <a:br>
              <a:rPr lang="ja-JP" altLang="en-US" dirty="0"/>
            </a:br>
            <a:r>
              <a:rPr lang="ja-JP" altLang="en-US" dirty="0"/>
              <a:t>こどもっぽくなること</a:t>
            </a:r>
          </a:p>
        </p:txBody>
      </p:sp>
      <p:sp>
        <p:nvSpPr>
          <p:cNvPr id="49155" name="Rectangle 3" descr="Rectangle: Click to edit Master text styles&#10;Second level&#10;Third level&#10;Fourth level&#10;Fifth level">
            <a:extLst>
              <a:ext uri="{FF2B5EF4-FFF2-40B4-BE49-F238E27FC236}">
                <a16:creationId xmlns:a16="http://schemas.microsoft.com/office/drawing/2014/main" id="{D92E1632-9D87-4FCC-9229-5805C4A503A2}"/>
              </a:ext>
            </a:extLst>
          </p:cNvPr>
          <p:cNvSpPr>
            <a:spLocks noGrp="1" noChangeArrowheads="1"/>
          </p:cNvSpPr>
          <p:nvPr>
            <p:ph type="subTitle" idx="1"/>
          </p:nvPr>
        </p:nvSpPr>
        <p:spPr>
          <a:xfrm>
            <a:off x="1547664" y="2636912"/>
            <a:ext cx="6336704" cy="1584176"/>
          </a:xfrm>
        </p:spPr>
        <p:txBody>
          <a:bodyPr/>
          <a:lstStyle/>
          <a:p>
            <a:r>
              <a:rPr lang="ja-JP" altLang="en-US" dirty="0"/>
              <a:t>健康な退行</a:t>
            </a:r>
            <a:r>
              <a:rPr lang="en-US" altLang="ja-JP" dirty="0"/>
              <a:t>(</a:t>
            </a:r>
            <a:r>
              <a:rPr lang="ja-JP" altLang="en-US" dirty="0"/>
              <a:t>赤ちゃん帰り</a:t>
            </a:r>
            <a:r>
              <a:rPr lang="en-US" altLang="ja-JP" dirty="0"/>
              <a:t>)</a:t>
            </a:r>
            <a:r>
              <a:rPr lang="ja-JP" altLang="en-US" dirty="0"/>
              <a:t>をすることです</a:t>
            </a:r>
          </a:p>
        </p:txBody>
      </p:sp>
      <p:pic>
        <p:nvPicPr>
          <p:cNvPr id="49156" name="Picture 4">
            <a:extLst>
              <a:ext uri="{FF2B5EF4-FFF2-40B4-BE49-F238E27FC236}">
                <a16:creationId xmlns:a16="http://schemas.microsoft.com/office/drawing/2014/main" id="{EC4EE5DA-5585-44B7-B5A8-085A615C1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067175"/>
            <a:ext cx="2590800" cy="178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51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E000104-BCBF-4395-BEA8-FA529DE8ED87}"/>
              </a:ext>
            </a:extLst>
          </p:cNvPr>
          <p:cNvSpPr>
            <a:spLocks noGrp="1" noChangeArrowheads="1"/>
          </p:cNvSpPr>
          <p:nvPr>
            <p:ph type="title"/>
          </p:nvPr>
        </p:nvSpPr>
        <p:spPr/>
        <p:txBody>
          <a:bodyPr/>
          <a:lstStyle/>
          <a:p>
            <a:r>
              <a:rPr lang="ja-JP" altLang="en-US"/>
              <a:t>ゆっくりお風呂とぐっすり睡眠</a:t>
            </a:r>
          </a:p>
        </p:txBody>
      </p:sp>
      <p:sp>
        <p:nvSpPr>
          <p:cNvPr id="50179" name="Rectangle 3" descr="Rectangle: Click to edit Master text styles&#10;Second level&#10;Third level&#10;Fourth level&#10;Fifth level">
            <a:extLst>
              <a:ext uri="{FF2B5EF4-FFF2-40B4-BE49-F238E27FC236}">
                <a16:creationId xmlns:a16="http://schemas.microsoft.com/office/drawing/2014/main" id="{C7161C4D-DE5D-48F3-9F52-C12D16E63263}"/>
              </a:ext>
            </a:extLst>
          </p:cNvPr>
          <p:cNvSpPr>
            <a:spLocks noGrp="1" noChangeArrowheads="1"/>
          </p:cNvSpPr>
          <p:nvPr>
            <p:ph type="body" idx="1"/>
          </p:nvPr>
        </p:nvSpPr>
        <p:spPr/>
        <p:txBody>
          <a:bodyPr/>
          <a:lstStyle/>
          <a:p>
            <a:r>
              <a:rPr lang="ja-JP" altLang="en-US"/>
              <a:t>裸になり眠りにつくことは赤ちゃんに戻ること</a:t>
            </a:r>
          </a:p>
        </p:txBody>
      </p:sp>
      <p:pic>
        <p:nvPicPr>
          <p:cNvPr id="50181" name="Picture 5">
            <a:extLst>
              <a:ext uri="{FF2B5EF4-FFF2-40B4-BE49-F238E27FC236}">
                <a16:creationId xmlns:a16="http://schemas.microsoft.com/office/drawing/2014/main" id="{A4B97B2D-9A79-4F7D-9966-F5399559A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3429000" cy="2617788"/>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a:extLst>
              <a:ext uri="{FF2B5EF4-FFF2-40B4-BE49-F238E27FC236}">
                <a16:creationId xmlns:a16="http://schemas.microsoft.com/office/drawing/2014/main" id="{319B45ED-B719-404A-987E-930A46570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0"/>
            <a:ext cx="276225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720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C0A13B7-FB01-4FCE-9D15-1563CDBE1414}"/>
              </a:ext>
            </a:extLst>
          </p:cNvPr>
          <p:cNvSpPr>
            <a:spLocks noGrp="1" noChangeArrowheads="1"/>
          </p:cNvSpPr>
          <p:nvPr>
            <p:ph type="title"/>
          </p:nvPr>
        </p:nvSpPr>
        <p:spPr>
          <a:xfrm>
            <a:off x="317500" y="52388"/>
            <a:ext cx="8637588" cy="1431925"/>
          </a:xfrm>
        </p:spPr>
        <p:txBody>
          <a:bodyPr/>
          <a:lstStyle/>
          <a:p>
            <a:r>
              <a:rPr lang="ja-JP" altLang="en-US"/>
              <a:t>いろいろなことに興味を持ち趣味を持つ</a:t>
            </a:r>
          </a:p>
        </p:txBody>
      </p:sp>
      <p:sp>
        <p:nvSpPr>
          <p:cNvPr id="51203" name="Rectangle 3" descr="Rectangle: Click to edit Master text styles&#10;Second level&#10;Third level&#10;Fourth level&#10;Fifth level">
            <a:extLst>
              <a:ext uri="{FF2B5EF4-FFF2-40B4-BE49-F238E27FC236}">
                <a16:creationId xmlns:a16="http://schemas.microsoft.com/office/drawing/2014/main" id="{73D1254A-A42D-4A08-8D60-A8EA81B4AE2C}"/>
              </a:ext>
            </a:extLst>
          </p:cNvPr>
          <p:cNvSpPr>
            <a:spLocks noGrp="1" noChangeArrowheads="1"/>
          </p:cNvSpPr>
          <p:nvPr>
            <p:ph type="body" idx="1"/>
          </p:nvPr>
        </p:nvSpPr>
        <p:spPr/>
        <p:txBody>
          <a:bodyPr/>
          <a:lstStyle/>
          <a:p>
            <a:r>
              <a:rPr lang="ja-JP" altLang="en-US" sz="2800"/>
              <a:t>好奇心が強く</a:t>
            </a:r>
          </a:p>
          <a:p>
            <a:r>
              <a:rPr lang="ja-JP" altLang="en-US" sz="2800"/>
              <a:t>創造性に富み</a:t>
            </a:r>
          </a:p>
          <a:p>
            <a:r>
              <a:rPr lang="ja-JP" altLang="en-US" sz="2800"/>
              <a:t>活発で</a:t>
            </a:r>
          </a:p>
          <a:p>
            <a:r>
              <a:rPr lang="ja-JP" altLang="en-US" sz="2800"/>
              <a:t>天真爛漫になり</a:t>
            </a:r>
          </a:p>
          <a:p>
            <a:r>
              <a:rPr lang="ja-JP" altLang="en-US" sz="2800"/>
              <a:t>失敗を恐れず</a:t>
            </a:r>
          </a:p>
          <a:p>
            <a:r>
              <a:rPr lang="ja-JP" altLang="en-US" sz="2800"/>
              <a:t>頭とからだをともに動かす</a:t>
            </a:r>
          </a:p>
          <a:p>
            <a:pPr>
              <a:buFont typeface="Wingdings" panose="05000000000000000000" pitchFamily="2" charset="2"/>
              <a:buNone/>
            </a:pPr>
            <a:endParaRPr lang="ja-JP" altLang="en-US" sz="2800"/>
          </a:p>
          <a:p>
            <a:pPr>
              <a:buFont typeface="Wingdings" panose="05000000000000000000" pitchFamily="2" charset="2"/>
              <a:buNone/>
            </a:pPr>
            <a:r>
              <a:rPr lang="ja-JP" altLang="en-US" sz="2800"/>
              <a:t>これはみんな童心に戻ること</a:t>
            </a:r>
          </a:p>
        </p:txBody>
      </p:sp>
      <p:pic>
        <p:nvPicPr>
          <p:cNvPr id="51204" name="Picture 4">
            <a:extLst>
              <a:ext uri="{FF2B5EF4-FFF2-40B4-BE49-F238E27FC236}">
                <a16:creationId xmlns:a16="http://schemas.microsoft.com/office/drawing/2014/main" id="{9D8B9FAE-1DB4-4B8B-9290-30DFBCA6C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1814513"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a:extLst>
              <a:ext uri="{FF2B5EF4-FFF2-40B4-BE49-F238E27FC236}">
                <a16:creationId xmlns:a16="http://schemas.microsoft.com/office/drawing/2014/main" id="{775972DF-0314-4DBB-BA98-2B28D3935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743200"/>
            <a:ext cx="154305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6" name="Picture 6">
            <a:extLst>
              <a:ext uri="{FF2B5EF4-FFF2-40B4-BE49-F238E27FC236}">
                <a16:creationId xmlns:a16="http://schemas.microsoft.com/office/drawing/2014/main" id="{E57E85BD-E9AA-489A-8725-17F7E2D7D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953000"/>
            <a:ext cx="1830388"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723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C66713C-F138-40E4-9A81-236E31116572}"/>
              </a:ext>
            </a:extLst>
          </p:cNvPr>
          <p:cNvSpPr>
            <a:spLocks noGrp="1" noChangeArrowheads="1"/>
          </p:cNvSpPr>
          <p:nvPr>
            <p:ph type="title"/>
          </p:nvPr>
        </p:nvSpPr>
        <p:spPr/>
        <p:txBody>
          <a:bodyPr/>
          <a:lstStyle/>
          <a:p>
            <a:r>
              <a:rPr lang="ja-JP" altLang="en-US"/>
              <a:t>静かな時間を持つ</a:t>
            </a:r>
          </a:p>
        </p:txBody>
      </p:sp>
      <p:sp>
        <p:nvSpPr>
          <p:cNvPr id="52227" name="Rectangle 3" descr="Rectangle: Click to edit Master text styles&#10;Second level&#10;Third level&#10;Fourth level&#10;Fifth level">
            <a:extLst>
              <a:ext uri="{FF2B5EF4-FFF2-40B4-BE49-F238E27FC236}">
                <a16:creationId xmlns:a16="http://schemas.microsoft.com/office/drawing/2014/main" id="{C438CC72-A507-4A5D-AFD6-44DAF23E5E02}"/>
              </a:ext>
            </a:extLst>
          </p:cNvPr>
          <p:cNvSpPr>
            <a:spLocks noGrp="1" noChangeArrowheads="1"/>
          </p:cNvSpPr>
          <p:nvPr>
            <p:ph type="body" idx="1"/>
          </p:nvPr>
        </p:nvSpPr>
        <p:spPr/>
        <p:txBody>
          <a:bodyPr/>
          <a:lstStyle/>
          <a:p>
            <a:r>
              <a:rPr lang="ja-JP" altLang="en-US"/>
              <a:t>静かに音楽を聞く</a:t>
            </a:r>
          </a:p>
          <a:p>
            <a:r>
              <a:rPr lang="ja-JP" altLang="en-US"/>
              <a:t>ゆっくりと自分だけの時間を持つ</a:t>
            </a:r>
          </a:p>
        </p:txBody>
      </p:sp>
      <p:pic>
        <p:nvPicPr>
          <p:cNvPr id="52228" name="Picture 4">
            <a:extLst>
              <a:ext uri="{FF2B5EF4-FFF2-40B4-BE49-F238E27FC236}">
                <a16:creationId xmlns:a16="http://schemas.microsoft.com/office/drawing/2014/main" id="{2703B674-B32D-46CC-B548-977EE60DC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72000"/>
            <a:ext cx="1689100" cy="1050925"/>
          </a:xfrm>
          <a:prstGeom prst="rect">
            <a:avLst/>
          </a:prstGeom>
          <a:noFill/>
          <a:extLst>
            <a:ext uri="{909E8E84-426E-40DD-AFC4-6F175D3DCCD1}">
              <a14:hiddenFill xmlns:a14="http://schemas.microsoft.com/office/drawing/2010/main">
                <a:solidFill>
                  <a:srgbClr val="FFFFFF"/>
                </a:solidFill>
              </a14:hiddenFill>
            </a:ext>
          </a:extLst>
        </p:spPr>
      </p:pic>
      <p:pic>
        <p:nvPicPr>
          <p:cNvPr id="52229" name="Picture 5">
            <a:extLst>
              <a:ext uri="{FF2B5EF4-FFF2-40B4-BE49-F238E27FC236}">
                <a16:creationId xmlns:a16="http://schemas.microsoft.com/office/drawing/2014/main" id="{736F0822-07C4-4C1D-B629-BC7B8D0C6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46475"/>
            <a:ext cx="3429000" cy="267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394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B15BF67-64D1-4955-9C15-32356D22B59E}"/>
              </a:ext>
            </a:extLst>
          </p:cNvPr>
          <p:cNvSpPr>
            <a:spLocks noGrp="1" noChangeArrowheads="1"/>
          </p:cNvSpPr>
          <p:nvPr>
            <p:ph type="title"/>
          </p:nvPr>
        </p:nvSpPr>
        <p:spPr/>
        <p:txBody>
          <a:bodyPr/>
          <a:lstStyle/>
          <a:p>
            <a:r>
              <a:rPr lang="ja-JP" altLang="en-US"/>
              <a:t>大人であろうとしすぎない</a:t>
            </a:r>
          </a:p>
        </p:txBody>
      </p:sp>
      <p:sp>
        <p:nvSpPr>
          <p:cNvPr id="53251" name="Rectangle 3" descr="Rectangle: Click to edit Master text styles&#10;Second level&#10;Third level&#10;Fourth level&#10;Fifth level">
            <a:extLst>
              <a:ext uri="{FF2B5EF4-FFF2-40B4-BE49-F238E27FC236}">
                <a16:creationId xmlns:a16="http://schemas.microsoft.com/office/drawing/2014/main" id="{0C818A4E-6A46-43CC-A6E9-C473784C05C9}"/>
              </a:ext>
            </a:extLst>
          </p:cNvPr>
          <p:cNvSpPr>
            <a:spLocks noGrp="1" noChangeArrowheads="1"/>
          </p:cNvSpPr>
          <p:nvPr>
            <p:ph type="body" idx="1"/>
          </p:nvPr>
        </p:nvSpPr>
        <p:spPr/>
        <p:txBody>
          <a:bodyPr/>
          <a:lstStyle/>
          <a:p>
            <a:r>
              <a:rPr lang="ja-JP" altLang="en-US"/>
              <a:t>不安ははっきり口にする</a:t>
            </a:r>
          </a:p>
          <a:p>
            <a:r>
              <a:rPr lang="ja-JP" altLang="en-US"/>
              <a:t>誰でも愚痴は言いたくなる</a:t>
            </a:r>
          </a:p>
          <a:p>
            <a:r>
              <a:rPr lang="ja-JP" altLang="en-US"/>
              <a:t>物分りよすぎることはない</a:t>
            </a:r>
          </a:p>
        </p:txBody>
      </p:sp>
      <p:pic>
        <p:nvPicPr>
          <p:cNvPr id="53252" name="Picture 4">
            <a:extLst>
              <a:ext uri="{FF2B5EF4-FFF2-40B4-BE49-F238E27FC236}">
                <a16:creationId xmlns:a16="http://schemas.microsoft.com/office/drawing/2014/main" id="{6046B83A-814B-4042-9F3D-1794BFD70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419600"/>
            <a:ext cx="1858963" cy="1935163"/>
          </a:xfrm>
          <a:prstGeom prst="rect">
            <a:avLst/>
          </a:prstGeom>
          <a:noFill/>
          <a:extLst>
            <a:ext uri="{909E8E84-426E-40DD-AFC4-6F175D3DCCD1}">
              <a14:hiddenFill xmlns:a14="http://schemas.microsoft.com/office/drawing/2010/main">
                <a:solidFill>
                  <a:srgbClr val="FFFFFF"/>
                </a:solidFill>
              </a14:hiddenFill>
            </a:ext>
          </a:extLst>
        </p:spPr>
      </p:pic>
      <p:pic>
        <p:nvPicPr>
          <p:cNvPr id="53253" name="Picture 5">
            <a:extLst>
              <a:ext uri="{FF2B5EF4-FFF2-40B4-BE49-F238E27FC236}">
                <a16:creationId xmlns:a16="http://schemas.microsoft.com/office/drawing/2014/main" id="{514FEF9C-4701-4E9B-B8D3-6194590CB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725613"/>
            <a:ext cx="1600200" cy="158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4" name="Picture 6">
            <a:extLst>
              <a:ext uri="{FF2B5EF4-FFF2-40B4-BE49-F238E27FC236}">
                <a16:creationId xmlns:a16="http://schemas.microsoft.com/office/drawing/2014/main" id="{BD4A642F-89C0-43E8-A221-5695B6235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657600"/>
            <a:ext cx="1839913"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597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449EBD2-741B-48EA-BF51-0F82D0433379}"/>
              </a:ext>
            </a:extLst>
          </p:cNvPr>
          <p:cNvSpPr>
            <a:spLocks noGrp="1" noChangeArrowheads="1"/>
          </p:cNvSpPr>
          <p:nvPr>
            <p:ph type="title"/>
          </p:nvPr>
        </p:nvSpPr>
        <p:spPr/>
        <p:txBody>
          <a:bodyPr/>
          <a:lstStyle/>
          <a:p>
            <a:r>
              <a:rPr lang="ja-JP" altLang="en-US"/>
              <a:t>ストレスと上手につきあうには？</a:t>
            </a:r>
          </a:p>
        </p:txBody>
      </p:sp>
      <p:sp>
        <p:nvSpPr>
          <p:cNvPr id="54275" name="Rectangle 3" descr="Rectangle: Click to edit Master text styles&#10;Second level&#10;Third level&#10;Fourth level&#10;Fifth level">
            <a:extLst>
              <a:ext uri="{FF2B5EF4-FFF2-40B4-BE49-F238E27FC236}">
                <a16:creationId xmlns:a16="http://schemas.microsoft.com/office/drawing/2014/main" id="{3A27E564-D48B-4291-A24A-73175E9DF977}"/>
              </a:ext>
            </a:extLst>
          </p:cNvPr>
          <p:cNvSpPr>
            <a:spLocks noGrp="1" noChangeArrowheads="1"/>
          </p:cNvSpPr>
          <p:nvPr>
            <p:ph type="body" idx="1"/>
          </p:nvPr>
        </p:nvSpPr>
        <p:spPr/>
        <p:txBody>
          <a:bodyPr/>
          <a:lstStyle/>
          <a:p>
            <a:r>
              <a:rPr lang="ja-JP" altLang="en-US"/>
              <a:t>真面目になり過ぎない</a:t>
            </a:r>
          </a:p>
          <a:p>
            <a:r>
              <a:rPr lang="ja-JP" altLang="en-US"/>
              <a:t>リラックスできる場・時間を持つ</a:t>
            </a:r>
          </a:p>
          <a:p>
            <a:r>
              <a:rPr lang="ja-JP" altLang="en-US"/>
              <a:t>気晴らしをする</a:t>
            </a:r>
          </a:p>
          <a:p>
            <a:r>
              <a:rPr lang="ja-JP" altLang="en-US"/>
              <a:t>相談（ぐちをこぼす）相手を持つ</a:t>
            </a:r>
          </a:p>
          <a:p>
            <a:r>
              <a:rPr lang="ja-JP" altLang="en-US">
                <a:solidFill>
                  <a:srgbClr val="FF3300"/>
                </a:solidFill>
              </a:rPr>
              <a:t>適量のストレスは人生を豊かにする</a:t>
            </a:r>
          </a:p>
          <a:p>
            <a:endParaRPr lang="en-US" altLang="ja-JP"/>
          </a:p>
        </p:txBody>
      </p:sp>
    </p:spTree>
    <p:extLst>
      <p:ext uri="{BB962C8B-B14F-4D97-AF65-F5344CB8AC3E}">
        <p14:creationId xmlns:p14="http://schemas.microsoft.com/office/powerpoint/2010/main" val="258173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3BC9F15-310F-4381-B906-1581A032913D}"/>
              </a:ext>
            </a:extLst>
          </p:cNvPr>
          <p:cNvSpPr>
            <a:spLocks noGrp="1" noChangeArrowheads="1"/>
          </p:cNvSpPr>
          <p:nvPr>
            <p:ph type="title"/>
          </p:nvPr>
        </p:nvSpPr>
        <p:spPr/>
        <p:txBody>
          <a:bodyPr/>
          <a:lstStyle/>
          <a:p>
            <a:r>
              <a:rPr lang="ja-JP" altLang="en-US"/>
              <a:t>ストレスを作り出すものは</a:t>
            </a:r>
            <a:r>
              <a:rPr lang="en-US" altLang="ja-JP"/>
              <a:t>?</a:t>
            </a:r>
          </a:p>
        </p:txBody>
      </p:sp>
      <p:sp>
        <p:nvSpPr>
          <p:cNvPr id="32771" name="Rectangle 3" descr="Rectangle: Click to edit Master text styles&#10;Second level&#10;Third level&#10;Fourth level&#10;Fifth level">
            <a:extLst>
              <a:ext uri="{FF2B5EF4-FFF2-40B4-BE49-F238E27FC236}">
                <a16:creationId xmlns:a16="http://schemas.microsoft.com/office/drawing/2014/main" id="{EF6FBAD9-D4DB-4EC0-A946-989662C2EF6A}"/>
              </a:ext>
            </a:extLst>
          </p:cNvPr>
          <p:cNvSpPr>
            <a:spLocks noGrp="1" noChangeArrowheads="1"/>
          </p:cNvSpPr>
          <p:nvPr>
            <p:ph type="body" idx="1"/>
          </p:nvPr>
        </p:nvSpPr>
        <p:spPr/>
        <p:txBody>
          <a:bodyPr/>
          <a:lstStyle/>
          <a:p>
            <a:r>
              <a:rPr lang="ja-JP" altLang="en-US"/>
              <a:t>配偶者の死</a:t>
            </a:r>
            <a:r>
              <a:rPr lang="en-US" altLang="ja-JP"/>
              <a:t>､</a:t>
            </a:r>
            <a:r>
              <a:rPr lang="ja-JP" altLang="en-US"/>
              <a:t>離婚、結婚</a:t>
            </a:r>
          </a:p>
          <a:p>
            <a:r>
              <a:rPr lang="ja-JP" altLang="en-US"/>
              <a:t>退職</a:t>
            </a:r>
            <a:r>
              <a:rPr lang="en-US" altLang="ja-JP"/>
              <a:t>､</a:t>
            </a:r>
            <a:r>
              <a:rPr lang="ja-JP" altLang="en-US"/>
              <a:t>倒産</a:t>
            </a:r>
            <a:r>
              <a:rPr lang="en-US" altLang="ja-JP"/>
              <a:t>､</a:t>
            </a:r>
            <a:r>
              <a:rPr lang="ja-JP" altLang="en-US"/>
              <a:t>失業、過労</a:t>
            </a:r>
            <a:r>
              <a:rPr lang="en-US" altLang="ja-JP"/>
              <a:t>､</a:t>
            </a:r>
            <a:r>
              <a:rPr lang="ja-JP" altLang="en-US"/>
              <a:t>仕事上のミス</a:t>
            </a:r>
            <a:r>
              <a:rPr lang="en-US" altLang="ja-JP"/>
              <a:t>､</a:t>
            </a:r>
            <a:r>
              <a:rPr lang="ja-JP" altLang="en-US"/>
              <a:t>昇進</a:t>
            </a:r>
            <a:r>
              <a:rPr lang="en-US" altLang="ja-JP"/>
              <a:t>､</a:t>
            </a:r>
            <a:r>
              <a:rPr lang="ja-JP" altLang="en-US"/>
              <a:t>配置転換</a:t>
            </a:r>
          </a:p>
          <a:p>
            <a:r>
              <a:rPr lang="ja-JP" altLang="en-US"/>
              <a:t>こどもの結婚</a:t>
            </a:r>
            <a:r>
              <a:rPr lang="en-US" altLang="ja-JP"/>
              <a:t>､</a:t>
            </a:r>
            <a:r>
              <a:rPr lang="ja-JP" altLang="en-US"/>
              <a:t>病気</a:t>
            </a:r>
            <a:r>
              <a:rPr lang="en-US" altLang="ja-JP"/>
              <a:t>､</a:t>
            </a:r>
            <a:r>
              <a:rPr lang="ja-JP" altLang="en-US"/>
              <a:t>近所付き合い</a:t>
            </a:r>
          </a:p>
          <a:p>
            <a:r>
              <a:rPr lang="ja-JP" altLang="en-US"/>
              <a:t>こどもの受験</a:t>
            </a:r>
            <a:r>
              <a:rPr lang="en-US" altLang="ja-JP"/>
              <a:t>､PTA</a:t>
            </a:r>
            <a:r>
              <a:rPr lang="ja-JP" altLang="en-US"/>
              <a:t>活動</a:t>
            </a:r>
            <a:r>
              <a:rPr lang="en-US" altLang="ja-JP"/>
              <a:t>､</a:t>
            </a:r>
            <a:r>
              <a:rPr lang="ja-JP" altLang="en-US"/>
              <a:t>こども会の役</a:t>
            </a:r>
          </a:p>
          <a:p>
            <a:r>
              <a:rPr lang="ja-JP" altLang="en-US"/>
              <a:t>嫁・姑の関係</a:t>
            </a:r>
            <a:r>
              <a:rPr lang="en-US" altLang="ja-JP"/>
              <a:t>､</a:t>
            </a:r>
            <a:r>
              <a:rPr lang="ja-JP" altLang="en-US"/>
              <a:t>親の介護</a:t>
            </a:r>
          </a:p>
          <a:p>
            <a:r>
              <a:rPr lang="ja-JP" altLang="en-US"/>
              <a:t>災害</a:t>
            </a:r>
            <a:r>
              <a:rPr lang="en-US" altLang="ja-JP"/>
              <a:t>､</a:t>
            </a:r>
            <a:r>
              <a:rPr lang="ja-JP" altLang="en-US"/>
              <a:t>事故</a:t>
            </a:r>
          </a:p>
        </p:txBody>
      </p:sp>
    </p:spTree>
    <p:extLst>
      <p:ext uri="{BB962C8B-B14F-4D97-AF65-F5344CB8AC3E}">
        <p14:creationId xmlns:p14="http://schemas.microsoft.com/office/powerpoint/2010/main" val="367328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3B6ECC6-65AF-4D5E-9F3E-62F9D5B05AC5}"/>
              </a:ext>
            </a:extLst>
          </p:cNvPr>
          <p:cNvSpPr>
            <a:spLocks noGrp="1" noChangeArrowheads="1"/>
          </p:cNvSpPr>
          <p:nvPr>
            <p:ph type="title"/>
          </p:nvPr>
        </p:nvSpPr>
        <p:spPr>
          <a:xfrm>
            <a:off x="317500" y="52388"/>
            <a:ext cx="8637588" cy="1431925"/>
          </a:xfrm>
        </p:spPr>
        <p:txBody>
          <a:bodyPr/>
          <a:lstStyle/>
          <a:p>
            <a:r>
              <a:rPr lang="ja-JP" altLang="en-US" dirty="0"/>
              <a:t>ストレスを作り出すものは</a:t>
            </a:r>
            <a:r>
              <a:rPr lang="en-US" altLang="ja-JP" dirty="0"/>
              <a:t>?</a:t>
            </a:r>
            <a:r>
              <a:rPr lang="ja-JP" altLang="en-US" dirty="0"/>
              <a:t>　２</a:t>
            </a:r>
            <a:br>
              <a:rPr lang="ja-JP" altLang="en-US" dirty="0"/>
            </a:br>
            <a:r>
              <a:rPr lang="ja-JP" altLang="en-US" dirty="0"/>
              <a:t>　高齢者の場合</a:t>
            </a:r>
          </a:p>
        </p:txBody>
      </p:sp>
      <p:sp>
        <p:nvSpPr>
          <p:cNvPr id="33795" name="Rectangle 3" descr="Rectangle: Click to edit Master text styles&#10;Second level&#10;Third level&#10;Fourth level&#10;Fifth level">
            <a:extLst>
              <a:ext uri="{FF2B5EF4-FFF2-40B4-BE49-F238E27FC236}">
                <a16:creationId xmlns:a16="http://schemas.microsoft.com/office/drawing/2014/main" id="{D4E1BAE6-E852-4ED6-BC69-3ED9E344D45E}"/>
              </a:ext>
            </a:extLst>
          </p:cNvPr>
          <p:cNvSpPr>
            <a:spLocks noGrp="1" noChangeArrowheads="1"/>
          </p:cNvSpPr>
          <p:nvPr>
            <p:ph type="body" idx="1"/>
          </p:nvPr>
        </p:nvSpPr>
        <p:spPr/>
        <p:txBody>
          <a:bodyPr/>
          <a:lstStyle/>
          <a:p>
            <a:r>
              <a:rPr lang="ja-JP" altLang="en-US" dirty="0"/>
              <a:t>こどもの独立</a:t>
            </a:r>
            <a:r>
              <a:rPr lang="en-US" altLang="ja-JP" dirty="0"/>
              <a:t>､</a:t>
            </a:r>
            <a:r>
              <a:rPr lang="ja-JP" altLang="en-US" dirty="0"/>
              <a:t>配偶者の病気・死</a:t>
            </a:r>
            <a:r>
              <a:rPr lang="en-US" altLang="ja-JP" dirty="0"/>
              <a:t>､</a:t>
            </a:r>
            <a:r>
              <a:rPr lang="ja-JP" altLang="en-US" dirty="0"/>
              <a:t>近親者の病気・死</a:t>
            </a:r>
          </a:p>
          <a:p>
            <a:r>
              <a:rPr lang="ja-JP" altLang="en-US" dirty="0"/>
              <a:t>退職</a:t>
            </a:r>
            <a:r>
              <a:rPr lang="en-US" altLang="ja-JP" dirty="0"/>
              <a:t>､</a:t>
            </a:r>
            <a:r>
              <a:rPr lang="ja-JP" altLang="en-US" dirty="0"/>
              <a:t>経済的不安</a:t>
            </a:r>
          </a:p>
          <a:p>
            <a:r>
              <a:rPr lang="ja-JP" altLang="en-US" dirty="0"/>
              <a:t>役割喪失</a:t>
            </a:r>
            <a:r>
              <a:rPr lang="en-US" altLang="ja-JP" dirty="0"/>
              <a:t>､</a:t>
            </a:r>
            <a:r>
              <a:rPr lang="ja-JP" altLang="en-US" dirty="0"/>
              <a:t>生きがい喪失</a:t>
            </a:r>
          </a:p>
          <a:p>
            <a:r>
              <a:rPr lang="ja-JP" altLang="en-US" dirty="0"/>
              <a:t>地域の人との関係</a:t>
            </a:r>
            <a:endParaRPr lang="en-US" altLang="ja-JP" dirty="0"/>
          </a:p>
          <a:p>
            <a:r>
              <a:rPr lang="ja-JP" altLang="en-US" dirty="0"/>
              <a:t>老々介護</a:t>
            </a:r>
            <a:endParaRPr lang="en-US" altLang="ja-JP" dirty="0"/>
          </a:p>
          <a:p>
            <a:r>
              <a:rPr lang="en-US" altLang="ja-JP" dirty="0"/>
              <a:t>8050</a:t>
            </a:r>
            <a:r>
              <a:rPr lang="ja-JP" altLang="en-US" dirty="0"/>
              <a:t>問題</a:t>
            </a:r>
          </a:p>
        </p:txBody>
      </p:sp>
    </p:spTree>
    <p:extLst>
      <p:ext uri="{BB962C8B-B14F-4D97-AF65-F5344CB8AC3E}">
        <p14:creationId xmlns:p14="http://schemas.microsoft.com/office/powerpoint/2010/main" val="11222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2">
            <a:extLst>
              <a:ext uri="{FF2B5EF4-FFF2-40B4-BE49-F238E27FC236}">
                <a16:creationId xmlns:a16="http://schemas.microsoft.com/office/drawing/2014/main" id="{661BFE85-08AF-4354-867F-2E2D8E7DDA2E}"/>
              </a:ext>
            </a:extLst>
          </p:cNvPr>
          <p:cNvSpPr>
            <a:spLocks noChangeArrowheads="1"/>
          </p:cNvSpPr>
          <p:nvPr/>
        </p:nvSpPr>
        <p:spPr bwMode="auto">
          <a:xfrm>
            <a:off x="3657600" y="2590800"/>
            <a:ext cx="1676400" cy="29718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819" name="Rectangle 3">
            <a:extLst>
              <a:ext uri="{FF2B5EF4-FFF2-40B4-BE49-F238E27FC236}">
                <a16:creationId xmlns:a16="http://schemas.microsoft.com/office/drawing/2014/main" id="{35074C29-5DFE-4756-86AC-319E98AE1E20}"/>
              </a:ext>
            </a:extLst>
          </p:cNvPr>
          <p:cNvSpPr>
            <a:spLocks noGrp="1" noChangeArrowheads="1"/>
          </p:cNvSpPr>
          <p:nvPr>
            <p:ph type="title"/>
          </p:nvPr>
        </p:nvSpPr>
        <p:spPr/>
        <p:txBody>
          <a:bodyPr/>
          <a:lstStyle/>
          <a:p>
            <a:r>
              <a:rPr lang="ja-JP" altLang="en-US"/>
              <a:t>ストレスで何が起こっているの</a:t>
            </a:r>
            <a:r>
              <a:rPr lang="en-US" altLang="ja-JP"/>
              <a:t>?</a:t>
            </a:r>
          </a:p>
        </p:txBody>
      </p:sp>
      <p:sp>
        <p:nvSpPr>
          <p:cNvPr id="34820" name="Text Box 4">
            <a:extLst>
              <a:ext uri="{FF2B5EF4-FFF2-40B4-BE49-F238E27FC236}">
                <a16:creationId xmlns:a16="http://schemas.microsoft.com/office/drawing/2014/main" id="{8A55C401-4066-40B1-A3E0-E024D5B51CAC}"/>
              </a:ext>
            </a:extLst>
          </p:cNvPr>
          <p:cNvSpPr txBox="1">
            <a:spLocks noChangeArrowheads="1"/>
          </p:cNvSpPr>
          <p:nvPr/>
        </p:nvSpPr>
        <p:spPr bwMode="auto">
          <a:xfrm>
            <a:off x="457200" y="3657600"/>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3600">
                <a:solidFill>
                  <a:srgbClr val="FF3300"/>
                </a:solidFill>
                <a:latin typeface="Times New Roman" panose="02020603050405020304" pitchFamily="18" charset="0"/>
              </a:rPr>
              <a:t>ストレス源</a:t>
            </a:r>
          </a:p>
        </p:txBody>
      </p:sp>
      <p:sp>
        <p:nvSpPr>
          <p:cNvPr id="34821" name="Text Box 5">
            <a:extLst>
              <a:ext uri="{FF2B5EF4-FFF2-40B4-BE49-F238E27FC236}">
                <a16:creationId xmlns:a16="http://schemas.microsoft.com/office/drawing/2014/main" id="{68CB76FA-0B15-48AB-A077-4E62F1B41E49}"/>
              </a:ext>
            </a:extLst>
          </p:cNvPr>
          <p:cNvSpPr txBox="1">
            <a:spLocks noChangeArrowheads="1"/>
          </p:cNvSpPr>
          <p:nvPr/>
        </p:nvSpPr>
        <p:spPr bwMode="auto">
          <a:xfrm>
            <a:off x="3733800" y="44958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latin typeface="Times New Roman" panose="02020603050405020304" pitchFamily="18" charset="0"/>
              </a:rPr>
              <a:t>心の症状</a:t>
            </a:r>
          </a:p>
        </p:txBody>
      </p:sp>
      <p:sp>
        <p:nvSpPr>
          <p:cNvPr id="34822" name="Text Box 6">
            <a:extLst>
              <a:ext uri="{FF2B5EF4-FFF2-40B4-BE49-F238E27FC236}">
                <a16:creationId xmlns:a16="http://schemas.microsoft.com/office/drawing/2014/main" id="{ACBF9E10-1560-470D-853B-9364E6254E12}"/>
              </a:ext>
            </a:extLst>
          </p:cNvPr>
          <p:cNvSpPr txBox="1">
            <a:spLocks noChangeArrowheads="1"/>
          </p:cNvSpPr>
          <p:nvPr/>
        </p:nvSpPr>
        <p:spPr bwMode="auto">
          <a:xfrm>
            <a:off x="5334000" y="40386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latin typeface="Times New Roman" panose="02020603050405020304" pitchFamily="18" charset="0"/>
              </a:rPr>
              <a:t>精神症状</a:t>
            </a:r>
          </a:p>
        </p:txBody>
      </p:sp>
      <p:sp>
        <p:nvSpPr>
          <p:cNvPr id="34823" name="Text Box 7">
            <a:extLst>
              <a:ext uri="{FF2B5EF4-FFF2-40B4-BE49-F238E27FC236}">
                <a16:creationId xmlns:a16="http://schemas.microsoft.com/office/drawing/2014/main" id="{AA94D6D0-B055-45BF-B254-6E1A4E35826E}"/>
              </a:ext>
            </a:extLst>
          </p:cNvPr>
          <p:cNvSpPr txBox="1">
            <a:spLocks noChangeArrowheads="1"/>
          </p:cNvSpPr>
          <p:nvPr/>
        </p:nvSpPr>
        <p:spPr bwMode="auto">
          <a:xfrm>
            <a:off x="5486400" y="5029200"/>
            <a:ext cx="175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a:latin typeface="Times New Roman" panose="02020603050405020304" pitchFamily="18" charset="0"/>
              </a:rPr>
              <a:t>行動障害</a:t>
            </a:r>
          </a:p>
        </p:txBody>
      </p:sp>
      <p:sp>
        <p:nvSpPr>
          <p:cNvPr id="34824" name="AutoShape 8">
            <a:extLst>
              <a:ext uri="{FF2B5EF4-FFF2-40B4-BE49-F238E27FC236}">
                <a16:creationId xmlns:a16="http://schemas.microsoft.com/office/drawing/2014/main" id="{7989570F-D72F-4E8A-9E1E-558CD2459CEC}"/>
              </a:ext>
            </a:extLst>
          </p:cNvPr>
          <p:cNvSpPr>
            <a:spLocks noChangeArrowheads="1"/>
          </p:cNvSpPr>
          <p:nvPr/>
        </p:nvSpPr>
        <p:spPr bwMode="auto">
          <a:xfrm>
            <a:off x="2590800" y="3810000"/>
            <a:ext cx="914400" cy="457200"/>
          </a:xfrm>
          <a:prstGeom prst="rightArrow">
            <a:avLst>
              <a:gd name="adj1" fmla="val 50000"/>
              <a:gd name="adj2" fmla="val 50000"/>
            </a:avLst>
          </a:prstGeom>
          <a:solidFill>
            <a:srgbClr val="FF99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825" name="Text Box 9">
            <a:extLst>
              <a:ext uri="{FF2B5EF4-FFF2-40B4-BE49-F238E27FC236}">
                <a16:creationId xmlns:a16="http://schemas.microsoft.com/office/drawing/2014/main" id="{956947DB-B7C6-479C-92C9-DDC75EC570A6}"/>
              </a:ext>
            </a:extLst>
          </p:cNvPr>
          <p:cNvSpPr txBox="1">
            <a:spLocks noChangeArrowheads="1"/>
          </p:cNvSpPr>
          <p:nvPr/>
        </p:nvSpPr>
        <p:spPr bwMode="auto">
          <a:xfrm>
            <a:off x="3733800" y="32004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latin typeface="Times New Roman" panose="02020603050405020304" pitchFamily="18" charset="0"/>
              </a:rPr>
              <a:t>体の症状</a:t>
            </a:r>
          </a:p>
        </p:txBody>
      </p:sp>
      <p:sp>
        <p:nvSpPr>
          <p:cNvPr id="34826" name="Line 10">
            <a:extLst>
              <a:ext uri="{FF2B5EF4-FFF2-40B4-BE49-F238E27FC236}">
                <a16:creationId xmlns:a16="http://schemas.microsoft.com/office/drawing/2014/main" id="{49F279C5-0C8D-41D5-8C3D-761CE0864FD5}"/>
              </a:ext>
            </a:extLst>
          </p:cNvPr>
          <p:cNvSpPr>
            <a:spLocks noChangeShapeType="1"/>
          </p:cNvSpPr>
          <p:nvPr/>
        </p:nvSpPr>
        <p:spPr bwMode="auto">
          <a:xfrm flipV="1">
            <a:off x="5334000" y="4648200"/>
            <a:ext cx="304800" cy="152400"/>
          </a:xfrm>
          <a:prstGeom prst="line">
            <a:avLst/>
          </a:prstGeom>
          <a:noFill/>
          <a:ln w="3810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4827" name="Line 11">
            <a:extLst>
              <a:ext uri="{FF2B5EF4-FFF2-40B4-BE49-F238E27FC236}">
                <a16:creationId xmlns:a16="http://schemas.microsoft.com/office/drawing/2014/main" id="{C784448A-F090-403F-91A3-203D34A0D172}"/>
              </a:ext>
            </a:extLst>
          </p:cNvPr>
          <p:cNvSpPr>
            <a:spLocks noChangeShapeType="1"/>
          </p:cNvSpPr>
          <p:nvPr/>
        </p:nvSpPr>
        <p:spPr bwMode="auto">
          <a:xfrm>
            <a:off x="5257800" y="5257800"/>
            <a:ext cx="304800" cy="152400"/>
          </a:xfrm>
          <a:prstGeom prst="line">
            <a:avLst/>
          </a:prstGeom>
          <a:noFill/>
          <a:ln w="3810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4828" name="Text Box 12">
            <a:extLst>
              <a:ext uri="{FF2B5EF4-FFF2-40B4-BE49-F238E27FC236}">
                <a16:creationId xmlns:a16="http://schemas.microsoft.com/office/drawing/2014/main" id="{8C30D299-2671-46D4-BF48-440F1184461E}"/>
              </a:ext>
            </a:extLst>
          </p:cNvPr>
          <p:cNvSpPr txBox="1">
            <a:spLocks noChangeArrowheads="1"/>
          </p:cNvSpPr>
          <p:nvPr/>
        </p:nvSpPr>
        <p:spPr bwMode="auto">
          <a:xfrm>
            <a:off x="6934200" y="2133600"/>
            <a:ext cx="18288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latin typeface="Times New Roman" panose="02020603050405020304" pitchFamily="18" charset="0"/>
              </a:rPr>
              <a:t>胃が痛い</a:t>
            </a:r>
          </a:p>
          <a:p>
            <a:pPr>
              <a:spcBef>
                <a:spcPct val="50000"/>
              </a:spcBef>
            </a:pPr>
            <a:r>
              <a:rPr lang="ja-JP" altLang="en-US" sz="2800">
                <a:latin typeface="Times New Roman" panose="02020603050405020304" pitchFamily="18" charset="0"/>
              </a:rPr>
              <a:t>頭が痛い</a:t>
            </a:r>
          </a:p>
          <a:p>
            <a:pPr>
              <a:spcBef>
                <a:spcPct val="50000"/>
              </a:spcBef>
            </a:pPr>
            <a:r>
              <a:rPr lang="ja-JP" altLang="en-US" sz="2800">
                <a:latin typeface="Times New Roman" panose="02020603050405020304" pitchFamily="18" charset="0"/>
              </a:rPr>
              <a:t>胸がどきどきする</a:t>
            </a:r>
          </a:p>
        </p:txBody>
      </p:sp>
      <p:sp>
        <p:nvSpPr>
          <p:cNvPr id="34829" name="Text Box 13">
            <a:extLst>
              <a:ext uri="{FF2B5EF4-FFF2-40B4-BE49-F238E27FC236}">
                <a16:creationId xmlns:a16="http://schemas.microsoft.com/office/drawing/2014/main" id="{FB5169B1-947E-4A7E-80D7-FFA52EE9B7AF}"/>
              </a:ext>
            </a:extLst>
          </p:cNvPr>
          <p:cNvSpPr txBox="1">
            <a:spLocks noChangeArrowheads="1"/>
          </p:cNvSpPr>
          <p:nvPr/>
        </p:nvSpPr>
        <p:spPr bwMode="auto">
          <a:xfrm>
            <a:off x="6934200" y="4191000"/>
            <a:ext cx="2209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latin typeface="Times New Roman" panose="02020603050405020304" pitchFamily="18" charset="0"/>
              </a:rPr>
              <a:t>憂うつ・不安</a:t>
            </a:r>
          </a:p>
          <a:p>
            <a:pPr>
              <a:spcBef>
                <a:spcPct val="50000"/>
              </a:spcBef>
            </a:pPr>
            <a:r>
              <a:rPr lang="ja-JP" altLang="en-US" sz="2800">
                <a:latin typeface="Times New Roman" panose="02020603050405020304" pitchFamily="18" charset="0"/>
              </a:rPr>
              <a:t>眠れない</a:t>
            </a:r>
          </a:p>
        </p:txBody>
      </p:sp>
      <p:sp>
        <p:nvSpPr>
          <p:cNvPr id="34830" name="Text Box 14">
            <a:extLst>
              <a:ext uri="{FF2B5EF4-FFF2-40B4-BE49-F238E27FC236}">
                <a16:creationId xmlns:a16="http://schemas.microsoft.com/office/drawing/2014/main" id="{918CBB0C-18FF-43E5-B217-43D796730303}"/>
              </a:ext>
            </a:extLst>
          </p:cNvPr>
          <p:cNvSpPr txBox="1">
            <a:spLocks noChangeArrowheads="1"/>
          </p:cNvSpPr>
          <p:nvPr/>
        </p:nvSpPr>
        <p:spPr bwMode="auto">
          <a:xfrm>
            <a:off x="7010400" y="5410200"/>
            <a:ext cx="17526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latin typeface="Times New Roman" panose="02020603050405020304" pitchFamily="18" charset="0"/>
              </a:rPr>
              <a:t>過食</a:t>
            </a:r>
          </a:p>
          <a:p>
            <a:pPr>
              <a:spcBef>
                <a:spcPct val="50000"/>
              </a:spcBef>
            </a:pPr>
            <a:r>
              <a:rPr lang="ja-JP" altLang="en-US" sz="2800">
                <a:latin typeface="Times New Roman" panose="02020603050405020304" pitchFamily="18" charset="0"/>
              </a:rPr>
              <a:t>虐待</a:t>
            </a:r>
          </a:p>
        </p:txBody>
      </p:sp>
      <p:sp>
        <p:nvSpPr>
          <p:cNvPr id="34831" name="Line 15">
            <a:extLst>
              <a:ext uri="{FF2B5EF4-FFF2-40B4-BE49-F238E27FC236}">
                <a16:creationId xmlns:a16="http://schemas.microsoft.com/office/drawing/2014/main" id="{B7D43CBA-1A3B-4AF8-B955-BF158335E6CF}"/>
              </a:ext>
            </a:extLst>
          </p:cNvPr>
          <p:cNvSpPr>
            <a:spLocks noChangeShapeType="1"/>
          </p:cNvSpPr>
          <p:nvPr/>
        </p:nvSpPr>
        <p:spPr bwMode="auto">
          <a:xfrm flipV="1">
            <a:off x="5562600" y="3276600"/>
            <a:ext cx="1219200" cy="228600"/>
          </a:xfrm>
          <a:prstGeom prst="line">
            <a:avLst/>
          </a:prstGeom>
          <a:noFill/>
          <a:ln w="38100">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4832" name="AutoShape 16">
            <a:extLst>
              <a:ext uri="{FF2B5EF4-FFF2-40B4-BE49-F238E27FC236}">
                <a16:creationId xmlns:a16="http://schemas.microsoft.com/office/drawing/2014/main" id="{FDD0C07B-362B-4394-A82B-FD10CCEDA20D}"/>
              </a:ext>
            </a:extLst>
          </p:cNvPr>
          <p:cNvSpPr>
            <a:spLocks/>
          </p:cNvSpPr>
          <p:nvPr/>
        </p:nvSpPr>
        <p:spPr bwMode="auto">
          <a:xfrm>
            <a:off x="6934200" y="2286000"/>
            <a:ext cx="76200" cy="1676400"/>
          </a:xfrm>
          <a:prstGeom prst="leftBrace">
            <a:avLst>
              <a:gd name="adj1" fmla="val 183333"/>
              <a:gd name="adj2" fmla="val 50000"/>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833" name="AutoShape 17">
            <a:extLst>
              <a:ext uri="{FF2B5EF4-FFF2-40B4-BE49-F238E27FC236}">
                <a16:creationId xmlns:a16="http://schemas.microsoft.com/office/drawing/2014/main" id="{A6F2B8F0-E5F6-4141-9F43-7E06541DEAC1}"/>
              </a:ext>
            </a:extLst>
          </p:cNvPr>
          <p:cNvSpPr>
            <a:spLocks/>
          </p:cNvSpPr>
          <p:nvPr/>
        </p:nvSpPr>
        <p:spPr bwMode="auto">
          <a:xfrm>
            <a:off x="6858000" y="4343400"/>
            <a:ext cx="152400" cy="762000"/>
          </a:xfrm>
          <a:prstGeom prst="leftBrace">
            <a:avLst>
              <a:gd name="adj1" fmla="val 41667"/>
              <a:gd name="adj2" fmla="val 50000"/>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834" name="AutoShape 18">
            <a:extLst>
              <a:ext uri="{FF2B5EF4-FFF2-40B4-BE49-F238E27FC236}">
                <a16:creationId xmlns:a16="http://schemas.microsoft.com/office/drawing/2014/main" id="{E9D0A3BB-AB67-4A94-A1E6-1430B4E58E4B}"/>
              </a:ext>
            </a:extLst>
          </p:cNvPr>
          <p:cNvSpPr>
            <a:spLocks/>
          </p:cNvSpPr>
          <p:nvPr/>
        </p:nvSpPr>
        <p:spPr bwMode="auto">
          <a:xfrm>
            <a:off x="6858000" y="5562600"/>
            <a:ext cx="152400" cy="685800"/>
          </a:xfrm>
          <a:prstGeom prst="leftBrace">
            <a:avLst>
              <a:gd name="adj1" fmla="val 37500"/>
              <a:gd name="adj2" fmla="val 50000"/>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68114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369B2558-EC6A-46CB-8876-62D03DDC0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202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B16BBF7-011A-4D30-BFDA-94CE8809ACA0}"/>
              </a:ext>
            </a:extLst>
          </p:cNvPr>
          <p:cNvSpPr>
            <a:spLocks noGrp="1" noChangeArrowheads="1"/>
          </p:cNvSpPr>
          <p:nvPr>
            <p:ph type="title"/>
          </p:nvPr>
        </p:nvSpPr>
        <p:spPr>
          <a:xfrm>
            <a:off x="317500" y="52388"/>
            <a:ext cx="8637588" cy="1431925"/>
          </a:xfrm>
        </p:spPr>
        <p:txBody>
          <a:bodyPr/>
          <a:lstStyle/>
          <a:p>
            <a:pPr algn="ctr"/>
            <a:r>
              <a:rPr lang="ja-JP" altLang="en-US"/>
              <a:t>ストレスで何が起こっているの</a:t>
            </a:r>
            <a:r>
              <a:rPr lang="en-US" altLang="ja-JP"/>
              <a:t>?</a:t>
            </a:r>
            <a:br>
              <a:rPr lang="en-US" altLang="ja-JP"/>
            </a:br>
            <a:r>
              <a:rPr lang="ja-JP" altLang="en-US"/>
              <a:t>からだでは</a:t>
            </a:r>
          </a:p>
        </p:txBody>
      </p:sp>
      <p:sp>
        <p:nvSpPr>
          <p:cNvPr id="36867" name="Rectangle 3" descr="Rectangle: Click to edit Master text styles&#10;Second level&#10;Third level&#10;Fourth level&#10;Fifth level">
            <a:extLst>
              <a:ext uri="{FF2B5EF4-FFF2-40B4-BE49-F238E27FC236}">
                <a16:creationId xmlns:a16="http://schemas.microsoft.com/office/drawing/2014/main" id="{C2B8C66E-2034-4350-B742-29699CA62DFB}"/>
              </a:ext>
            </a:extLst>
          </p:cNvPr>
          <p:cNvSpPr>
            <a:spLocks noGrp="1" noChangeArrowheads="1"/>
          </p:cNvSpPr>
          <p:nvPr>
            <p:ph type="body" idx="1"/>
          </p:nvPr>
        </p:nvSpPr>
        <p:spPr/>
        <p:txBody>
          <a:bodyPr/>
          <a:lstStyle/>
          <a:p>
            <a:r>
              <a:rPr lang="ja-JP" altLang="en-US"/>
              <a:t>自律神経系：交感神経</a:t>
            </a:r>
            <a:r>
              <a:rPr lang="en-US" altLang="ja-JP"/>
              <a:t>､</a:t>
            </a:r>
            <a:r>
              <a:rPr lang="ja-JP" altLang="en-US"/>
              <a:t>副交感神経</a:t>
            </a:r>
            <a:r>
              <a:rPr lang="en-US" altLang="ja-JP"/>
              <a:t>､</a:t>
            </a:r>
            <a:r>
              <a:rPr lang="ja-JP" altLang="en-US"/>
              <a:t>知覚神経：自律神経系の乱れ</a:t>
            </a:r>
          </a:p>
          <a:p>
            <a:r>
              <a:rPr lang="ja-JP" altLang="en-US"/>
              <a:t>筋肉系：過剰緊張</a:t>
            </a:r>
          </a:p>
          <a:p>
            <a:r>
              <a:rPr lang="ja-JP" altLang="en-US"/>
              <a:t>内分泌系</a:t>
            </a:r>
          </a:p>
          <a:p>
            <a:r>
              <a:rPr lang="ja-JP" altLang="en-US"/>
              <a:t>免疫系：免疫力の変化</a:t>
            </a:r>
          </a:p>
        </p:txBody>
      </p:sp>
    </p:spTree>
    <p:extLst>
      <p:ext uri="{BB962C8B-B14F-4D97-AF65-F5344CB8AC3E}">
        <p14:creationId xmlns:p14="http://schemas.microsoft.com/office/powerpoint/2010/main" val="204633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CD27400-6964-47CC-A5FE-CC9E06AF8B58}"/>
              </a:ext>
            </a:extLst>
          </p:cNvPr>
          <p:cNvSpPr>
            <a:spLocks noGrp="1" noChangeArrowheads="1"/>
          </p:cNvSpPr>
          <p:nvPr>
            <p:ph type="title"/>
          </p:nvPr>
        </p:nvSpPr>
        <p:spPr>
          <a:xfrm>
            <a:off x="317500" y="52388"/>
            <a:ext cx="8637588" cy="1431925"/>
          </a:xfrm>
        </p:spPr>
        <p:txBody>
          <a:bodyPr/>
          <a:lstStyle/>
          <a:p>
            <a:pPr algn="ctr"/>
            <a:r>
              <a:rPr lang="ja-JP" altLang="en-US"/>
              <a:t>ストレスで何が起こっているの</a:t>
            </a:r>
            <a:r>
              <a:rPr lang="en-US" altLang="ja-JP"/>
              <a:t>?</a:t>
            </a:r>
            <a:br>
              <a:rPr lang="en-US" altLang="ja-JP"/>
            </a:br>
            <a:r>
              <a:rPr lang="ja-JP" altLang="en-US"/>
              <a:t>こころでは</a:t>
            </a:r>
          </a:p>
        </p:txBody>
      </p:sp>
      <p:sp>
        <p:nvSpPr>
          <p:cNvPr id="37891" name="Rectangle 3" descr="Rectangle: Click to edit Master text styles&#10;Second level&#10;Third level&#10;Fourth level&#10;Fifth level">
            <a:extLst>
              <a:ext uri="{FF2B5EF4-FFF2-40B4-BE49-F238E27FC236}">
                <a16:creationId xmlns:a16="http://schemas.microsoft.com/office/drawing/2014/main" id="{6122094C-9D49-4718-8F53-25817D3ED75A}"/>
              </a:ext>
            </a:extLst>
          </p:cNvPr>
          <p:cNvSpPr>
            <a:spLocks noGrp="1" noChangeArrowheads="1"/>
          </p:cNvSpPr>
          <p:nvPr>
            <p:ph type="body" idx="1"/>
          </p:nvPr>
        </p:nvSpPr>
        <p:spPr/>
        <p:txBody>
          <a:bodyPr/>
          <a:lstStyle/>
          <a:p>
            <a:r>
              <a:rPr lang="ja-JP" altLang="en-US"/>
              <a:t>不安・イライラ</a:t>
            </a:r>
          </a:p>
          <a:p>
            <a:r>
              <a:rPr lang="ja-JP" altLang="en-US"/>
              <a:t>不眠</a:t>
            </a:r>
          </a:p>
          <a:p>
            <a:r>
              <a:rPr lang="ja-JP" altLang="en-US"/>
              <a:t>憂うつ感</a:t>
            </a:r>
          </a:p>
          <a:p>
            <a:r>
              <a:rPr lang="ja-JP" altLang="en-US"/>
              <a:t>集中力の低下</a:t>
            </a:r>
          </a:p>
          <a:p>
            <a:r>
              <a:rPr lang="ja-JP" altLang="en-US"/>
              <a:t>知覚過敏</a:t>
            </a:r>
          </a:p>
        </p:txBody>
      </p:sp>
      <p:pic>
        <p:nvPicPr>
          <p:cNvPr id="37892" name="Picture 4">
            <a:extLst>
              <a:ext uri="{FF2B5EF4-FFF2-40B4-BE49-F238E27FC236}">
                <a16:creationId xmlns:a16="http://schemas.microsoft.com/office/drawing/2014/main" id="{66F077D4-A40C-4856-AB8F-6C2158BEC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752600"/>
            <a:ext cx="1668463" cy="1693863"/>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5">
            <a:extLst>
              <a:ext uri="{FF2B5EF4-FFF2-40B4-BE49-F238E27FC236}">
                <a16:creationId xmlns:a16="http://schemas.microsoft.com/office/drawing/2014/main" id="{AAB3C9B2-D142-48F8-9A53-82CFEB0AA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267200"/>
            <a:ext cx="1938338" cy="185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989896"/>
      </p:ext>
    </p:extLst>
  </p:cSld>
  <p:clrMapOvr>
    <a:masterClrMapping/>
  </p:clrMapOvr>
</p:sld>
</file>

<file path=ppt/theme/theme1.xml><?xml version="1.0" encoding="utf-8"?>
<a:theme xmlns:a="http://schemas.openxmlformats.org/drawingml/2006/main" name="Beam">
  <a:themeElements>
    <a:clrScheme name="Beam 10">
      <a:dk1>
        <a:srgbClr val="1A006C"/>
      </a:dk1>
      <a:lt1>
        <a:srgbClr val="FFFFFF"/>
      </a:lt1>
      <a:dk2>
        <a:srgbClr val="000066"/>
      </a:dk2>
      <a:lt2>
        <a:srgbClr val="FFFF66"/>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
      <a:clrScheme name="Beam 10">
        <a:dk1>
          <a:srgbClr val="1A006C"/>
        </a:dk1>
        <a:lt1>
          <a:srgbClr val="FFFFFF"/>
        </a:lt1>
        <a:dk2>
          <a:srgbClr val="000066"/>
        </a:dk2>
        <a:lt2>
          <a:srgbClr val="FFFF66"/>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3869</TotalTime>
  <Words>2443</Words>
  <Application>Microsoft Office PowerPoint</Application>
  <PresentationFormat>画面に合わせる (4:3)</PresentationFormat>
  <Paragraphs>510</Paragraphs>
  <Slides>37</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37</vt:i4>
      </vt:variant>
    </vt:vector>
  </HeadingPairs>
  <TitlesOfParts>
    <vt:vector size="46" baseType="lpstr">
      <vt:lpstr>Hiragino Kaku Gothic Pro</vt:lpstr>
      <vt:lpstr>inherit</vt:lpstr>
      <vt:lpstr>游ゴシック</vt:lpstr>
      <vt:lpstr>Arial</vt:lpstr>
      <vt:lpstr>segoe ui</vt:lpstr>
      <vt:lpstr>Tahoma</vt:lpstr>
      <vt:lpstr>Times New Roman</vt:lpstr>
      <vt:lpstr>Wingdings</vt:lpstr>
      <vt:lpstr>Beam</vt:lpstr>
      <vt:lpstr>コロナ禍とメンタルヘルス</vt:lpstr>
      <vt:lpstr>ストレスってなに？</vt:lpstr>
      <vt:lpstr>こころと脳</vt:lpstr>
      <vt:lpstr>ストレスを作り出すものは?</vt:lpstr>
      <vt:lpstr>ストレスを作り出すものは?　２ 　高齢者の場合</vt:lpstr>
      <vt:lpstr>ストレスで何が起こっているの?</vt:lpstr>
      <vt:lpstr>PowerPoint プレゼンテーション</vt:lpstr>
      <vt:lpstr>ストレスで何が起こっているの? からだでは</vt:lpstr>
      <vt:lpstr>ストレスで何が起こっているの? こころでは</vt:lpstr>
      <vt:lpstr>ストレスからくる病気１ 筋肉系</vt:lpstr>
      <vt:lpstr>ストレスからくる病気２ 自律神経系</vt:lpstr>
      <vt:lpstr>ストレスからくる病気3 内分泌系・免疫系</vt:lpstr>
      <vt:lpstr>ストレスからくる病気４ こころの病気</vt:lpstr>
      <vt:lpstr>PowerPoint プレゼンテーション</vt:lpstr>
      <vt:lpstr>PowerPoint プレゼンテーション</vt:lpstr>
      <vt:lpstr>PowerPoint プレゼンテーション</vt:lpstr>
      <vt:lpstr>コロナうつ</vt:lpstr>
      <vt:lpstr>コロナうつ　2</vt:lpstr>
      <vt:lpstr>コロナうつ　3</vt:lpstr>
      <vt:lpstr>コロナうつ　4</vt:lpstr>
      <vt:lpstr>心の動きの3要素</vt:lpstr>
      <vt:lpstr>うつ病</vt:lpstr>
      <vt:lpstr>コロナ禍の日本社会</vt:lpstr>
      <vt:lpstr>新しい行動様式の怖さ</vt:lpstr>
      <vt:lpstr>コロナ禍と自殺　Bloombergより</vt:lpstr>
      <vt:lpstr>コロナの死者よりも多い自殺者数 日本の「メンタルヘルス・パンデミック」 と海外メディアが驚愕。 </vt:lpstr>
      <vt:lpstr>PowerPoint プレゼンテーション</vt:lpstr>
      <vt:lpstr>PowerPoint プレゼンテーション</vt:lpstr>
      <vt:lpstr>PowerPoint プレゼンテーション</vt:lpstr>
      <vt:lpstr>コロナ禍を克服するために</vt:lpstr>
      <vt:lpstr>ストレスを解消するには?</vt:lpstr>
      <vt:lpstr>童心に返ること こどもっぽくなること</vt:lpstr>
      <vt:lpstr>ゆっくりお風呂とぐっすり睡眠</vt:lpstr>
      <vt:lpstr>いろいろなことに興味を持ち趣味を持つ</vt:lpstr>
      <vt:lpstr>静かな時間を持つ</vt:lpstr>
      <vt:lpstr>大人であろうとしすぎない</vt:lpstr>
      <vt:lpstr>ストレスと上手につきあうには？</vt:lpstr>
    </vt:vector>
  </TitlesOfParts>
  <Company>Dell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うつ病の周辺疾患について</dc:title>
  <dc:creator>Preferred Customer</dc:creator>
  <cp:lastModifiedBy>CHITARU TANAKA</cp:lastModifiedBy>
  <cp:revision>154</cp:revision>
  <cp:lastPrinted>2020-12-08T08:14:48Z</cp:lastPrinted>
  <dcterms:created xsi:type="dcterms:W3CDTF">2010-01-17T02:37:10Z</dcterms:created>
  <dcterms:modified xsi:type="dcterms:W3CDTF">2020-12-09T02:25:30Z</dcterms:modified>
</cp:coreProperties>
</file>