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av" ContentType="audio/x-wav"/>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tags/tag3.xml" ContentType="application/vnd.openxmlformats-officedocument.presentationml.tag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1"/>
  </p:notesMasterIdLst>
  <p:handoutMasterIdLst>
    <p:handoutMasterId r:id="rId72"/>
  </p:handoutMasterIdLst>
  <p:sldIdLst>
    <p:sldId id="256" r:id="rId2"/>
    <p:sldId id="259" r:id="rId3"/>
    <p:sldId id="312" r:id="rId4"/>
    <p:sldId id="313" r:id="rId5"/>
    <p:sldId id="460" r:id="rId6"/>
    <p:sldId id="461" r:id="rId7"/>
    <p:sldId id="462" r:id="rId8"/>
    <p:sldId id="423" r:id="rId9"/>
    <p:sldId id="455" r:id="rId10"/>
    <p:sldId id="424" r:id="rId11"/>
    <p:sldId id="314" r:id="rId12"/>
    <p:sldId id="335" r:id="rId13"/>
    <p:sldId id="331" r:id="rId14"/>
    <p:sldId id="332" r:id="rId15"/>
    <p:sldId id="333" r:id="rId16"/>
    <p:sldId id="334" r:id="rId17"/>
    <p:sldId id="336" r:id="rId18"/>
    <p:sldId id="338" r:id="rId19"/>
    <p:sldId id="396" r:id="rId20"/>
    <p:sldId id="397" r:id="rId21"/>
    <p:sldId id="463" r:id="rId22"/>
    <p:sldId id="426" r:id="rId23"/>
    <p:sldId id="339" r:id="rId24"/>
    <p:sldId id="398" r:id="rId25"/>
    <p:sldId id="399" r:id="rId26"/>
    <p:sldId id="400" r:id="rId27"/>
    <p:sldId id="315" r:id="rId28"/>
    <p:sldId id="317" r:id="rId29"/>
    <p:sldId id="318" r:id="rId30"/>
    <p:sldId id="456" r:id="rId31"/>
    <p:sldId id="324" r:id="rId32"/>
    <p:sldId id="325" r:id="rId33"/>
    <p:sldId id="327" r:id="rId34"/>
    <p:sldId id="328" r:id="rId35"/>
    <p:sldId id="329" r:id="rId36"/>
    <p:sldId id="395" r:id="rId37"/>
    <p:sldId id="300" r:id="rId38"/>
    <p:sldId id="302" r:id="rId39"/>
    <p:sldId id="466" r:id="rId40"/>
    <p:sldId id="427" r:id="rId41"/>
    <p:sldId id="262" r:id="rId42"/>
    <p:sldId id="263" r:id="rId43"/>
    <p:sldId id="264" r:id="rId44"/>
    <p:sldId id="265" r:id="rId45"/>
    <p:sldId id="266" r:id="rId46"/>
    <p:sldId id="344" r:id="rId47"/>
    <p:sldId id="469" r:id="rId48"/>
    <p:sldId id="299" r:id="rId49"/>
    <p:sldId id="432" r:id="rId50"/>
    <p:sldId id="430" r:id="rId51"/>
    <p:sldId id="288" r:id="rId52"/>
    <p:sldId id="459" r:id="rId53"/>
    <p:sldId id="345" r:id="rId54"/>
    <p:sldId id="347" r:id="rId55"/>
    <p:sldId id="348" r:id="rId56"/>
    <p:sldId id="412" r:id="rId57"/>
    <p:sldId id="349" r:id="rId58"/>
    <p:sldId id="350" r:id="rId59"/>
    <p:sldId id="351" r:id="rId60"/>
    <p:sldId id="435" r:id="rId61"/>
    <p:sldId id="436" r:id="rId62"/>
    <p:sldId id="457" r:id="rId63"/>
    <p:sldId id="458" r:id="rId64"/>
    <p:sldId id="442" r:id="rId65"/>
    <p:sldId id="441" r:id="rId66"/>
    <p:sldId id="470" r:id="rId67"/>
    <p:sldId id="471" r:id="rId68"/>
    <p:sldId id="453" r:id="rId69"/>
    <p:sldId id="448" r:id="rId70"/>
  </p:sldIdLst>
  <p:sldSz cx="9144000" cy="6858000" type="screen4x3"/>
  <p:notesSz cx="10018713" cy="6888163"/>
  <p:defaultTextStyle>
    <a:defPPr>
      <a:defRPr lang="ja-JP"/>
    </a:defPPr>
    <a:lvl1pPr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1pPr>
    <a:lvl2pPr marL="4572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2pPr>
    <a:lvl3pPr marL="9144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3pPr>
    <a:lvl4pPr marL="13716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4pPr>
    <a:lvl5pPr marL="18288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875" autoAdjust="0"/>
    <p:restoredTop sz="90929"/>
  </p:normalViewPr>
  <p:slideViewPr>
    <p:cSldViewPr>
      <p:cViewPr varScale="1">
        <p:scale>
          <a:sx n="114" d="100"/>
          <a:sy n="114" d="100"/>
        </p:scale>
        <p:origin x="111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2800" b="1" dirty="0">
                <a:solidFill>
                  <a:srgbClr val="FFFF00"/>
                </a:solidFill>
              </a:rPr>
              <a:t>１０万人当たり検挙者数</a:t>
            </a:r>
          </a:p>
        </c:rich>
      </c:tx>
      <c:layout>
        <c:manualLayout>
          <c:xMode val="edge"/>
          <c:yMode val="edge"/>
          <c:x val="0.11897732651554124"/>
          <c:y val="1.256481837935319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5.8385902966897232E-2"/>
          <c:y val="0.11842996280836521"/>
          <c:w val="0.92827524299354225"/>
          <c:h val="0.75876589109146608"/>
        </c:manualLayout>
      </c:layout>
      <c:barChart>
        <c:barDir val="col"/>
        <c:grouping val="clustered"/>
        <c:varyColors val="0"/>
        <c:ser>
          <c:idx val="0"/>
          <c:order val="0"/>
          <c:tx>
            <c:strRef>
              <c:f>'4-9-1-1表(H29) (4)'!$Q$19</c:f>
              <c:strCache>
                <c:ptCount val="1"/>
                <c:pt idx="0">
                  <c:v>非精神障害者</c:v>
                </c:pt>
              </c:strCache>
            </c:strRef>
          </c:tx>
          <c:spPr>
            <a:solidFill>
              <a:schemeClr val="accent1"/>
            </a:solidFill>
            <a:ln>
              <a:noFill/>
            </a:ln>
            <a:effectLst/>
          </c:spPr>
          <c:invertIfNegative val="0"/>
          <c:cat>
            <c:strRef>
              <c:f>'4-9-1-1表(H29) (4)'!$R$18:$AA$18</c:f>
              <c:strCache>
                <c:ptCount val="10"/>
                <c:pt idx="0">
                  <c:v>総数</c:v>
                </c:pt>
                <c:pt idx="1">
                  <c:v>殺人</c:v>
                </c:pt>
                <c:pt idx="2">
                  <c:v>強盗</c:v>
                </c:pt>
                <c:pt idx="3">
                  <c:v>放火</c:v>
                </c:pt>
                <c:pt idx="4">
                  <c:v>強制性交等・
強制わいせつ</c:v>
                </c:pt>
                <c:pt idx="5">
                  <c:v>傷害・暴行</c:v>
                </c:pt>
                <c:pt idx="6">
                  <c:v>脅迫</c:v>
                </c:pt>
                <c:pt idx="7">
                  <c:v>窃盗</c:v>
                </c:pt>
                <c:pt idx="8">
                  <c:v>詐欺</c:v>
                </c:pt>
                <c:pt idx="9">
                  <c:v>その他</c:v>
                </c:pt>
              </c:strCache>
            </c:strRef>
          </c:cat>
          <c:val>
            <c:numRef>
              <c:f>'4-9-1-1表(H29) (4)'!$R$19:$AA$19</c:f>
              <c:numCache>
                <c:formatCode>0.0_ </c:formatCode>
                <c:ptCount val="10"/>
                <c:pt idx="0">
                  <c:v>176.3253311258278</c:v>
                </c:pt>
                <c:pt idx="1">
                  <c:v>0.66721854304635764</c:v>
                </c:pt>
                <c:pt idx="2">
                  <c:v>1.3758278145695364</c:v>
                </c:pt>
                <c:pt idx="3">
                  <c:v>0.43211920529801323</c:v>
                </c:pt>
                <c:pt idx="4">
                  <c:v>3.0745033112582782</c:v>
                </c:pt>
                <c:pt idx="5">
                  <c:v>38.230960264900659</c:v>
                </c:pt>
                <c:pt idx="6">
                  <c:v>2.2855960264900661</c:v>
                </c:pt>
                <c:pt idx="7">
                  <c:v>89.84354304635761</c:v>
                </c:pt>
                <c:pt idx="8">
                  <c:v>8.1423841059602644</c:v>
                </c:pt>
                <c:pt idx="9">
                  <c:v>32.273178807947019</c:v>
                </c:pt>
              </c:numCache>
            </c:numRef>
          </c:val>
          <c:extLst>
            <c:ext xmlns:c16="http://schemas.microsoft.com/office/drawing/2014/chart" uri="{C3380CC4-5D6E-409C-BE32-E72D297353CC}">
              <c16:uniqueId val="{00000000-36EE-4BFA-B30D-51B819B73E74}"/>
            </c:ext>
          </c:extLst>
        </c:ser>
        <c:ser>
          <c:idx val="1"/>
          <c:order val="1"/>
          <c:tx>
            <c:strRef>
              <c:f>'4-9-1-1表(H29) (4)'!$Q$20</c:f>
              <c:strCache>
                <c:ptCount val="1"/>
                <c:pt idx="0">
                  <c:v>精神障害者</c:v>
                </c:pt>
              </c:strCache>
            </c:strRef>
          </c:tx>
          <c:spPr>
            <a:solidFill>
              <a:schemeClr val="accent2"/>
            </a:solidFill>
            <a:ln>
              <a:noFill/>
            </a:ln>
            <a:effectLst/>
          </c:spPr>
          <c:invertIfNegative val="0"/>
          <c:cat>
            <c:strRef>
              <c:f>'4-9-1-1表(H29) (4)'!$R$18:$AA$18</c:f>
              <c:strCache>
                <c:ptCount val="10"/>
                <c:pt idx="0">
                  <c:v>総数</c:v>
                </c:pt>
                <c:pt idx="1">
                  <c:v>殺人</c:v>
                </c:pt>
                <c:pt idx="2">
                  <c:v>強盗</c:v>
                </c:pt>
                <c:pt idx="3">
                  <c:v>放火</c:v>
                </c:pt>
                <c:pt idx="4">
                  <c:v>強制性交等・
強制わいせつ</c:v>
                </c:pt>
                <c:pt idx="5">
                  <c:v>傷害・暴行</c:v>
                </c:pt>
                <c:pt idx="6">
                  <c:v>脅迫</c:v>
                </c:pt>
                <c:pt idx="7">
                  <c:v>窃盗</c:v>
                </c:pt>
                <c:pt idx="8">
                  <c:v>詐欺</c:v>
                </c:pt>
                <c:pt idx="9">
                  <c:v>その他</c:v>
                </c:pt>
              </c:strCache>
            </c:strRef>
          </c:cat>
          <c:val>
            <c:numRef>
              <c:f>'4-9-1-1表(H29) (4)'!$R$20:$AA$20</c:f>
              <c:numCache>
                <c:formatCode>0.0_ </c:formatCode>
                <c:ptCount val="10"/>
                <c:pt idx="0">
                  <c:v>47.666666666666664</c:v>
                </c:pt>
                <c:pt idx="1">
                  <c:v>1.6190476190476191</c:v>
                </c:pt>
                <c:pt idx="2">
                  <c:v>1</c:v>
                </c:pt>
                <c:pt idx="3">
                  <c:v>1.3571428571428572</c:v>
                </c:pt>
                <c:pt idx="4">
                  <c:v>0.7857142857142857</c:v>
                </c:pt>
                <c:pt idx="5">
                  <c:v>11.714285714285714</c:v>
                </c:pt>
                <c:pt idx="6">
                  <c:v>1.1190476190476191</c:v>
                </c:pt>
                <c:pt idx="7">
                  <c:v>16.833333333333332</c:v>
                </c:pt>
                <c:pt idx="8">
                  <c:v>2.1904761904761907</c:v>
                </c:pt>
                <c:pt idx="9">
                  <c:v>11.047619047619047</c:v>
                </c:pt>
              </c:numCache>
            </c:numRef>
          </c:val>
          <c:extLst>
            <c:ext xmlns:c16="http://schemas.microsoft.com/office/drawing/2014/chart" uri="{C3380CC4-5D6E-409C-BE32-E72D297353CC}">
              <c16:uniqueId val="{00000001-36EE-4BFA-B30D-51B819B73E74}"/>
            </c:ext>
          </c:extLst>
        </c:ser>
        <c:dLbls>
          <c:showLegendKey val="0"/>
          <c:showVal val="0"/>
          <c:showCatName val="0"/>
          <c:showSerName val="0"/>
          <c:showPercent val="0"/>
          <c:showBubbleSize val="0"/>
        </c:dLbls>
        <c:gapWidth val="219"/>
        <c:overlap val="-27"/>
        <c:axId val="266670160"/>
        <c:axId val="266670576"/>
      </c:barChart>
      <c:catAx>
        <c:axId val="266670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rgbClr val="FFFF00"/>
                </a:solidFill>
                <a:latin typeface="+mn-lt"/>
                <a:ea typeface="+mn-ea"/>
                <a:cs typeface="+mn-cs"/>
              </a:defRPr>
            </a:pPr>
            <a:endParaRPr lang="ja-JP"/>
          </a:p>
        </c:txPr>
        <c:crossAx val="266670576"/>
        <c:crosses val="autoZero"/>
        <c:auto val="1"/>
        <c:lblAlgn val="ctr"/>
        <c:lblOffset val="100"/>
        <c:noMultiLvlLbl val="0"/>
      </c:catAx>
      <c:valAx>
        <c:axId val="266670576"/>
        <c:scaling>
          <c:orientation val="minMax"/>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66670160"/>
        <c:crosses val="autoZero"/>
        <c:crossBetween val="between"/>
      </c:valAx>
      <c:spPr>
        <a:noFill/>
        <a:ln>
          <a:noFill/>
        </a:ln>
        <a:effectLst/>
      </c:spPr>
    </c:plotArea>
    <c:legend>
      <c:legendPos val="b"/>
      <c:layout>
        <c:manualLayout>
          <c:xMode val="edge"/>
          <c:yMode val="edge"/>
          <c:x val="0.57728062894972443"/>
          <c:y val="3.6639339814955964E-2"/>
          <c:w val="0.3286015606109125"/>
          <c:h val="4.8701248723368083E-2"/>
        </c:manualLayout>
      </c:layout>
      <c:overlay val="0"/>
      <c:spPr>
        <a:noFill/>
        <a:ln>
          <a:noFill/>
        </a:ln>
        <a:effectLst/>
      </c:spPr>
      <c:txPr>
        <a:bodyPr rot="0" spcFirstLastPara="1" vertOverflow="ellipsis" vert="horz" wrap="square" anchor="ctr" anchorCtr="1"/>
        <a:lstStyle/>
        <a:p>
          <a:pPr>
            <a:defRPr sz="1400" b="0" i="0" u="none" strike="noStrike" kern="1200" baseline="0">
              <a:solidFill>
                <a:srgbClr val="FFFF00"/>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800" b="0" i="0" u="none" strike="noStrike" kern="1200" spc="0" baseline="0">
                <a:solidFill>
                  <a:srgbClr val="FFFF00"/>
                </a:solidFill>
                <a:latin typeface="+mn-lt"/>
                <a:ea typeface="+mn-ea"/>
                <a:cs typeface="+mn-cs"/>
              </a:defRPr>
            </a:pPr>
            <a:r>
              <a:rPr lang="ja-JP" altLang="en-US" sz="2800" b="1">
                <a:solidFill>
                  <a:srgbClr val="FFFF00"/>
                </a:solidFill>
              </a:rPr>
              <a:t>１０万人当たり検挙者数</a:t>
            </a:r>
          </a:p>
        </c:rich>
      </c:tx>
      <c:layout>
        <c:manualLayout>
          <c:xMode val="edge"/>
          <c:yMode val="edge"/>
          <c:x val="0.34129155730533683"/>
          <c:y val="4.1666666666666664E-2"/>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rgbClr val="FFFF00"/>
              </a:solidFill>
              <a:latin typeface="+mn-lt"/>
              <a:ea typeface="+mn-ea"/>
              <a:cs typeface="+mn-cs"/>
            </a:defRPr>
          </a:pPr>
          <a:endParaRPr lang="ja-JP"/>
        </a:p>
      </c:txPr>
    </c:title>
    <c:autoTitleDeleted val="0"/>
    <c:plotArea>
      <c:layout/>
      <c:barChart>
        <c:barDir val="col"/>
        <c:grouping val="clustered"/>
        <c:varyColors val="0"/>
        <c:ser>
          <c:idx val="0"/>
          <c:order val="0"/>
          <c:tx>
            <c:strRef>
              <c:f>'4-9-1-1表(H29) (4)'!$Q$19</c:f>
              <c:strCache>
                <c:ptCount val="1"/>
                <c:pt idx="0">
                  <c:v>非精神障害者</c:v>
                </c:pt>
              </c:strCache>
            </c:strRef>
          </c:tx>
          <c:spPr>
            <a:solidFill>
              <a:schemeClr val="accent1"/>
            </a:solidFill>
            <a:ln>
              <a:noFill/>
            </a:ln>
            <a:effectLst/>
          </c:spPr>
          <c:invertIfNegative val="0"/>
          <c:cat>
            <c:strRef>
              <c:f>'4-9-1-1表(H29) (4)'!$S$18:$V$18</c:f>
              <c:strCache>
                <c:ptCount val="4"/>
                <c:pt idx="0">
                  <c:v>殺人</c:v>
                </c:pt>
                <c:pt idx="1">
                  <c:v>強盗</c:v>
                </c:pt>
                <c:pt idx="2">
                  <c:v>放火</c:v>
                </c:pt>
                <c:pt idx="3">
                  <c:v>強制性交等・
強制わいせつ</c:v>
                </c:pt>
              </c:strCache>
              <c:extLst/>
            </c:strRef>
          </c:cat>
          <c:val>
            <c:numRef>
              <c:f>'4-9-1-1表(H29) (4)'!$S$19:$V$19</c:f>
              <c:numCache>
                <c:formatCode>0.0_ </c:formatCode>
                <c:ptCount val="4"/>
                <c:pt idx="0">
                  <c:v>0.66721854304635764</c:v>
                </c:pt>
                <c:pt idx="1">
                  <c:v>1.3758278145695364</c:v>
                </c:pt>
                <c:pt idx="2">
                  <c:v>0.43211920529801323</c:v>
                </c:pt>
                <c:pt idx="3">
                  <c:v>3.0745033112582782</c:v>
                </c:pt>
              </c:numCache>
              <c:extLst/>
            </c:numRef>
          </c:val>
          <c:extLst>
            <c:ext xmlns:c16="http://schemas.microsoft.com/office/drawing/2014/chart" uri="{C3380CC4-5D6E-409C-BE32-E72D297353CC}">
              <c16:uniqueId val="{00000000-95A2-40FC-9298-37EEC79B65E2}"/>
            </c:ext>
          </c:extLst>
        </c:ser>
        <c:ser>
          <c:idx val="1"/>
          <c:order val="1"/>
          <c:tx>
            <c:strRef>
              <c:f>'4-9-1-1表(H29) (4)'!$Q$20</c:f>
              <c:strCache>
                <c:ptCount val="1"/>
                <c:pt idx="0">
                  <c:v>精神障害者</c:v>
                </c:pt>
              </c:strCache>
            </c:strRef>
          </c:tx>
          <c:spPr>
            <a:solidFill>
              <a:schemeClr val="accent2"/>
            </a:solidFill>
            <a:ln>
              <a:noFill/>
            </a:ln>
            <a:effectLst/>
          </c:spPr>
          <c:invertIfNegative val="0"/>
          <c:cat>
            <c:strRef>
              <c:f>'4-9-1-1表(H29) (4)'!$S$18:$V$18</c:f>
              <c:strCache>
                <c:ptCount val="4"/>
                <c:pt idx="0">
                  <c:v>殺人</c:v>
                </c:pt>
                <c:pt idx="1">
                  <c:v>強盗</c:v>
                </c:pt>
                <c:pt idx="2">
                  <c:v>放火</c:v>
                </c:pt>
                <c:pt idx="3">
                  <c:v>強制性交等・
強制わいせつ</c:v>
                </c:pt>
              </c:strCache>
              <c:extLst/>
            </c:strRef>
          </c:cat>
          <c:val>
            <c:numRef>
              <c:f>'4-9-1-1表(H29) (4)'!$S$20:$V$20</c:f>
              <c:numCache>
                <c:formatCode>0.0_ </c:formatCode>
                <c:ptCount val="4"/>
                <c:pt idx="0">
                  <c:v>1.6190476190476191</c:v>
                </c:pt>
                <c:pt idx="1">
                  <c:v>1</c:v>
                </c:pt>
                <c:pt idx="2">
                  <c:v>1.3571428571428572</c:v>
                </c:pt>
                <c:pt idx="3">
                  <c:v>0.7857142857142857</c:v>
                </c:pt>
              </c:numCache>
              <c:extLst/>
            </c:numRef>
          </c:val>
          <c:extLst>
            <c:ext xmlns:c16="http://schemas.microsoft.com/office/drawing/2014/chart" uri="{C3380CC4-5D6E-409C-BE32-E72D297353CC}">
              <c16:uniqueId val="{00000001-95A2-40FC-9298-37EEC79B65E2}"/>
            </c:ext>
          </c:extLst>
        </c:ser>
        <c:dLbls>
          <c:showLegendKey val="0"/>
          <c:showVal val="0"/>
          <c:showCatName val="0"/>
          <c:showSerName val="0"/>
          <c:showPercent val="0"/>
          <c:showBubbleSize val="0"/>
        </c:dLbls>
        <c:gapWidth val="219"/>
        <c:overlap val="-27"/>
        <c:axId val="266670160"/>
        <c:axId val="266670576"/>
      </c:barChart>
      <c:catAx>
        <c:axId val="266670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rgbClr val="FFFF00"/>
                </a:solidFill>
                <a:latin typeface="+mn-lt"/>
                <a:ea typeface="+mn-ea"/>
                <a:cs typeface="+mn-cs"/>
              </a:defRPr>
            </a:pPr>
            <a:endParaRPr lang="ja-JP"/>
          </a:p>
        </c:txPr>
        <c:crossAx val="266670576"/>
        <c:crosses val="autoZero"/>
        <c:auto val="1"/>
        <c:lblAlgn val="ctr"/>
        <c:lblOffset val="100"/>
        <c:noMultiLvlLbl val="0"/>
      </c:catAx>
      <c:valAx>
        <c:axId val="266670576"/>
        <c:scaling>
          <c:orientation val="minMax"/>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66670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rgbClr val="FFFF00"/>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DD26471F-E51D-47D2-BC72-EA99ACE5D91D}"/>
              </a:ext>
            </a:extLst>
          </p:cNvPr>
          <p:cNvSpPr>
            <a:spLocks noGrp="1" noChangeArrowheads="1"/>
          </p:cNvSpPr>
          <p:nvPr>
            <p:ph type="hdr" sz="quarter"/>
          </p:nvPr>
        </p:nvSpPr>
        <p:spPr bwMode="auto">
          <a:xfrm>
            <a:off x="2" y="1"/>
            <a:ext cx="4341443" cy="344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04" tIns="46002" rIns="92004" bIns="46002" numCol="1" anchor="t" anchorCtr="0" compatLnSpc="1">
            <a:prstTxWarp prst="textNoShape">
              <a:avLst/>
            </a:prstTxWarp>
          </a:bodyPr>
          <a:lstStyle>
            <a:lvl1pPr>
              <a:defRPr sz="1200"/>
            </a:lvl1pPr>
          </a:lstStyle>
          <a:p>
            <a:endParaRPr lang="en-US" altLang="ja-JP"/>
          </a:p>
        </p:txBody>
      </p:sp>
      <p:sp>
        <p:nvSpPr>
          <p:cNvPr id="44035" name="Rectangle 3">
            <a:extLst>
              <a:ext uri="{FF2B5EF4-FFF2-40B4-BE49-F238E27FC236}">
                <a16:creationId xmlns:a16="http://schemas.microsoft.com/office/drawing/2014/main" id="{4C6D04FE-4C7D-450D-81B4-5DF19AA05AA1}"/>
              </a:ext>
            </a:extLst>
          </p:cNvPr>
          <p:cNvSpPr>
            <a:spLocks noGrp="1" noChangeArrowheads="1"/>
          </p:cNvSpPr>
          <p:nvPr>
            <p:ph type="dt" sz="quarter" idx="1"/>
          </p:nvPr>
        </p:nvSpPr>
        <p:spPr bwMode="auto">
          <a:xfrm>
            <a:off x="5677272" y="1"/>
            <a:ext cx="4341443" cy="344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04" tIns="46002" rIns="92004" bIns="46002" numCol="1" anchor="t" anchorCtr="0" compatLnSpc="1">
            <a:prstTxWarp prst="textNoShape">
              <a:avLst/>
            </a:prstTxWarp>
          </a:bodyPr>
          <a:lstStyle>
            <a:lvl1pPr algn="r">
              <a:defRPr sz="1200"/>
            </a:lvl1pPr>
          </a:lstStyle>
          <a:p>
            <a:endParaRPr lang="en-US" altLang="ja-JP"/>
          </a:p>
        </p:txBody>
      </p:sp>
      <p:sp>
        <p:nvSpPr>
          <p:cNvPr id="44036" name="Rectangle 4">
            <a:extLst>
              <a:ext uri="{FF2B5EF4-FFF2-40B4-BE49-F238E27FC236}">
                <a16:creationId xmlns:a16="http://schemas.microsoft.com/office/drawing/2014/main" id="{8143EBAD-0259-49FF-849E-9F8C79F3FCB2}"/>
              </a:ext>
            </a:extLst>
          </p:cNvPr>
          <p:cNvSpPr>
            <a:spLocks noGrp="1" noChangeArrowheads="1"/>
          </p:cNvSpPr>
          <p:nvPr>
            <p:ph type="ftr" sz="quarter" idx="2"/>
          </p:nvPr>
        </p:nvSpPr>
        <p:spPr bwMode="auto">
          <a:xfrm>
            <a:off x="2" y="6544030"/>
            <a:ext cx="4341443" cy="344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04" tIns="46002" rIns="92004" bIns="46002" numCol="1" anchor="b" anchorCtr="0" compatLnSpc="1">
            <a:prstTxWarp prst="textNoShape">
              <a:avLst/>
            </a:prstTxWarp>
          </a:bodyPr>
          <a:lstStyle>
            <a:lvl1pPr>
              <a:defRPr sz="1200"/>
            </a:lvl1pPr>
          </a:lstStyle>
          <a:p>
            <a:endParaRPr lang="en-US" altLang="ja-JP"/>
          </a:p>
        </p:txBody>
      </p:sp>
      <p:sp>
        <p:nvSpPr>
          <p:cNvPr id="44037" name="Rectangle 5">
            <a:extLst>
              <a:ext uri="{FF2B5EF4-FFF2-40B4-BE49-F238E27FC236}">
                <a16:creationId xmlns:a16="http://schemas.microsoft.com/office/drawing/2014/main" id="{5BE3D829-CA07-4EA5-A334-CD884FF0198A}"/>
              </a:ext>
            </a:extLst>
          </p:cNvPr>
          <p:cNvSpPr>
            <a:spLocks noGrp="1" noChangeArrowheads="1"/>
          </p:cNvSpPr>
          <p:nvPr>
            <p:ph type="sldNum" sz="quarter" idx="3"/>
          </p:nvPr>
        </p:nvSpPr>
        <p:spPr bwMode="auto">
          <a:xfrm>
            <a:off x="5677272" y="6544030"/>
            <a:ext cx="4341443" cy="344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04" tIns="46002" rIns="92004" bIns="46002" numCol="1" anchor="b" anchorCtr="0" compatLnSpc="1">
            <a:prstTxWarp prst="textNoShape">
              <a:avLst/>
            </a:prstTxWarp>
          </a:bodyPr>
          <a:lstStyle>
            <a:lvl1pPr algn="r">
              <a:defRPr sz="1200"/>
            </a:lvl1pPr>
          </a:lstStyle>
          <a:p>
            <a:fld id="{1ED9B1AF-CB68-44C4-8BA1-E4CD69CB6481}"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41443" cy="345233"/>
          </a:xfrm>
          <a:prstGeom prst="rect">
            <a:avLst/>
          </a:prstGeom>
        </p:spPr>
        <p:txBody>
          <a:bodyPr vert="horz" lIns="91986" tIns="45993" rIns="91986" bIns="4599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74953" y="1"/>
            <a:ext cx="4341443" cy="345233"/>
          </a:xfrm>
          <a:prstGeom prst="rect">
            <a:avLst/>
          </a:prstGeom>
        </p:spPr>
        <p:txBody>
          <a:bodyPr vert="horz" lIns="91986" tIns="45993" rIns="91986" bIns="45993" rtlCol="0"/>
          <a:lstStyle>
            <a:lvl1pPr algn="r">
              <a:defRPr sz="1200"/>
            </a:lvl1pPr>
          </a:lstStyle>
          <a:p>
            <a:fld id="{CC30BA09-69E2-40BE-B29D-23A60013AFA8}" type="datetimeFigureOut">
              <a:rPr kumimoji="1" lang="ja-JP" altLang="en-US" smtClean="0"/>
              <a:t>2023/2/19</a:t>
            </a:fld>
            <a:endParaRPr kumimoji="1" lang="ja-JP" altLang="en-US"/>
          </a:p>
        </p:txBody>
      </p:sp>
      <p:sp>
        <p:nvSpPr>
          <p:cNvPr id="4" name="スライド イメージ プレースホルダー 3"/>
          <p:cNvSpPr>
            <a:spLocks noGrp="1" noRot="1" noChangeAspect="1"/>
          </p:cNvSpPr>
          <p:nvPr>
            <p:ph type="sldImg" idx="2"/>
          </p:nvPr>
        </p:nvSpPr>
        <p:spPr>
          <a:xfrm>
            <a:off x="3459163" y="860425"/>
            <a:ext cx="3100387" cy="2325688"/>
          </a:xfrm>
          <a:prstGeom prst="rect">
            <a:avLst/>
          </a:prstGeom>
          <a:noFill/>
          <a:ln w="12700">
            <a:solidFill>
              <a:prstClr val="black"/>
            </a:solidFill>
          </a:ln>
        </p:spPr>
        <p:txBody>
          <a:bodyPr vert="horz" lIns="91986" tIns="45993" rIns="91986" bIns="45993" rtlCol="0" anchor="ctr"/>
          <a:lstStyle/>
          <a:p>
            <a:endParaRPr lang="ja-JP" altLang="en-US"/>
          </a:p>
        </p:txBody>
      </p:sp>
      <p:sp>
        <p:nvSpPr>
          <p:cNvPr id="5" name="ノート プレースホルダー 4"/>
          <p:cNvSpPr>
            <a:spLocks noGrp="1"/>
          </p:cNvSpPr>
          <p:nvPr>
            <p:ph type="body" sz="quarter" idx="3"/>
          </p:nvPr>
        </p:nvSpPr>
        <p:spPr>
          <a:xfrm>
            <a:off x="1001872" y="3314895"/>
            <a:ext cx="8014970" cy="2712385"/>
          </a:xfrm>
          <a:prstGeom prst="rect">
            <a:avLst/>
          </a:prstGeom>
        </p:spPr>
        <p:txBody>
          <a:bodyPr vert="horz" lIns="91986" tIns="45993" rIns="91986" bIns="4599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542932"/>
            <a:ext cx="4341443" cy="345233"/>
          </a:xfrm>
          <a:prstGeom prst="rect">
            <a:avLst/>
          </a:prstGeom>
        </p:spPr>
        <p:txBody>
          <a:bodyPr vert="horz" lIns="91986" tIns="45993" rIns="91986" bIns="459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74953" y="6542932"/>
            <a:ext cx="4341443" cy="345233"/>
          </a:xfrm>
          <a:prstGeom prst="rect">
            <a:avLst/>
          </a:prstGeom>
        </p:spPr>
        <p:txBody>
          <a:bodyPr vert="horz" lIns="91986" tIns="45993" rIns="91986" bIns="45993" rtlCol="0" anchor="b"/>
          <a:lstStyle>
            <a:lvl1pPr algn="r">
              <a:defRPr sz="1200"/>
            </a:lvl1pPr>
          </a:lstStyle>
          <a:p>
            <a:fld id="{4A94AA33-7184-43BC-AAE3-D898F0EF1663}" type="slidenum">
              <a:rPr kumimoji="1" lang="ja-JP" altLang="en-US" smtClean="0"/>
              <a:t>‹#›</a:t>
            </a:fld>
            <a:endParaRPr kumimoji="1" lang="ja-JP" altLang="en-US"/>
          </a:p>
        </p:txBody>
      </p:sp>
    </p:spTree>
    <p:extLst>
      <p:ext uri="{BB962C8B-B14F-4D97-AF65-F5344CB8AC3E}">
        <p14:creationId xmlns:p14="http://schemas.microsoft.com/office/powerpoint/2010/main" val="8470110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皆様こんにちは。田中精神科医オフィスの田中です。</a:t>
            </a:r>
            <a:r>
              <a:rPr kumimoji="1" lang="en-US" altLang="ja-JP" dirty="0"/>
              <a:t>22</a:t>
            </a:r>
            <a:r>
              <a:rPr kumimoji="1" lang="ja-JP" altLang="en-US" dirty="0"/>
              <a:t>年間、箕面駅前の田中メンタルクリニックの院長をしてました。退職後田中精神科医オフィスを立ち上げ、執筆、講演、</a:t>
            </a:r>
            <a:r>
              <a:rPr kumimoji="1" lang="en-US" altLang="ja-JP" dirty="0"/>
              <a:t>WEB</a:t>
            </a:r>
            <a:r>
              <a:rPr kumimoji="1" lang="ja-JP" altLang="en-US" dirty="0"/>
              <a:t>発信を通じて</a:t>
            </a:r>
            <a:r>
              <a:rPr lang="ja-JP" altLang="en-US" b="0" i="0" dirty="0">
                <a:solidFill>
                  <a:srgbClr val="0000FF"/>
                </a:solidFill>
                <a:effectLst/>
                <a:latin typeface="ＭＳ Ｐ明朝" panose="02020600040205080304" pitchFamily="18" charset="-128"/>
                <a:ea typeface="ＭＳ Ｐ明朝" panose="02020600040205080304" pitchFamily="18" charset="-128"/>
              </a:rPr>
              <a:t>地域の精神医療・メンタルヘルス・障害福祉に提言するフリーランス精神科医として活動しています。</a:t>
            </a:r>
            <a:r>
              <a:rPr kumimoji="1" lang="ja-JP" altLang="en-US" dirty="0"/>
              <a:t>診療ということでいえば、木曜日の午後だけ市立吹田市民病院精神科・心療内科に出ています。昨年</a:t>
            </a:r>
            <a:r>
              <a:rPr kumimoji="1" lang="en-US" altLang="ja-JP" dirty="0"/>
              <a:t>4</a:t>
            </a:r>
            <a:r>
              <a:rPr kumimoji="1" lang="ja-JP" altLang="en-US" dirty="0"/>
              <a:t>月から箕面市立老健の施設管理者となり、超多忙な毎日を送っております。本日はハートパーク学習会で地域の皆様に「知っているようでよくは知らない</a:t>
            </a:r>
            <a:r>
              <a:rPr kumimoji="1" lang="en-US" altLang="ja-JP" dirty="0"/>
              <a:t>『</a:t>
            </a:r>
            <a:r>
              <a:rPr kumimoji="1" lang="ja-JP" altLang="en-US" dirty="0"/>
              <a:t>心の病気</a:t>
            </a:r>
            <a:r>
              <a:rPr kumimoji="1" lang="en-US" altLang="ja-JP" dirty="0"/>
              <a:t>』</a:t>
            </a:r>
            <a:r>
              <a:rPr kumimoji="1" lang="ja-JP" altLang="en-US" dirty="0"/>
              <a:t>」について私流に分かり易くお話ししようと思います。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a:t>
            </a:fld>
            <a:endParaRPr kumimoji="1" lang="ja-JP" altLang="en-US"/>
          </a:p>
        </p:txBody>
      </p:sp>
    </p:spTree>
    <p:extLst>
      <p:ext uri="{BB962C8B-B14F-4D97-AF65-F5344CB8AC3E}">
        <p14:creationId xmlns:p14="http://schemas.microsoft.com/office/powerpoint/2010/main" val="1682710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厚労省のホームページの精神福祉手帳の説明での表現です。最初のページの精神障害者の定義は精神科閉鎖病棟に入院の可否を規定するものとして記されたもの。福祉手帳は福祉施策（生活のしづらさへの支援）の対象となる人を規定するもの。古くは、統合失調症、躁うつ病、てんかんを</a:t>
            </a:r>
            <a:r>
              <a:rPr kumimoji="1" lang="en-US" altLang="ja-JP" dirty="0"/>
              <a:t>3</a:t>
            </a:r>
            <a:r>
              <a:rPr kumimoji="1" lang="ja-JP" altLang="en-US" dirty="0"/>
              <a:t>大精診病ととして、福祉施策の中心に据えていました。その名残が感じられますね。</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10</a:t>
            </a:fld>
            <a:endParaRPr kumimoji="1" lang="ja-JP" altLang="en-US"/>
          </a:p>
        </p:txBody>
      </p:sp>
    </p:spTree>
    <p:extLst>
      <p:ext uri="{BB962C8B-B14F-4D97-AF65-F5344CB8AC3E}">
        <p14:creationId xmlns:p14="http://schemas.microsoft.com/office/powerpoint/2010/main" val="1459607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外来受療率の推移、厚労省の生データをグラフ化したもの。統合失調症は横ばいだが、気分障害と認知症が増加していることがよくわかる。受療率とは特定のある</a:t>
            </a:r>
            <a:r>
              <a:rPr kumimoji="1" lang="en-US" altLang="ja-JP" dirty="0"/>
              <a:t>1</a:t>
            </a:r>
            <a:r>
              <a:rPr kumimoji="1" lang="ja-JP" altLang="en-US" dirty="0"/>
              <a:t>日（</a:t>
            </a:r>
            <a:r>
              <a:rPr kumimoji="1" lang="en-US" altLang="ja-JP" dirty="0"/>
              <a:t>6</a:t>
            </a:r>
            <a:r>
              <a:rPr kumimoji="1" lang="ja-JP" altLang="en-US" dirty="0"/>
              <a:t>月</a:t>
            </a:r>
            <a:r>
              <a:rPr kumimoji="1" lang="en-US" altLang="ja-JP" dirty="0"/>
              <a:t>30</a:t>
            </a:r>
            <a:r>
              <a:rPr kumimoji="1" lang="ja-JP" altLang="en-US" dirty="0"/>
              <a:t>日）に受療した患者数。</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11</a:t>
            </a:fld>
            <a:endParaRPr kumimoji="1" lang="ja-JP" altLang="en-US"/>
          </a:p>
        </p:txBody>
      </p:sp>
    </p:spTree>
    <p:extLst>
      <p:ext uri="{BB962C8B-B14F-4D97-AF65-F5344CB8AC3E}">
        <p14:creationId xmlns:p14="http://schemas.microsoft.com/office/powerpoint/2010/main" val="794575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入院と外来の受療率を悪性新生物、がんと、慢性疾患の糖尿病、そして統合失調症を比較してみる。平成</a:t>
            </a:r>
            <a:r>
              <a:rPr kumimoji="1" lang="en-US" altLang="ja-JP" dirty="0"/>
              <a:t>11</a:t>
            </a:r>
            <a:r>
              <a:rPr kumimoji="1" lang="ja-JP" altLang="en-US" dirty="0"/>
              <a:t>年から平成</a:t>
            </a:r>
            <a:r>
              <a:rPr kumimoji="1" lang="en-US" altLang="ja-JP" dirty="0"/>
              <a:t>29</a:t>
            </a:r>
            <a:r>
              <a:rPr kumimoji="1" lang="ja-JP" altLang="en-US" dirty="0"/>
              <a:t>年への移り変わり。がんが不治の病から慢性病になったことが分かる。糖尿病も統合失調症も同じ慢性病なのに、入院外来の比が逆転している。統合失調症は入院しなければいけないほどの重症の人が多いと解釈してはいけない。いつでも退院できるほど症状は安定しているのに、退院後の受け皿がないために入院を続けている。これを社会的入院という。国も、大阪府も社会的入院を減らすのが急務だと言い続けているのです。まだまだ社会的入院が減らない現実があるの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12</a:t>
            </a:fld>
            <a:endParaRPr kumimoji="1" lang="ja-JP" altLang="en-US"/>
          </a:p>
        </p:txBody>
      </p:sp>
    </p:spTree>
    <p:extLst>
      <p:ext uri="{BB962C8B-B14F-4D97-AF65-F5344CB8AC3E}">
        <p14:creationId xmlns:p14="http://schemas.microsoft.com/office/powerpoint/2010/main" val="3323075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a:t>広く心の病気がどんな分類になるか</a:t>
            </a:r>
            <a:r>
              <a:rPr kumimoji="1" lang="ja-JP" altLang="en-US" dirty="0"/>
              <a:t>を見ていく。</a:t>
            </a:r>
            <a:r>
              <a:rPr kumimoji="1" lang="ja-JP" altLang="en-US" b="1" dirty="0"/>
              <a:t>厚労省が正式採用する日は</a:t>
            </a:r>
            <a:r>
              <a:rPr kumimoji="1" lang="en-US" altLang="ja-JP" b="1" dirty="0"/>
              <a:t>2022</a:t>
            </a:r>
            <a:r>
              <a:rPr kumimoji="1" lang="ja-JP" altLang="en-US" b="1" dirty="0"/>
              <a:t>年以後だということだけが分かっている</a:t>
            </a:r>
            <a:r>
              <a:rPr kumimoji="1" lang="ja-JP" altLang="en-US" dirty="0"/>
              <a:t>。今年中は</a:t>
            </a:r>
            <a:r>
              <a:rPr kumimoji="1" lang="en-US" altLang="ja-JP" dirty="0"/>
              <a:t>ICD10</a:t>
            </a:r>
            <a:r>
              <a:rPr kumimoji="1" lang="ja-JP" altLang="en-US" dirty="0"/>
              <a:t>。</a:t>
            </a:r>
            <a:endParaRPr kumimoji="1" lang="en-US" altLang="ja-JP" dirty="0"/>
          </a:p>
          <a:p>
            <a:r>
              <a:rPr kumimoji="1" lang="ja-JP" altLang="en-US" dirty="0"/>
              <a:t>知的障害、広汎性発達障害、</a:t>
            </a:r>
            <a:r>
              <a:rPr kumimoji="1" lang="en-US" altLang="ja-JP" dirty="0"/>
              <a:t>ADHD</a:t>
            </a:r>
            <a:r>
              <a:rPr kumimoji="1" lang="ja-JP" altLang="en-US" dirty="0"/>
              <a:t>がまとまる。</a:t>
            </a:r>
            <a:r>
              <a:rPr kumimoji="1" lang="en-US" altLang="ja-JP" dirty="0"/>
              <a:t>2</a:t>
            </a:r>
            <a:r>
              <a:rPr kumimoji="1" lang="ja-JP" altLang="en-US" dirty="0"/>
              <a:t>の統合失調症群は大分類２．</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13</a:t>
            </a:fld>
            <a:endParaRPr kumimoji="1" lang="ja-JP" altLang="en-US"/>
          </a:p>
        </p:txBody>
      </p:sp>
    </p:spTree>
    <p:extLst>
      <p:ext uri="{BB962C8B-B14F-4D97-AF65-F5344CB8AC3E}">
        <p14:creationId xmlns:p14="http://schemas.microsoft.com/office/powerpoint/2010/main" val="3644553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大分類の</a:t>
            </a:r>
            <a:r>
              <a:rPr kumimoji="1" lang="en-US" altLang="ja-JP" dirty="0"/>
              <a:t>3</a:t>
            </a:r>
            <a:r>
              <a:rPr kumimoji="1" lang="ja-JP" altLang="en-US" dirty="0"/>
              <a:t>は双極性障害からの双極症と抑うつ症群。</a:t>
            </a:r>
            <a:r>
              <a:rPr kumimoji="1" lang="en-US" altLang="ja-JP" dirty="0"/>
              <a:t>DSM</a:t>
            </a:r>
            <a:r>
              <a:rPr kumimoji="1" lang="ja-JP" altLang="en-US" dirty="0"/>
              <a:t>５では別々の大分類。大分類</a:t>
            </a:r>
            <a:r>
              <a:rPr kumimoji="1" lang="en-US" altLang="ja-JP" dirty="0"/>
              <a:t>4</a:t>
            </a:r>
            <a:r>
              <a:rPr kumimoji="1" lang="ja-JP" altLang="en-US" dirty="0"/>
              <a:t>は不安障害、子供の分離不安症もまとめられる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14</a:t>
            </a:fld>
            <a:endParaRPr kumimoji="1" lang="ja-JP" altLang="en-US"/>
          </a:p>
        </p:txBody>
      </p:sp>
    </p:spTree>
    <p:extLst>
      <p:ext uri="{BB962C8B-B14F-4D97-AF65-F5344CB8AC3E}">
        <p14:creationId xmlns:p14="http://schemas.microsoft.com/office/powerpoint/2010/main" val="1998828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強迫性障害は不安症から切り離され一つの大分類、ストレス関連障害不安障害群から切り離された。子供の反応性アタッチメント症も入る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15</a:t>
            </a:fld>
            <a:endParaRPr kumimoji="1" lang="ja-JP" altLang="en-US"/>
          </a:p>
        </p:txBody>
      </p:sp>
    </p:spTree>
    <p:extLst>
      <p:ext uri="{BB962C8B-B14F-4D97-AF65-F5344CB8AC3E}">
        <p14:creationId xmlns:p14="http://schemas.microsoft.com/office/powerpoint/2010/main" val="3094437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17</a:t>
            </a:r>
            <a:r>
              <a:rPr kumimoji="1" lang="ja-JP" altLang="en-US" dirty="0"/>
              <a:t>に神経認知症群がきている。細かいことを言うと。不安障害・ストレス関連障害から、</a:t>
            </a:r>
            <a:r>
              <a:rPr kumimoji="1" lang="en-US" altLang="ja-JP" dirty="0"/>
              <a:t>7.</a:t>
            </a:r>
            <a:r>
              <a:rPr kumimoji="1" lang="ja-JP" altLang="en-US" dirty="0"/>
              <a:t>解離症群、</a:t>
            </a:r>
            <a:r>
              <a:rPr kumimoji="1" lang="en-US" altLang="ja-JP" dirty="0"/>
              <a:t>10</a:t>
            </a:r>
            <a:r>
              <a:rPr kumimoji="1" lang="ja-JP" altLang="en-US" dirty="0"/>
              <a:t>身体症群が分離された。</a:t>
            </a:r>
            <a:r>
              <a:rPr kumimoji="1" lang="en-US" altLang="ja-JP" dirty="0"/>
              <a:t>11</a:t>
            </a:r>
            <a:r>
              <a:rPr kumimoji="1" lang="ja-JP" altLang="en-US" dirty="0"/>
              <a:t>に薬物中毒がくる。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16</a:t>
            </a:fld>
            <a:endParaRPr kumimoji="1" lang="ja-JP" altLang="en-US"/>
          </a:p>
        </p:txBody>
      </p:sp>
    </p:spTree>
    <p:extLst>
      <p:ext uri="{BB962C8B-B14F-4D97-AF65-F5344CB8AC3E}">
        <p14:creationId xmlns:p14="http://schemas.microsoft.com/office/powerpoint/2010/main" val="4201863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代表的精神障害である統合失調症についてお話しします。</a:t>
            </a:r>
            <a:endParaRPr kumimoji="1" lang="en-US" altLang="ja-JP" dirty="0"/>
          </a:p>
          <a:p>
            <a:r>
              <a:rPr kumimoji="1" lang="ja-JP" altLang="en-US" dirty="0"/>
              <a:t>慢性に経過するが、</a:t>
            </a:r>
            <a:r>
              <a:rPr kumimoji="1" lang="ja-JP" altLang="en-US" b="1" dirty="0"/>
              <a:t>社会参加できることを社会的寛解と定義すれば、寛解率は極めて高くなっている。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17</a:t>
            </a:fld>
            <a:endParaRPr kumimoji="1" lang="ja-JP" altLang="en-US"/>
          </a:p>
        </p:txBody>
      </p:sp>
    </p:spTree>
    <p:extLst>
      <p:ext uri="{BB962C8B-B14F-4D97-AF65-F5344CB8AC3E}">
        <p14:creationId xmlns:p14="http://schemas.microsoft.com/office/powerpoint/2010/main" val="8052779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成因はたった一つのものではない。関連遺伝子はいくつもある。胎生期のリスクファクターとはママのおなかの中でウイルス感染するとか有害物質が入ってきたとか。幼児期のリスクファクターとはその時の感染や受傷、精神的物凄いストレスを受けるとか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18</a:t>
            </a:fld>
            <a:endParaRPr kumimoji="1" lang="ja-JP" altLang="en-US"/>
          </a:p>
        </p:txBody>
      </p:sp>
    </p:spTree>
    <p:extLst>
      <p:ext uri="{BB962C8B-B14F-4D97-AF65-F5344CB8AC3E}">
        <p14:creationId xmlns:p14="http://schemas.microsoft.com/office/powerpoint/2010/main" val="21527982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19</a:t>
            </a:fld>
            <a:endParaRPr kumimoji="1" lang="ja-JP" altLang="en-US"/>
          </a:p>
        </p:txBody>
      </p:sp>
    </p:spTree>
    <p:extLst>
      <p:ext uri="{BB962C8B-B14F-4D97-AF65-F5344CB8AC3E}">
        <p14:creationId xmlns:p14="http://schemas.microsoft.com/office/powerpoint/2010/main" val="1030651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広く精神障害についても理解を深めてもらう。私は精神科医ですが、精神医学的に考える第</a:t>
            </a:r>
            <a:r>
              <a:rPr kumimoji="1" lang="en-US" altLang="ja-JP" dirty="0"/>
              <a:t>1</a:t>
            </a:r>
            <a:r>
              <a:rPr kumimoji="1" lang="ja-JP" altLang="en-US" dirty="0"/>
              <a:t>歩は、人間が、生物学的な面だけでなく、心理学的な面、こころですね、それに社会との関係、社会生活をする上での関係、社会学的側面から病気の診立てをする。治療との対応は次のスライドに示す。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a:t>
            </a:fld>
            <a:endParaRPr kumimoji="1" lang="ja-JP" altLang="en-US"/>
          </a:p>
        </p:txBody>
      </p:sp>
    </p:spTree>
    <p:extLst>
      <p:ext uri="{BB962C8B-B14F-4D97-AF65-F5344CB8AC3E}">
        <p14:creationId xmlns:p14="http://schemas.microsoft.com/office/powerpoint/2010/main" val="3050856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異常体験と考えられるが正常反応からの連続的な深化の結果。</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20</a:t>
            </a:fld>
            <a:endParaRPr kumimoji="1" lang="ja-JP" altLang="en-US"/>
          </a:p>
        </p:txBody>
      </p:sp>
    </p:spTree>
    <p:extLst>
      <p:ext uri="{BB962C8B-B14F-4D97-AF65-F5344CB8AC3E}">
        <p14:creationId xmlns:p14="http://schemas.microsoft.com/office/powerpoint/2010/main" val="26681620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内なる悩み、思考が意識されやすくなり、たまたまの外からの音刺激に結び付く。さらに進むと外からの音刺激がないのに、外からの声として意識される。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21</a:t>
            </a:fld>
            <a:endParaRPr kumimoji="1" lang="ja-JP" altLang="en-US"/>
          </a:p>
        </p:txBody>
      </p:sp>
    </p:spTree>
    <p:extLst>
      <p:ext uri="{BB962C8B-B14F-4D97-AF65-F5344CB8AC3E}">
        <p14:creationId xmlns:p14="http://schemas.microsoft.com/office/powerpoint/2010/main" val="29561871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自己と他者・環境との境界の壁が緩む。自己意識が希薄になり、操り人形のようになる。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22</a:t>
            </a:fld>
            <a:endParaRPr kumimoji="1" lang="ja-JP" altLang="en-US"/>
          </a:p>
        </p:txBody>
      </p:sp>
    </p:spTree>
    <p:extLst>
      <p:ext uri="{BB962C8B-B14F-4D97-AF65-F5344CB8AC3E}">
        <p14:creationId xmlns:p14="http://schemas.microsoft.com/office/powerpoint/2010/main" val="15794396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23</a:t>
            </a:fld>
            <a:endParaRPr kumimoji="1" lang="ja-JP" altLang="en-US"/>
          </a:p>
        </p:txBody>
      </p:sp>
    </p:spTree>
    <p:extLst>
      <p:ext uri="{BB962C8B-B14F-4D97-AF65-F5344CB8AC3E}">
        <p14:creationId xmlns:p14="http://schemas.microsoft.com/office/powerpoint/2010/main" val="10715811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24</a:t>
            </a:fld>
            <a:endParaRPr kumimoji="1" lang="ja-JP" altLang="en-US"/>
          </a:p>
        </p:txBody>
      </p:sp>
    </p:spTree>
    <p:extLst>
      <p:ext uri="{BB962C8B-B14F-4D97-AF65-F5344CB8AC3E}">
        <p14:creationId xmlns:p14="http://schemas.microsoft.com/office/powerpoint/2010/main" val="37288095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自立相談支援センターの通所、デイケア・ナイトケアの通所、就労継続支援</a:t>
            </a:r>
            <a:r>
              <a:rPr kumimoji="1" lang="en-US" altLang="ja-JP" dirty="0"/>
              <a:t>B</a:t>
            </a:r>
            <a:r>
              <a:rPr kumimoji="1" lang="ja-JP" altLang="en-US" dirty="0"/>
              <a:t>型事業所への通所は、社会参加はできているが、さらなる社会生活向上のための治療を受けている。</a:t>
            </a:r>
            <a:endParaRPr kumimoji="1" lang="en-US" altLang="ja-JP" dirty="0"/>
          </a:p>
          <a:p>
            <a:r>
              <a:rPr kumimoji="1" lang="ja-JP" altLang="en-US" dirty="0"/>
              <a:t>就労継続支援</a:t>
            </a:r>
            <a:r>
              <a:rPr kumimoji="1" lang="en-US" altLang="ja-JP" dirty="0"/>
              <a:t>A</a:t>
            </a:r>
            <a:r>
              <a:rPr kumimoji="1" lang="ja-JP" altLang="en-US" dirty="0"/>
              <a:t>型事業所への通所は、事業所と雇用関係を結んでいるから、社会的寛解と言える状態であるが、さらに一般企業との雇用関係を結ぶための治療過程ともいえる。</a:t>
            </a:r>
            <a:endParaRPr kumimoji="1" lang="en-US" altLang="ja-JP" dirty="0"/>
          </a:p>
          <a:p>
            <a:r>
              <a:rPr kumimoji="1" lang="ja-JP" altLang="en-US" dirty="0"/>
              <a:t>就労移行支援事業所への通所は、文字通り就労を目指すリハビリである。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25</a:t>
            </a:fld>
            <a:endParaRPr kumimoji="1" lang="ja-JP" altLang="en-US"/>
          </a:p>
        </p:txBody>
      </p:sp>
    </p:spTree>
    <p:extLst>
      <p:ext uri="{BB962C8B-B14F-4D97-AF65-F5344CB8AC3E}">
        <p14:creationId xmlns:p14="http://schemas.microsoft.com/office/powerpoint/2010/main" val="433775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26</a:t>
            </a:fld>
            <a:endParaRPr kumimoji="1" lang="ja-JP" altLang="en-US"/>
          </a:p>
        </p:txBody>
      </p:sp>
    </p:spTree>
    <p:extLst>
      <p:ext uri="{BB962C8B-B14F-4D97-AF65-F5344CB8AC3E}">
        <p14:creationId xmlns:p14="http://schemas.microsoft.com/office/powerpoint/2010/main" val="20535198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ICD10</a:t>
            </a:r>
            <a:r>
              <a:rPr kumimoji="1" lang="ja-JP" altLang="en-US" dirty="0"/>
              <a:t>までの気分障害のとらえ方です。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27</a:t>
            </a:fld>
            <a:endParaRPr kumimoji="1" lang="ja-JP" altLang="en-US"/>
          </a:p>
        </p:txBody>
      </p:sp>
    </p:spTree>
    <p:extLst>
      <p:ext uri="{BB962C8B-B14F-4D97-AF65-F5344CB8AC3E}">
        <p14:creationId xmlns:p14="http://schemas.microsoft.com/office/powerpoint/2010/main" val="39029852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対照的な症状の組み合わせ</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28</a:t>
            </a:fld>
            <a:endParaRPr kumimoji="1" lang="ja-JP" altLang="en-US"/>
          </a:p>
        </p:txBody>
      </p:sp>
    </p:spTree>
    <p:extLst>
      <p:ext uri="{BB962C8B-B14F-4D97-AF65-F5344CB8AC3E}">
        <p14:creationId xmlns:p14="http://schemas.microsoft.com/office/powerpoint/2010/main" val="18750550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気分（感情）障害の分類も少し見直されることになる。その前にまず</a:t>
            </a:r>
            <a:r>
              <a:rPr kumimoji="1" lang="en-US" altLang="ja-JP" dirty="0"/>
              <a:t>ICD10</a:t>
            </a:r>
            <a:r>
              <a:rPr kumimoji="1" lang="ja-JP" altLang="en-US" dirty="0"/>
              <a:t>での古典的（メランコリー型）うつ病を次に見ていこう。</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29</a:t>
            </a:fld>
            <a:endParaRPr kumimoji="1" lang="ja-JP" altLang="en-US"/>
          </a:p>
        </p:txBody>
      </p:sp>
    </p:spTree>
    <p:extLst>
      <p:ext uri="{BB962C8B-B14F-4D97-AF65-F5344CB8AC3E}">
        <p14:creationId xmlns:p14="http://schemas.microsoft.com/office/powerpoint/2010/main" val="3259251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ろは脳の働きです。脳に影響があれば心にその作用は及ぶ、これは明らか。でも心の働きが脳に影響することもまぎれもない事実で、例えば心にものすごい負担がかかったとき海馬という記憶をつかさどる領域の細胞が傷害を受けるということがある。その日やったことを全然覚えていない一過性全健忘というものが起こる。</a:t>
            </a:r>
            <a:endParaRPr kumimoji="1" lang="en-US" altLang="ja-JP" dirty="0"/>
          </a:p>
          <a:p>
            <a:r>
              <a:rPr kumimoji="1" lang="ja-JP" altLang="en-US" dirty="0"/>
              <a:t>こころと脳を別々の実体と考えると病気の理解に便利です。生物学的ストレスは脳に直接かかる、心理的なストレスはこころに直接かかる。社会的ストレスは脳とこころの両方にかかる。脳に対する代表的治療が薬物療法。こころには精神療法。環境調整は心と脳の両方に対するもの。</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a:t>
            </a:fld>
            <a:endParaRPr kumimoji="1" lang="ja-JP" altLang="en-US"/>
          </a:p>
        </p:txBody>
      </p:sp>
    </p:spTree>
    <p:extLst>
      <p:ext uri="{BB962C8B-B14F-4D97-AF65-F5344CB8AC3E}">
        <p14:creationId xmlns:p14="http://schemas.microsoft.com/office/powerpoint/2010/main" val="22647506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不安は体の症状を作り出します。「いやあ不安やドキドキしてきた」「心配で心配で胸が締め付けられそう」「え、そんなこと言わん取って、胃が痛くなる」「大丈夫やろかがくがくしてきた」</a:t>
            </a:r>
          </a:p>
        </p:txBody>
      </p:sp>
      <p:sp>
        <p:nvSpPr>
          <p:cNvPr id="4" name="スライド番号プレースホルダー 3"/>
          <p:cNvSpPr>
            <a:spLocks noGrp="1"/>
          </p:cNvSpPr>
          <p:nvPr>
            <p:ph type="sldNum" sz="quarter" idx="5"/>
          </p:nvPr>
        </p:nvSpPr>
        <p:spPr/>
        <p:txBody>
          <a:bodyPr/>
          <a:lstStyle/>
          <a:p>
            <a:fld id="{FB608697-7198-442E-8386-CD6E2B47254E}" type="slidenum">
              <a:rPr kumimoji="1" lang="ja-JP" altLang="en-US" smtClean="0"/>
              <a:t>32</a:t>
            </a:fld>
            <a:endParaRPr kumimoji="1" lang="ja-JP" altLang="en-US"/>
          </a:p>
        </p:txBody>
      </p:sp>
    </p:spTree>
    <p:extLst>
      <p:ext uri="{BB962C8B-B14F-4D97-AF65-F5344CB8AC3E}">
        <p14:creationId xmlns:p14="http://schemas.microsoft.com/office/powerpoint/2010/main" val="21692614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易疲労感でやる気が出ない、動かないといけないが動けない。集中力の低下、注意力の減退は判断力の低下、処理能力の低下に通じ、自信の低下になる。１日中５つ以上が当てはまり、２週間続くとうつ病といえる。自己否定、自罰的なことがメランコリー型うつ病の特徴</a:t>
            </a:r>
          </a:p>
        </p:txBody>
      </p:sp>
      <p:sp>
        <p:nvSpPr>
          <p:cNvPr id="4" name="スライド番号プレースホルダー 3"/>
          <p:cNvSpPr>
            <a:spLocks noGrp="1"/>
          </p:cNvSpPr>
          <p:nvPr>
            <p:ph type="sldNum" sz="quarter" idx="5"/>
          </p:nvPr>
        </p:nvSpPr>
        <p:spPr/>
        <p:txBody>
          <a:bodyPr/>
          <a:lstStyle/>
          <a:p>
            <a:fld id="{09076299-24C9-4F84-8BBB-42338B3215E0}" type="slidenum">
              <a:rPr kumimoji="1" lang="ja-JP" altLang="en-US" smtClean="0"/>
              <a:t>36</a:t>
            </a:fld>
            <a:endParaRPr kumimoji="1" lang="ja-JP" altLang="en-US"/>
          </a:p>
        </p:txBody>
      </p:sp>
    </p:spTree>
    <p:extLst>
      <p:ext uri="{BB962C8B-B14F-4D97-AF65-F5344CB8AC3E}">
        <p14:creationId xmlns:p14="http://schemas.microsoft.com/office/powerpoint/2010/main" val="21492099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仕事には行けないが、趣味なら楽しめるとはいかにも自分勝手な怠け病のような文脈で語られることもある。ある行動をするにはそれを阻止する障壁がある。その仕事の困難度が障壁の高さになる。どんなうつ病の人でもこころのエネルギーが減少しているため、高い障壁を乗り越えることが難しく、趣味などの障壁が低いものはできるのは当たり前である。趣味で楽しめればそれはエネルギーに変わるから、これまたうつの治療法といえ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41</a:t>
            </a:fld>
            <a:endParaRPr kumimoji="1" lang="ja-JP" altLang="en-US"/>
          </a:p>
        </p:txBody>
      </p:sp>
    </p:spTree>
    <p:extLst>
      <p:ext uri="{BB962C8B-B14F-4D97-AF65-F5344CB8AC3E}">
        <p14:creationId xmlns:p14="http://schemas.microsoft.com/office/powerpoint/2010/main" val="16363151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ストレスに対してしなやかにはね返す力を持っておりそれをレジリエンスという。レジリエンスがうまく働かないと長引く。</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45</a:t>
            </a:fld>
            <a:endParaRPr kumimoji="1" lang="ja-JP" altLang="en-US"/>
          </a:p>
        </p:txBody>
      </p:sp>
    </p:spTree>
    <p:extLst>
      <p:ext uri="{BB962C8B-B14F-4D97-AF65-F5344CB8AC3E}">
        <p14:creationId xmlns:p14="http://schemas.microsoft.com/office/powerpoint/2010/main" val="26737571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支援者がよく持つ考えです。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47</a:t>
            </a:fld>
            <a:endParaRPr kumimoji="1" lang="ja-JP" altLang="en-US"/>
          </a:p>
        </p:txBody>
      </p:sp>
    </p:spTree>
    <p:extLst>
      <p:ext uri="{BB962C8B-B14F-4D97-AF65-F5344CB8AC3E}">
        <p14:creationId xmlns:p14="http://schemas.microsoft.com/office/powerpoint/2010/main" val="9968254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支援者はこのことを理解し支援している人から攻められるのは身近な存在だと思われているのだと認識しておく。</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48</a:t>
            </a:fld>
            <a:endParaRPr kumimoji="1" lang="ja-JP" altLang="en-US"/>
          </a:p>
        </p:txBody>
      </p:sp>
    </p:spTree>
    <p:extLst>
      <p:ext uri="{BB962C8B-B14F-4D97-AF65-F5344CB8AC3E}">
        <p14:creationId xmlns:p14="http://schemas.microsoft.com/office/powerpoint/2010/main" val="2709667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一度でも躁病エピソードがあれば、双極症</a:t>
            </a:r>
            <a:r>
              <a:rPr kumimoji="1" lang="en-US" altLang="ja-JP" dirty="0"/>
              <a:t>Ⅰ</a:t>
            </a:r>
            <a:r>
              <a:rPr kumimoji="1" lang="ja-JP" altLang="en-US" dirty="0"/>
              <a:t>型。軽躁エピソードと抑うつエピソードがあれば双極症</a:t>
            </a:r>
            <a:r>
              <a:rPr kumimoji="1" lang="en-US" altLang="ja-JP" dirty="0"/>
              <a:t>Ⅱ</a:t>
            </a:r>
            <a:r>
              <a:rPr kumimoji="1" lang="ja-JP" altLang="en-US" dirty="0"/>
              <a:t>型。軽躁と行くうつエピソードを満たさない軽い抑うつの組み合わせは気分循環症。躁エピソード、軽躁エピソードがが一度もないと。抑うつ症群</a:t>
            </a:r>
            <a:endParaRPr kumimoji="1" lang="en-US" altLang="ja-JP"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50</a:t>
            </a:fld>
            <a:endParaRPr kumimoji="1" lang="ja-JP" altLang="en-US"/>
          </a:p>
        </p:txBody>
      </p:sp>
    </p:spTree>
    <p:extLst>
      <p:ext uri="{BB962C8B-B14F-4D97-AF65-F5344CB8AC3E}">
        <p14:creationId xmlns:p14="http://schemas.microsoft.com/office/powerpoint/2010/main" val="20217732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A.B</a:t>
            </a:r>
            <a:r>
              <a:rPr kumimoji="1" lang="ja-JP" altLang="en-US" dirty="0"/>
              <a:t>。の特性を持つことが必須。</a:t>
            </a:r>
          </a:p>
        </p:txBody>
      </p:sp>
      <p:sp>
        <p:nvSpPr>
          <p:cNvPr id="4" name="スライド番号プレースホルダー 3"/>
          <p:cNvSpPr>
            <a:spLocks noGrp="1"/>
          </p:cNvSpPr>
          <p:nvPr>
            <p:ph type="sldNum" sz="quarter" idx="5"/>
          </p:nvPr>
        </p:nvSpPr>
        <p:spPr/>
        <p:txBody>
          <a:bodyPr/>
          <a:lstStyle/>
          <a:p>
            <a:fld id="{9BE7D997-6557-4BA3-8A3C-C0055EAE6B86}" type="slidenum">
              <a:rPr kumimoji="1" lang="ja-JP" altLang="en-US" smtClean="0"/>
              <a:t>53</a:t>
            </a:fld>
            <a:endParaRPr kumimoji="1" lang="ja-JP" altLang="en-US"/>
          </a:p>
        </p:txBody>
      </p:sp>
    </p:spTree>
    <p:extLst>
      <p:ext uri="{BB962C8B-B14F-4D97-AF65-F5344CB8AC3E}">
        <p14:creationId xmlns:p14="http://schemas.microsoft.com/office/powerpoint/2010/main" val="411913499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特性</a:t>
            </a:r>
            <a:r>
              <a:rPr kumimoji="1" lang="en-US" altLang="ja-JP" dirty="0"/>
              <a:t>A</a:t>
            </a:r>
            <a:r>
              <a:rPr kumimoji="1" lang="ja-JP" altLang="en-US" dirty="0"/>
              <a:t>。場の空気が読めない、集団行動が苦手。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54</a:t>
            </a:fld>
            <a:endParaRPr kumimoji="1" lang="ja-JP" altLang="en-US"/>
          </a:p>
        </p:txBody>
      </p:sp>
    </p:spTree>
    <p:extLst>
      <p:ext uri="{BB962C8B-B14F-4D97-AF65-F5344CB8AC3E}">
        <p14:creationId xmlns:p14="http://schemas.microsoft.com/office/powerpoint/2010/main" val="16817978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特性</a:t>
            </a:r>
            <a:r>
              <a:rPr kumimoji="1" lang="en-US" altLang="ja-JP" dirty="0"/>
              <a:t>B.</a:t>
            </a:r>
            <a:r>
              <a:rPr kumimoji="1" lang="ja-JP" altLang="en-US" dirty="0"/>
              <a:t>　最後の項の注：臭いをかぐ、ある手触りを楽しむ</a:t>
            </a:r>
          </a:p>
        </p:txBody>
      </p:sp>
      <p:sp>
        <p:nvSpPr>
          <p:cNvPr id="4" name="スライド番号プレースホルダー 3"/>
          <p:cNvSpPr>
            <a:spLocks noGrp="1"/>
          </p:cNvSpPr>
          <p:nvPr>
            <p:ph type="sldNum" sz="quarter" idx="5"/>
          </p:nvPr>
        </p:nvSpPr>
        <p:spPr/>
        <p:txBody>
          <a:bodyPr/>
          <a:lstStyle/>
          <a:p>
            <a:fld id="{9BE7D997-6557-4BA3-8A3C-C0055EAE6B86}" type="slidenum">
              <a:rPr kumimoji="1" lang="ja-JP" altLang="en-US" smtClean="0"/>
              <a:t>55</a:t>
            </a:fld>
            <a:endParaRPr kumimoji="1" lang="ja-JP" altLang="en-US"/>
          </a:p>
        </p:txBody>
      </p:sp>
    </p:spTree>
    <p:extLst>
      <p:ext uri="{BB962C8B-B14F-4D97-AF65-F5344CB8AC3E}">
        <p14:creationId xmlns:p14="http://schemas.microsoft.com/office/powerpoint/2010/main" val="3346493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夏目漱石の小説「草枕」の冒頭の句は有名です。「山路を歩きながら考えた。智に働けば角が立つ。情に掉させば流される。意地を通せば窮屈だ。とかくに人の世は住みにくい」心の動きは知情意の異なる</a:t>
            </a:r>
            <a:r>
              <a:rPr kumimoji="1" lang="en-US" altLang="ja-JP" dirty="0"/>
              <a:t>3</a:t>
            </a:r>
            <a:r>
              <a:rPr kumimoji="1" lang="ja-JP" altLang="en-US" dirty="0"/>
              <a:t>つの軸がありますが、各軸のありようが精神症状でありその組み合わせによってどういう精神疾患か決まります。</a:t>
            </a:r>
          </a:p>
        </p:txBody>
      </p:sp>
      <p:sp>
        <p:nvSpPr>
          <p:cNvPr id="4" name="スライド番号プレースホルダー 3"/>
          <p:cNvSpPr>
            <a:spLocks noGrp="1"/>
          </p:cNvSpPr>
          <p:nvPr>
            <p:ph type="sldNum" sz="quarter" idx="5"/>
          </p:nvPr>
        </p:nvSpPr>
        <p:spPr/>
        <p:txBody>
          <a:bodyPr/>
          <a:lstStyle/>
          <a:p>
            <a:fld id="{09076299-24C9-4F84-8BBB-42338B3215E0}" type="slidenum">
              <a:rPr kumimoji="1" lang="ja-JP" altLang="en-US" smtClean="0"/>
              <a:t>4</a:t>
            </a:fld>
            <a:endParaRPr kumimoji="1" lang="ja-JP" altLang="en-US"/>
          </a:p>
        </p:txBody>
      </p:sp>
    </p:spTree>
    <p:extLst>
      <p:ext uri="{BB962C8B-B14F-4D97-AF65-F5344CB8AC3E}">
        <p14:creationId xmlns:p14="http://schemas.microsoft.com/office/powerpoint/2010/main" val="4374660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A.B</a:t>
            </a:r>
            <a:r>
              <a:rPr kumimoji="1" lang="ja-JP" altLang="en-US" dirty="0"/>
              <a:t>の特性の上に臨床的に明らかな障害があってはじめて自閉スペクトラム症と診断される。特性だけを持っている人の中で平均的一般人が及びもつかない才能で発明発見をした先駆者がおられ、一般人はその恩恵を受け、偉人だと尊敬してい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56</a:t>
            </a:fld>
            <a:endParaRPr kumimoji="1" lang="ja-JP" altLang="en-US"/>
          </a:p>
        </p:txBody>
      </p:sp>
    </p:spTree>
    <p:extLst>
      <p:ext uri="{BB962C8B-B14F-4D97-AF65-F5344CB8AC3E}">
        <p14:creationId xmlns:p14="http://schemas.microsoft.com/office/powerpoint/2010/main" val="14821301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几帳面な商品配列、一瞥で状況把握できる、違いを発見できる。　相手の立場になって考えることができない。</a:t>
            </a:r>
          </a:p>
        </p:txBody>
      </p:sp>
      <p:sp>
        <p:nvSpPr>
          <p:cNvPr id="4" name="スライド番号プレースホルダー 3"/>
          <p:cNvSpPr>
            <a:spLocks noGrp="1"/>
          </p:cNvSpPr>
          <p:nvPr>
            <p:ph type="sldNum" sz="quarter" idx="5"/>
          </p:nvPr>
        </p:nvSpPr>
        <p:spPr/>
        <p:txBody>
          <a:bodyPr/>
          <a:lstStyle/>
          <a:p>
            <a:fld id="{9BE7D997-6557-4BA3-8A3C-C0055EAE6B86}" type="slidenum">
              <a:rPr kumimoji="1" lang="ja-JP" altLang="en-US" smtClean="0"/>
              <a:t>57</a:t>
            </a:fld>
            <a:endParaRPr kumimoji="1" lang="ja-JP" altLang="en-US"/>
          </a:p>
        </p:txBody>
      </p:sp>
    </p:spTree>
    <p:extLst>
      <p:ext uri="{BB962C8B-B14F-4D97-AF65-F5344CB8AC3E}">
        <p14:creationId xmlns:p14="http://schemas.microsoft.com/office/powerpoint/2010/main" val="15623197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ワーキングメモリーとはある作業をするときに備えておかないといけない記憶領域。</a:t>
            </a:r>
            <a:endParaRPr kumimoji="1" lang="en-US" altLang="ja-JP" dirty="0"/>
          </a:p>
          <a:p>
            <a:r>
              <a:rPr kumimoji="1" lang="ja-JP" altLang="en-US" b="1" dirty="0"/>
              <a:t>就労支援事業所を利用する多くの自閉スペクトラム症の人たちは、このような支援を生かして一般就労に向けて励んでいる。マスコミで騒がれる凶悪犯罪を犯し心の闇を持つなどといわれる自閉スペクトラム症の人は、自立支援事業所を利用せず自宅に引きこもっている人が多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58</a:t>
            </a:fld>
            <a:endParaRPr kumimoji="1" lang="ja-JP" altLang="en-US"/>
          </a:p>
        </p:txBody>
      </p:sp>
    </p:spTree>
    <p:extLst>
      <p:ext uri="{BB962C8B-B14F-4D97-AF65-F5344CB8AC3E}">
        <p14:creationId xmlns:p14="http://schemas.microsoft.com/office/powerpoint/2010/main" val="38246898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認知症とダブる所が多い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61</a:t>
            </a:fld>
            <a:endParaRPr kumimoji="1" lang="ja-JP" altLang="en-US"/>
          </a:p>
        </p:txBody>
      </p:sp>
    </p:spTree>
    <p:extLst>
      <p:ext uri="{BB962C8B-B14F-4D97-AF65-F5344CB8AC3E}">
        <p14:creationId xmlns:p14="http://schemas.microsoft.com/office/powerpoint/2010/main" val="27233322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警察庁ホームページから。平成</a:t>
            </a:r>
            <a:r>
              <a:rPr kumimoji="1" lang="en-US" altLang="ja-JP" dirty="0"/>
              <a:t>29</a:t>
            </a:r>
            <a:r>
              <a:rPr kumimoji="1" lang="ja-JP" altLang="en-US" dirty="0"/>
              <a:t>年。総数での犯罪率は極めて低い。</a:t>
            </a:r>
            <a:r>
              <a:rPr kumimoji="1" lang="en-US" altLang="ja-JP" dirty="0"/>
              <a:t>1.5</a:t>
            </a:r>
            <a:r>
              <a:rPr kumimoji="1" lang="ja-JP" altLang="en-US" dirty="0"/>
              <a:t>％　殺人、放火は比率は増える。</a:t>
            </a:r>
            <a:endParaRPr kumimoji="1" lang="en-US" altLang="ja-JP" dirty="0"/>
          </a:p>
          <a:p>
            <a:r>
              <a:rPr kumimoji="1" lang="ja-JP" altLang="en-US" dirty="0"/>
              <a:t>ところで、精神障碍者の犯罪率は母数を精神障害者数にしないといけない、非精神障害者の犯罪率の母数は非精神障害者の総数にしないといけないという批判がある。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64</a:t>
            </a:fld>
            <a:endParaRPr kumimoji="1" lang="ja-JP" altLang="en-US"/>
          </a:p>
        </p:txBody>
      </p:sp>
    </p:spTree>
    <p:extLst>
      <p:ext uri="{BB962C8B-B14F-4D97-AF65-F5344CB8AC3E}">
        <p14:creationId xmlns:p14="http://schemas.microsoft.com/office/powerpoint/2010/main" val="26161835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精神障害者は罪を犯しやすいと主張する人たちがいます。検証してみましょう。統計処理の仕方で、まったく異なる結論出すこともできる。次にに生データを見よう。</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65</a:t>
            </a:fld>
            <a:endParaRPr kumimoji="1" lang="ja-JP" altLang="en-US"/>
          </a:p>
        </p:txBody>
      </p:sp>
    </p:spTree>
    <p:extLst>
      <p:ext uri="{BB962C8B-B14F-4D97-AF65-F5344CB8AC3E}">
        <p14:creationId xmlns:p14="http://schemas.microsoft.com/office/powerpoint/2010/main" val="381069199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施設を利用している障害者は、陰性症状の改善を図りながらの社会参加をしている人。陽性症状が出れば自宅療養に切り替える。反対住民が危惧する、乱暴狼藉をするなど</a:t>
            </a:r>
            <a:r>
              <a:rPr kumimoji="1" lang="ja-JP" altLang="en-US"/>
              <a:t>ありえない。反対住民の方どうぞ施設の当事者の生活ぶりを見てください。あなたたちとどこが違いますか？</a:t>
            </a:r>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69</a:t>
            </a:fld>
            <a:endParaRPr kumimoji="1" lang="ja-JP" altLang="en-US"/>
          </a:p>
        </p:txBody>
      </p:sp>
    </p:spTree>
    <p:extLst>
      <p:ext uri="{BB962C8B-B14F-4D97-AF65-F5344CB8AC3E}">
        <p14:creationId xmlns:p14="http://schemas.microsoft.com/office/powerpoint/2010/main" val="1572803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認知機能、注意、知覚という要素が重要になる精神疾患もあります。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a:t>
            </a:fld>
            <a:endParaRPr kumimoji="1" lang="ja-JP" altLang="en-US"/>
          </a:p>
        </p:txBody>
      </p:sp>
    </p:spTree>
    <p:extLst>
      <p:ext uri="{BB962C8B-B14F-4D97-AF65-F5344CB8AC3E}">
        <p14:creationId xmlns:p14="http://schemas.microsoft.com/office/powerpoint/2010/main" val="3771270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ろの動きのベースにパーソナリティー、人格と訳す場合もありますし、そのままパーソナリティー機能という場合もあります。自分で自分をどうとらえるかと、人は人間とも言いますが、人と人の間が重要なんですね、よい人間関係を持ちうるかということです。</a:t>
            </a:r>
            <a:endParaRPr kumimoji="1" lang="en-US" altLang="ja-JP" dirty="0"/>
          </a:p>
          <a:p>
            <a:r>
              <a:rPr kumimoji="1" lang="ja-JP" altLang="en-US" dirty="0"/>
              <a:t>この働きが弱くなるとその疾患に特徴的な症状が現れます。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a:t>
            </a:fld>
            <a:endParaRPr kumimoji="1" lang="ja-JP" altLang="en-US"/>
          </a:p>
        </p:txBody>
      </p:sp>
    </p:spTree>
    <p:extLst>
      <p:ext uri="{BB962C8B-B14F-4D97-AF65-F5344CB8AC3E}">
        <p14:creationId xmlns:p14="http://schemas.microsoft.com/office/powerpoint/2010/main" val="649412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社会福祉とは生活のしづらさを持つを持つ当事者を支援するのですが、社会的関りがうまくいかないのは当事者のみに責任があるのではなく社会の側にも問題があるという視点で支援を考えなければいけない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7</a:t>
            </a:fld>
            <a:endParaRPr kumimoji="1" lang="ja-JP" altLang="en-US"/>
          </a:p>
        </p:txBody>
      </p:sp>
    </p:spTree>
    <p:extLst>
      <p:ext uri="{BB962C8B-B14F-4D97-AF65-F5344CB8AC3E}">
        <p14:creationId xmlns:p14="http://schemas.microsoft.com/office/powerpoint/2010/main" val="1015755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厚労省のホームページから精神障害者の定義を見ていきます。精神保健福祉法での定義です。心の病気で入院する精神病床は体の病気で入院する一般病床と法的に区別されます。精神病床では患者の自由権に制限を加えてもいいということになっています。自由権の制限の限界、裏を返せば患者の人権の守られ方を規定した法律がこの精神保健福祉法です。精神科入院を念頭に置いた精神障害者の定義ということになりま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8</a:t>
            </a:fld>
            <a:endParaRPr kumimoji="1" lang="ja-JP" altLang="en-US"/>
          </a:p>
        </p:txBody>
      </p:sp>
    </p:spTree>
    <p:extLst>
      <p:ext uri="{BB962C8B-B14F-4D97-AF65-F5344CB8AC3E}">
        <p14:creationId xmlns:p14="http://schemas.microsoft.com/office/powerpoint/2010/main" val="3105681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障がいという言葉について考えてみましょう。</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9</a:t>
            </a:fld>
            <a:endParaRPr kumimoji="1" lang="ja-JP" altLang="en-US"/>
          </a:p>
        </p:txBody>
      </p:sp>
    </p:spTree>
    <p:extLst>
      <p:ext uri="{BB962C8B-B14F-4D97-AF65-F5344CB8AC3E}">
        <p14:creationId xmlns:p14="http://schemas.microsoft.com/office/powerpoint/2010/main" val="2395040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2DCC6937-BF5E-4009-8C73-925AB65BF250}"/>
              </a:ext>
            </a:extLst>
          </p:cNvPr>
          <p:cNvGrpSpPr>
            <a:grpSpLocks/>
          </p:cNvGrpSpPr>
          <p:nvPr/>
        </p:nvGrpSpPr>
        <p:grpSpPr bwMode="auto">
          <a:xfrm>
            <a:off x="0" y="2438400"/>
            <a:ext cx="9009063" cy="1052513"/>
            <a:chOff x="0" y="1536"/>
            <a:chExt cx="5675" cy="663"/>
          </a:xfrm>
        </p:grpSpPr>
        <p:grpSp>
          <p:nvGrpSpPr>
            <p:cNvPr id="4099" name="Group 3">
              <a:extLst>
                <a:ext uri="{FF2B5EF4-FFF2-40B4-BE49-F238E27FC236}">
                  <a16:creationId xmlns:a16="http://schemas.microsoft.com/office/drawing/2014/main" id="{AD45E07D-B8B8-4B9B-A917-A4B646EC0A4F}"/>
                </a:ext>
              </a:extLst>
            </p:cNvPr>
            <p:cNvGrpSpPr>
              <a:grpSpLocks/>
            </p:cNvGrpSpPr>
            <p:nvPr/>
          </p:nvGrpSpPr>
          <p:grpSpPr bwMode="auto">
            <a:xfrm>
              <a:off x="183" y="1604"/>
              <a:ext cx="448" cy="299"/>
              <a:chOff x="720" y="336"/>
              <a:chExt cx="624" cy="432"/>
            </a:xfrm>
          </p:grpSpPr>
          <p:sp>
            <p:nvSpPr>
              <p:cNvPr id="4100" name="Rectangle 4">
                <a:extLst>
                  <a:ext uri="{FF2B5EF4-FFF2-40B4-BE49-F238E27FC236}">
                    <a16:creationId xmlns:a16="http://schemas.microsoft.com/office/drawing/2014/main" id="{928E6CE9-A854-4772-8661-23EEDF8855DC}"/>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1" name="Rectangle 5">
                <a:extLst>
                  <a:ext uri="{FF2B5EF4-FFF2-40B4-BE49-F238E27FC236}">
                    <a16:creationId xmlns:a16="http://schemas.microsoft.com/office/drawing/2014/main" id="{6F833777-E34B-4FE3-A4F5-126E70E5EAD3}"/>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102" name="Group 6">
              <a:extLst>
                <a:ext uri="{FF2B5EF4-FFF2-40B4-BE49-F238E27FC236}">
                  <a16:creationId xmlns:a16="http://schemas.microsoft.com/office/drawing/2014/main" id="{039A9B62-1C16-450F-891C-A61D2B662794}"/>
                </a:ext>
              </a:extLst>
            </p:cNvPr>
            <p:cNvGrpSpPr>
              <a:grpSpLocks/>
            </p:cNvGrpSpPr>
            <p:nvPr/>
          </p:nvGrpSpPr>
          <p:grpSpPr bwMode="auto">
            <a:xfrm>
              <a:off x="261" y="1870"/>
              <a:ext cx="465" cy="299"/>
              <a:chOff x="912" y="2640"/>
              <a:chExt cx="672" cy="432"/>
            </a:xfrm>
          </p:grpSpPr>
          <p:sp>
            <p:nvSpPr>
              <p:cNvPr id="4103" name="Rectangle 7">
                <a:extLst>
                  <a:ext uri="{FF2B5EF4-FFF2-40B4-BE49-F238E27FC236}">
                    <a16:creationId xmlns:a16="http://schemas.microsoft.com/office/drawing/2014/main" id="{ACE821D1-FB9F-452E-8AEF-48EFE5BA0B7B}"/>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4" name="Rectangle 8">
                <a:extLst>
                  <a:ext uri="{FF2B5EF4-FFF2-40B4-BE49-F238E27FC236}">
                    <a16:creationId xmlns:a16="http://schemas.microsoft.com/office/drawing/2014/main" id="{63D6921D-0AC9-4542-B538-4B39EB63C651}"/>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105" name="Rectangle 9">
              <a:extLst>
                <a:ext uri="{FF2B5EF4-FFF2-40B4-BE49-F238E27FC236}">
                  <a16:creationId xmlns:a16="http://schemas.microsoft.com/office/drawing/2014/main" id="{442768CB-4F16-40A0-8F88-A1429D53EE6D}"/>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6" name="Rectangle 10">
              <a:extLst>
                <a:ext uri="{FF2B5EF4-FFF2-40B4-BE49-F238E27FC236}">
                  <a16:creationId xmlns:a16="http://schemas.microsoft.com/office/drawing/2014/main" id="{20E12DB0-6EB0-49B7-A4A5-1C5B886749BB}"/>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7" name="Rectangle 11">
              <a:extLst>
                <a:ext uri="{FF2B5EF4-FFF2-40B4-BE49-F238E27FC236}">
                  <a16:creationId xmlns:a16="http://schemas.microsoft.com/office/drawing/2014/main" id="{41752BDB-7A70-40FC-9924-A338A63402C2}"/>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108" name="Rectangle 12">
            <a:extLst>
              <a:ext uri="{FF2B5EF4-FFF2-40B4-BE49-F238E27FC236}">
                <a16:creationId xmlns:a16="http://schemas.microsoft.com/office/drawing/2014/main" id="{290A07BD-4A26-4FD7-9FAF-25586C126386}"/>
              </a:ext>
            </a:extLst>
          </p:cNvPr>
          <p:cNvSpPr>
            <a:spLocks noGrp="1" noChangeArrowheads="1"/>
          </p:cNvSpPr>
          <p:nvPr>
            <p:ph type="ctrTitle"/>
          </p:nvPr>
        </p:nvSpPr>
        <p:spPr>
          <a:xfrm>
            <a:off x="990600" y="1828800"/>
            <a:ext cx="7772400" cy="1143000"/>
          </a:xfrm>
        </p:spPr>
        <p:txBody>
          <a:bodyPr/>
          <a:lstStyle>
            <a:lvl1pPr>
              <a:defRPr/>
            </a:lvl1pPr>
          </a:lstStyle>
          <a:p>
            <a:pPr lvl="0"/>
            <a:r>
              <a:rPr lang="ja-JP" altLang="en-US" noProof="0"/>
              <a:t>マスタ タイトルの書式設定</a:t>
            </a:r>
          </a:p>
        </p:txBody>
      </p:sp>
      <p:sp>
        <p:nvSpPr>
          <p:cNvPr id="4109" name="Rectangle 13">
            <a:extLst>
              <a:ext uri="{FF2B5EF4-FFF2-40B4-BE49-F238E27FC236}">
                <a16:creationId xmlns:a16="http://schemas.microsoft.com/office/drawing/2014/main" id="{B122C6DF-D276-4590-BC1E-E8A1A15F00F6}"/>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4110" name="Rectangle 14">
            <a:extLst>
              <a:ext uri="{FF2B5EF4-FFF2-40B4-BE49-F238E27FC236}">
                <a16:creationId xmlns:a16="http://schemas.microsoft.com/office/drawing/2014/main" id="{B620A69D-2D75-404E-9262-E104FD53D627}"/>
              </a:ext>
            </a:extLst>
          </p:cNvPr>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ltLang="ja-JP"/>
          </a:p>
        </p:txBody>
      </p:sp>
      <p:sp>
        <p:nvSpPr>
          <p:cNvPr id="4111" name="Rectangle 15">
            <a:extLst>
              <a:ext uri="{FF2B5EF4-FFF2-40B4-BE49-F238E27FC236}">
                <a16:creationId xmlns:a16="http://schemas.microsoft.com/office/drawing/2014/main" id="{BC1DA5E6-3557-4927-BFAD-25DADD318CE5}"/>
              </a:ext>
            </a:extLst>
          </p:cNvPr>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ltLang="ja-JP"/>
          </a:p>
        </p:txBody>
      </p:sp>
      <p:sp>
        <p:nvSpPr>
          <p:cNvPr id="4112" name="Rectangle 16">
            <a:extLst>
              <a:ext uri="{FF2B5EF4-FFF2-40B4-BE49-F238E27FC236}">
                <a16:creationId xmlns:a16="http://schemas.microsoft.com/office/drawing/2014/main" id="{30E2554F-E1EA-4285-8875-EEB11FC9FB56}"/>
              </a:ext>
            </a:extLst>
          </p:cNvPr>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96F26E7B-80D5-45DC-9CB3-6543CA22D61E}"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923E38-5939-4654-9C12-364718881AEB}"/>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4230FE3-03FA-4941-A009-4C9CEB1AA558}"/>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4EA55C35-8ECC-4D2D-8296-B9906A02765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BA52C85F-4D02-4B6E-86DC-0A4525940EF1}"/>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D14E35A0-D4FA-47FB-A8B6-B42AC3E85B94}"/>
              </a:ext>
            </a:extLst>
          </p:cNvPr>
          <p:cNvSpPr>
            <a:spLocks noGrp="1"/>
          </p:cNvSpPr>
          <p:nvPr>
            <p:ph type="sldNum" sz="quarter" idx="12"/>
          </p:nvPr>
        </p:nvSpPr>
        <p:spPr/>
        <p:txBody>
          <a:bodyPr/>
          <a:lstStyle>
            <a:lvl1pPr>
              <a:defRPr/>
            </a:lvl1pPr>
          </a:lstStyle>
          <a:p>
            <a:fld id="{863FC00A-E171-485B-93B0-F5EA599D3B34}" type="slidenum">
              <a:rPr lang="en-US" altLang="ja-JP"/>
              <a:pPr/>
              <a:t>‹#›</a:t>
            </a:fld>
            <a:endParaRPr lang="en-US" altLang="ja-JP"/>
          </a:p>
        </p:txBody>
      </p:sp>
    </p:spTree>
    <p:extLst>
      <p:ext uri="{BB962C8B-B14F-4D97-AF65-F5344CB8AC3E}">
        <p14:creationId xmlns:p14="http://schemas.microsoft.com/office/powerpoint/2010/main" val="2025465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95EF7F6-B726-4A2F-B574-E0F61A25546A}"/>
              </a:ext>
            </a:extLst>
          </p:cNvPr>
          <p:cNvSpPr>
            <a:spLocks noGrp="1"/>
          </p:cNvSpPr>
          <p:nvPr>
            <p:ph type="title" orient="vert"/>
          </p:nvPr>
        </p:nvSpPr>
        <p:spPr>
          <a:xfrm>
            <a:off x="7004050" y="617538"/>
            <a:ext cx="1951038" cy="5514975"/>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2FAA86-1788-4141-9EB0-2F77A0FEE162}"/>
              </a:ext>
            </a:extLst>
          </p:cNvPr>
          <p:cNvSpPr>
            <a:spLocks noGrp="1"/>
          </p:cNvSpPr>
          <p:nvPr>
            <p:ph type="body" orient="vert" idx="1"/>
          </p:nvPr>
        </p:nvSpPr>
        <p:spPr>
          <a:xfrm>
            <a:off x="1150938" y="617538"/>
            <a:ext cx="5700712" cy="55149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71B7139-9C42-47EB-A311-1091A169AB00}"/>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98445F83-C1EC-4672-AD18-CEE030FCC22B}"/>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11021F7C-2F36-4595-B4C6-AABA6A8C080B}"/>
              </a:ext>
            </a:extLst>
          </p:cNvPr>
          <p:cNvSpPr>
            <a:spLocks noGrp="1"/>
          </p:cNvSpPr>
          <p:nvPr>
            <p:ph type="sldNum" sz="quarter" idx="12"/>
          </p:nvPr>
        </p:nvSpPr>
        <p:spPr/>
        <p:txBody>
          <a:bodyPr/>
          <a:lstStyle>
            <a:lvl1pPr>
              <a:defRPr/>
            </a:lvl1pPr>
          </a:lstStyle>
          <a:p>
            <a:fld id="{F3A96C19-979D-438C-8474-40293E01A1B5}" type="slidenum">
              <a:rPr lang="en-US" altLang="ja-JP"/>
              <a:pPr/>
              <a:t>‹#›</a:t>
            </a:fld>
            <a:endParaRPr lang="en-US" altLang="ja-JP"/>
          </a:p>
        </p:txBody>
      </p:sp>
    </p:spTree>
    <p:extLst>
      <p:ext uri="{BB962C8B-B14F-4D97-AF65-F5344CB8AC3E}">
        <p14:creationId xmlns:p14="http://schemas.microsoft.com/office/powerpoint/2010/main" val="717421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1DF54C-5F10-4F0A-AFF3-12FD0AD355E2}"/>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1A03CC9D-30FF-4297-94B8-496C79220178}"/>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0ECA43F5-3634-4DA1-B3B7-33FC9947903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3113955E-4C16-47A2-BDFE-0ED9D7FF7C34}"/>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01D6AC9A-DE47-4A61-ABDF-2D8E4B582EBE}"/>
              </a:ext>
            </a:extLst>
          </p:cNvPr>
          <p:cNvSpPr>
            <a:spLocks noGrp="1"/>
          </p:cNvSpPr>
          <p:nvPr>
            <p:ph type="sldNum" sz="quarter" idx="12"/>
          </p:nvPr>
        </p:nvSpPr>
        <p:spPr/>
        <p:txBody>
          <a:bodyPr/>
          <a:lstStyle>
            <a:lvl1pPr>
              <a:defRPr/>
            </a:lvl1pPr>
          </a:lstStyle>
          <a:p>
            <a:fld id="{3D3C31DA-7873-4549-A378-DC7BC3D76DA3}" type="slidenum">
              <a:rPr lang="en-US" altLang="ja-JP"/>
              <a:pPr/>
              <a:t>‹#›</a:t>
            </a:fld>
            <a:endParaRPr lang="en-US" altLang="ja-JP"/>
          </a:p>
        </p:txBody>
      </p:sp>
    </p:spTree>
    <p:extLst>
      <p:ext uri="{BB962C8B-B14F-4D97-AF65-F5344CB8AC3E}">
        <p14:creationId xmlns:p14="http://schemas.microsoft.com/office/powerpoint/2010/main" val="330326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0A91C1-DBD1-4334-B64E-FE602DECDBE2}"/>
              </a:ext>
            </a:extLst>
          </p:cNvPr>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F88E9B9F-213A-4585-8DCD-4DAAD810896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EF7B82B5-E57F-45FC-9A1C-2B2E8F6BE46E}"/>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0EAC794D-280A-4710-BBF8-790CED712B90}"/>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A46AF23A-89D1-44E5-B8A8-F1A2568ADB2A}"/>
              </a:ext>
            </a:extLst>
          </p:cNvPr>
          <p:cNvSpPr>
            <a:spLocks noGrp="1"/>
          </p:cNvSpPr>
          <p:nvPr>
            <p:ph type="sldNum" sz="quarter" idx="12"/>
          </p:nvPr>
        </p:nvSpPr>
        <p:spPr/>
        <p:txBody>
          <a:bodyPr/>
          <a:lstStyle>
            <a:lvl1pPr>
              <a:defRPr/>
            </a:lvl1pPr>
          </a:lstStyle>
          <a:p>
            <a:fld id="{5DFECB24-F48C-4FD1-9E00-FF18855B2C2E}" type="slidenum">
              <a:rPr lang="en-US" altLang="ja-JP"/>
              <a:pPr/>
              <a:t>‹#›</a:t>
            </a:fld>
            <a:endParaRPr lang="en-US" altLang="ja-JP"/>
          </a:p>
        </p:txBody>
      </p:sp>
    </p:spTree>
    <p:extLst>
      <p:ext uri="{BB962C8B-B14F-4D97-AF65-F5344CB8AC3E}">
        <p14:creationId xmlns:p14="http://schemas.microsoft.com/office/powerpoint/2010/main" val="3688425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4DDC1C-61DA-42EA-B23F-726FF6602029}"/>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4D8BEF3-4E49-42A2-B53F-5D7F80C012A7}"/>
              </a:ext>
            </a:extLst>
          </p:cNvPr>
          <p:cNvSpPr>
            <a:spLocks noGrp="1"/>
          </p:cNvSpPr>
          <p:nvPr>
            <p:ph sz="half" idx="1"/>
          </p:nvPr>
        </p:nvSpPr>
        <p:spPr>
          <a:xfrm>
            <a:off x="1182688" y="2017713"/>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3B74A2F3-2FDC-436C-9F51-CD1A9E3E1800}"/>
              </a:ext>
            </a:extLst>
          </p:cNvPr>
          <p:cNvSpPr>
            <a:spLocks noGrp="1"/>
          </p:cNvSpPr>
          <p:nvPr>
            <p:ph sz="half" idx="2"/>
          </p:nvPr>
        </p:nvSpPr>
        <p:spPr>
          <a:xfrm>
            <a:off x="5145088" y="2017713"/>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28EAAB1C-0A1B-4DD3-8C33-54DFB5A0416E}"/>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B7D2299F-945D-4F69-9437-8C8B4F278584}"/>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B16EF211-2814-4508-9B8D-79563847776D}"/>
              </a:ext>
            </a:extLst>
          </p:cNvPr>
          <p:cNvSpPr>
            <a:spLocks noGrp="1"/>
          </p:cNvSpPr>
          <p:nvPr>
            <p:ph type="sldNum" sz="quarter" idx="12"/>
          </p:nvPr>
        </p:nvSpPr>
        <p:spPr/>
        <p:txBody>
          <a:bodyPr/>
          <a:lstStyle>
            <a:lvl1pPr>
              <a:defRPr/>
            </a:lvl1pPr>
          </a:lstStyle>
          <a:p>
            <a:fld id="{B5A898C9-F38D-41C2-93D6-D3BDCC0FBE0F}" type="slidenum">
              <a:rPr lang="en-US" altLang="ja-JP"/>
              <a:pPr/>
              <a:t>‹#›</a:t>
            </a:fld>
            <a:endParaRPr lang="en-US" altLang="ja-JP"/>
          </a:p>
        </p:txBody>
      </p:sp>
    </p:spTree>
    <p:extLst>
      <p:ext uri="{BB962C8B-B14F-4D97-AF65-F5344CB8AC3E}">
        <p14:creationId xmlns:p14="http://schemas.microsoft.com/office/powerpoint/2010/main" val="233680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A323C7-02F1-4D71-90CA-4E592934686A}"/>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DC149DEB-812D-4BC3-9E1F-0B39E021810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967F2639-5694-4FEB-9674-CA42042D05B1}"/>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2DD2DA76-4323-45BB-982A-1A4BEFD8FC0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35072F5F-94E9-42EC-ADD6-E0222FFD365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3BAD7F7F-938A-4B9B-A9D0-5441CB530457}"/>
              </a:ext>
            </a:extLst>
          </p:cNvPr>
          <p:cNvSpPr>
            <a:spLocks noGrp="1"/>
          </p:cNvSpPr>
          <p:nvPr>
            <p:ph type="dt" sz="half" idx="10"/>
          </p:nvPr>
        </p:nvSpPr>
        <p:spPr/>
        <p:txBody>
          <a:bodyPr/>
          <a:lstStyle>
            <a:lvl1pPr>
              <a:defRPr/>
            </a:lvl1pPr>
          </a:lstStyle>
          <a:p>
            <a:endParaRPr lang="en-US" altLang="ja-JP"/>
          </a:p>
        </p:txBody>
      </p:sp>
      <p:sp>
        <p:nvSpPr>
          <p:cNvPr id="8" name="フッター プレースホルダー 7">
            <a:extLst>
              <a:ext uri="{FF2B5EF4-FFF2-40B4-BE49-F238E27FC236}">
                <a16:creationId xmlns:a16="http://schemas.microsoft.com/office/drawing/2014/main" id="{1B3A09BE-99DC-48FE-A338-7E8028B142A5}"/>
              </a:ext>
            </a:extLst>
          </p:cNvPr>
          <p:cNvSpPr>
            <a:spLocks noGrp="1"/>
          </p:cNvSpPr>
          <p:nvPr>
            <p:ph type="ftr" sz="quarter" idx="11"/>
          </p:nvPr>
        </p:nvSpPr>
        <p:spPr/>
        <p:txBody>
          <a:bodyPr/>
          <a:lstStyle>
            <a:lvl1pPr>
              <a:defRPr/>
            </a:lvl1pPr>
          </a:lstStyle>
          <a:p>
            <a:endParaRPr lang="en-US" altLang="ja-JP"/>
          </a:p>
        </p:txBody>
      </p:sp>
      <p:sp>
        <p:nvSpPr>
          <p:cNvPr id="9" name="スライド番号プレースホルダー 8">
            <a:extLst>
              <a:ext uri="{FF2B5EF4-FFF2-40B4-BE49-F238E27FC236}">
                <a16:creationId xmlns:a16="http://schemas.microsoft.com/office/drawing/2014/main" id="{9A3B3117-A9B4-45C2-9A01-710D08D2F36F}"/>
              </a:ext>
            </a:extLst>
          </p:cNvPr>
          <p:cNvSpPr>
            <a:spLocks noGrp="1"/>
          </p:cNvSpPr>
          <p:nvPr>
            <p:ph type="sldNum" sz="quarter" idx="12"/>
          </p:nvPr>
        </p:nvSpPr>
        <p:spPr/>
        <p:txBody>
          <a:bodyPr/>
          <a:lstStyle>
            <a:lvl1pPr>
              <a:defRPr/>
            </a:lvl1pPr>
          </a:lstStyle>
          <a:p>
            <a:fld id="{7EA972BE-3A69-4FF3-A202-6FAE7DBAB62E}" type="slidenum">
              <a:rPr lang="en-US" altLang="ja-JP"/>
              <a:pPr/>
              <a:t>‹#›</a:t>
            </a:fld>
            <a:endParaRPr lang="en-US" altLang="ja-JP"/>
          </a:p>
        </p:txBody>
      </p:sp>
    </p:spTree>
    <p:extLst>
      <p:ext uri="{BB962C8B-B14F-4D97-AF65-F5344CB8AC3E}">
        <p14:creationId xmlns:p14="http://schemas.microsoft.com/office/powerpoint/2010/main" val="1703053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40BB06-3BF8-4181-B07A-170F00A1531B}"/>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BE1572B-CDEE-44BA-A2DE-68261B039448}"/>
              </a:ext>
            </a:extLst>
          </p:cNvPr>
          <p:cNvSpPr>
            <a:spLocks noGrp="1"/>
          </p:cNvSpPr>
          <p:nvPr>
            <p:ph type="dt" sz="half" idx="10"/>
          </p:nvPr>
        </p:nvSpPr>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4D68F705-AF49-4F43-8AA3-1272A2C115F0}"/>
              </a:ext>
            </a:extLst>
          </p:cNvPr>
          <p:cNvSpPr>
            <a:spLocks noGrp="1"/>
          </p:cNvSpPr>
          <p:nvPr>
            <p:ph type="ftr" sz="quarter" idx="11"/>
          </p:nvPr>
        </p:nvSpPr>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1692B4F0-0A48-45D8-B8CC-E3EA2DBDB0DA}"/>
              </a:ext>
            </a:extLst>
          </p:cNvPr>
          <p:cNvSpPr>
            <a:spLocks noGrp="1"/>
          </p:cNvSpPr>
          <p:nvPr>
            <p:ph type="sldNum" sz="quarter" idx="12"/>
          </p:nvPr>
        </p:nvSpPr>
        <p:spPr/>
        <p:txBody>
          <a:bodyPr/>
          <a:lstStyle>
            <a:lvl1pPr>
              <a:defRPr/>
            </a:lvl1pPr>
          </a:lstStyle>
          <a:p>
            <a:fld id="{E32A7551-ED86-42F7-B72B-58D95789CC48}" type="slidenum">
              <a:rPr lang="en-US" altLang="ja-JP"/>
              <a:pPr/>
              <a:t>‹#›</a:t>
            </a:fld>
            <a:endParaRPr lang="en-US" altLang="ja-JP"/>
          </a:p>
        </p:txBody>
      </p:sp>
    </p:spTree>
    <p:extLst>
      <p:ext uri="{BB962C8B-B14F-4D97-AF65-F5344CB8AC3E}">
        <p14:creationId xmlns:p14="http://schemas.microsoft.com/office/powerpoint/2010/main" val="164373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7278009-2550-450F-9131-67AF735233FF}"/>
              </a:ext>
            </a:extLst>
          </p:cNvPr>
          <p:cNvSpPr>
            <a:spLocks noGrp="1"/>
          </p:cNvSpPr>
          <p:nvPr>
            <p:ph type="dt" sz="half" idx="10"/>
          </p:nvPr>
        </p:nvSpPr>
        <p:spPr/>
        <p:txBody>
          <a:bodyPr/>
          <a:lstStyle>
            <a:lvl1pPr>
              <a:defRPr/>
            </a:lvl1pPr>
          </a:lstStyle>
          <a:p>
            <a:endParaRPr lang="en-US" altLang="ja-JP"/>
          </a:p>
        </p:txBody>
      </p:sp>
      <p:sp>
        <p:nvSpPr>
          <p:cNvPr id="3" name="フッター プレースホルダー 2">
            <a:extLst>
              <a:ext uri="{FF2B5EF4-FFF2-40B4-BE49-F238E27FC236}">
                <a16:creationId xmlns:a16="http://schemas.microsoft.com/office/drawing/2014/main" id="{4A734812-BEB3-4948-9A13-5C0DCB40C274}"/>
              </a:ext>
            </a:extLst>
          </p:cNvPr>
          <p:cNvSpPr>
            <a:spLocks noGrp="1"/>
          </p:cNvSpPr>
          <p:nvPr>
            <p:ph type="ftr" sz="quarter" idx="11"/>
          </p:nvPr>
        </p:nvSpPr>
        <p:spPr/>
        <p:txBody>
          <a:bodyPr/>
          <a:lstStyle>
            <a:lvl1pPr>
              <a:defRPr/>
            </a:lvl1pPr>
          </a:lstStyle>
          <a:p>
            <a:endParaRPr lang="en-US" altLang="ja-JP"/>
          </a:p>
        </p:txBody>
      </p:sp>
      <p:sp>
        <p:nvSpPr>
          <p:cNvPr id="4" name="スライド番号プレースホルダー 3">
            <a:extLst>
              <a:ext uri="{FF2B5EF4-FFF2-40B4-BE49-F238E27FC236}">
                <a16:creationId xmlns:a16="http://schemas.microsoft.com/office/drawing/2014/main" id="{938FF97D-442E-4AA7-A52C-3040D2B6F7E3}"/>
              </a:ext>
            </a:extLst>
          </p:cNvPr>
          <p:cNvSpPr>
            <a:spLocks noGrp="1"/>
          </p:cNvSpPr>
          <p:nvPr>
            <p:ph type="sldNum" sz="quarter" idx="12"/>
          </p:nvPr>
        </p:nvSpPr>
        <p:spPr/>
        <p:txBody>
          <a:bodyPr/>
          <a:lstStyle>
            <a:lvl1pPr>
              <a:defRPr/>
            </a:lvl1pPr>
          </a:lstStyle>
          <a:p>
            <a:fld id="{4AA3888C-57B9-4663-9A6C-9470F01D5384}" type="slidenum">
              <a:rPr lang="en-US" altLang="ja-JP"/>
              <a:pPr/>
              <a:t>‹#›</a:t>
            </a:fld>
            <a:endParaRPr lang="en-US" altLang="ja-JP"/>
          </a:p>
        </p:txBody>
      </p:sp>
    </p:spTree>
    <p:extLst>
      <p:ext uri="{BB962C8B-B14F-4D97-AF65-F5344CB8AC3E}">
        <p14:creationId xmlns:p14="http://schemas.microsoft.com/office/powerpoint/2010/main" val="288553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8F149F-628E-416E-85C9-9C013C902207}"/>
              </a:ext>
            </a:extLst>
          </p:cNvPr>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90EF0C7-4A5B-4298-9266-7526A7F4883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A97A68A5-74E8-4623-B08C-27CF9A32B97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9A7CFFC2-98FB-462B-A0D3-B66DD18FA135}"/>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6BF5F7E5-C624-4E6F-B50A-59E02FD5DAD2}"/>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596A7996-40D4-42BE-87C0-E3C6F96BC6D2}"/>
              </a:ext>
            </a:extLst>
          </p:cNvPr>
          <p:cNvSpPr>
            <a:spLocks noGrp="1"/>
          </p:cNvSpPr>
          <p:nvPr>
            <p:ph type="sldNum" sz="quarter" idx="12"/>
          </p:nvPr>
        </p:nvSpPr>
        <p:spPr/>
        <p:txBody>
          <a:bodyPr/>
          <a:lstStyle>
            <a:lvl1pPr>
              <a:defRPr/>
            </a:lvl1pPr>
          </a:lstStyle>
          <a:p>
            <a:fld id="{04D32085-50B4-4311-86F9-F03BAD1F9600}" type="slidenum">
              <a:rPr lang="en-US" altLang="ja-JP"/>
              <a:pPr/>
              <a:t>‹#›</a:t>
            </a:fld>
            <a:endParaRPr lang="en-US" altLang="ja-JP"/>
          </a:p>
        </p:txBody>
      </p:sp>
    </p:spTree>
    <p:extLst>
      <p:ext uri="{BB962C8B-B14F-4D97-AF65-F5344CB8AC3E}">
        <p14:creationId xmlns:p14="http://schemas.microsoft.com/office/powerpoint/2010/main" val="383366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3361FB-A3A2-4C13-9781-F36F4CF2A523}"/>
              </a:ext>
            </a:extLst>
          </p:cNvPr>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131C9821-0A70-4DFF-B655-B450E7C645D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a:extLst>
              <a:ext uri="{FF2B5EF4-FFF2-40B4-BE49-F238E27FC236}">
                <a16:creationId xmlns:a16="http://schemas.microsoft.com/office/drawing/2014/main" id="{1ACB7063-03E4-44FF-9A89-A94ABBF8A23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DAE001FC-17D1-4DD2-A91A-63DFC42AC3E7}"/>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7D73439D-950E-4D07-9DBC-245A6DF65A3B}"/>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8FB147E1-14D0-4ABB-B115-368A12465381}"/>
              </a:ext>
            </a:extLst>
          </p:cNvPr>
          <p:cNvSpPr>
            <a:spLocks noGrp="1"/>
          </p:cNvSpPr>
          <p:nvPr>
            <p:ph type="sldNum" sz="quarter" idx="12"/>
          </p:nvPr>
        </p:nvSpPr>
        <p:spPr/>
        <p:txBody>
          <a:bodyPr/>
          <a:lstStyle>
            <a:lvl1pPr>
              <a:defRPr/>
            </a:lvl1pPr>
          </a:lstStyle>
          <a:p>
            <a:fld id="{A0512FB3-B19E-4196-A867-8C7ABD77AA6B}" type="slidenum">
              <a:rPr lang="en-US" altLang="ja-JP"/>
              <a:pPr/>
              <a:t>‹#›</a:t>
            </a:fld>
            <a:endParaRPr lang="en-US" altLang="ja-JP"/>
          </a:p>
        </p:txBody>
      </p:sp>
    </p:spTree>
    <p:extLst>
      <p:ext uri="{BB962C8B-B14F-4D97-AF65-F5344CB8AC3E}">
        <p14:creationId xmlns:p14="http://schemas.microsoft.com/office/powerpoint/2010/main" val="211436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7F8F1A3-7831-440D-81B8-AC44023B859C}"/>
              </a:ext>
            </a:extLst>
          </p:cNvPr>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5" name="Rectangle 3">
            <a:extLst>
              <a:ext uri="{FF2B5EF4-FFF2-40B4-BE49-F238E27FC236}">
                <a16:creationId xmlns:a16="http://schemas.microsoft.com/office/drawing/2014/main" id="{042CF926-B3C7-481B-89C9-2256581A4845}"/>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6" name="Rectangle 4">
            <a:extLst>
              <a:ext uri="{FF2B5EF4-FFF2-40B4-BE49-F238E27FC236}">
                <a16:creationId xmlns:a16="http://schemas.microsoft.com/office/drawing/2014/main" id="{82923231-3FED-4FC6-8FA8-0E0712B0ED2B}"/>
              </a:ext>
            </a:extLst>
          </p:cNvPr>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7" name="Rectangle 5">
            <a:extLst>
              <a:ext uri="{FF2B5EF4-FFF2-40B4-BE49-F238E27FC236}">
                <a16:creationId xmlns:a16="http://schemas.microsoft.com/office/drawing/2014/main" id="{01B15D23-A35F-4A1D-8AC4-501649340C45}"/>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8" name="Rectangle 6">
            <a:extLst>
              <a:ext uri="{FF2B5EF4-FFF2-40B4-BE49-F238E27FC236}">
                <a16:creationId xmlns:a16="http://schemas.microsoft.com/office/drawing/2014/main" id="{82B8B8C7-0F0A-4EF4-9187-44D688377DEB}"/>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9" name="Rectangle 7">
            <a:extLst>
              <a:ext uri="{FF2B5EF4-FFF2-40B4-BE49-F238E27FC236}">
                <a16:creationId xmlns:a16="http://schemas.microsoft.com/office/drawing/2014/main" id="{F3D97D4C-451E-4774-A12D-518A5DBE7182}"/>
              </a:ext>
            </a:extLst>
          </p:cNvPr>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80" name="Rectangle 8">
            <a:extLst>
              <a:ext uri="{FF2B5EF4-FFF2-40B4-BE49-F238E27FC236}">
                <a16:creationId xmlns:a16="http://schemas.microsoft.com/office/drawing/2014/main" id="{03A9A0B4-6317-4987-8EB5-56D00B81B926}"/>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81" name="Rectangle 9">
            <a:extLst>
              <a:ext uri="{FF2B5EF4-FFF2-40B4-BE49-F238E27FC236}">
                <a16:creationId xmlns:a16="http://schemas.microsoft.com/office/drawing/2014/main" id="{EDB08B63-1BBD-43C1-9B3B-8D5A50655890}"/>
              </a:ext>
            </a:extLst>
          </p:cNvPr>
          <p:cNvSpPr>
            <a:spLocks noGrp="1" noChangeArrowheads="1"/>
          </p:cNvSpPr>
          <p:nvPr>
            <p:ph type="title"/>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3082" name="Rectangle 10">
            <a:extLst>
              <a:ext uri="{FF2B5EF4-FFF2-40B4-BE49-F238E27FC236}">
                <a16:creationId xmlns:a16="http://schemas.microsoft.com/office/drawing/2014/main" id="{AADB3F40-9489-403C-854F-C103DAA30819}"/>
              </a:ext>
            </a:extLst>
          </p:cNvPr>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83" name="Rectangle 11">
            <a:extLst>
              <a:ext uri="{FF2B5EF4-FFF2-40B4-BE49-F238E27FC236}">
                <a16:creationId xmlns:a16="http://schemas.microsoft.com/office/drawing/2014/main" id="{ADF932D6-F203-4317-8D8D-8188C60ED106}"/>
              </a:ext>
            </a:extLst>
          </p:cNvPr>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lvl1pPr>
          </a:lstStyle>
          <a:p>
            <a:endParaRPr lang="en-US" altLang="ja-JP"/>
          </a:p>
        </p:txBody>
      </p:sp>
      <p:sp>
        <p:nvSpPr>
          <p:cNvPr id="3084" name="Rectangle 12">
            <a:extLst>
              <a:ext uri="{FF2B5EF4-FFF2-40B4-BE49-F238E27FC236}">
                <a16:creationId xmlns:a16="http://schemas.microsoft.com/office/drawing/2014/main" id="{8B3ADC49-6B72-41BF-909C-DC5AE1A97892}"/>
              </a:ext>
            </a:extLst>
          </p:cNvPr>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lvl1pPr>
          </a:lstStyle>
          <a:p>
            <a:endParaRPr lang="en-US" altLang="ja-JP"/>
          </a:p>
        </p:txBody>
      </p:sp>
      <p:sp>
        <p:nvSpPr>
          <p:cNvPr id="3085" name="Rectangle 13">
            <a:extLst>
              <a:ext uri="{FF2B5EF4-FFF2-40B4-BE49-F238E27FC236}">
                <a16:creationId xmlns:a16="http://schemas.microsoft.com/office/drawing/2014/main" id="{591F1508-E874-42F1-B1BE-77C0E4FB4889}"/>
              </a:ext>
            </a:extLst>
          </p:cNvPr>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lvl1pPr>
          </a:lstStyle>
          <a:p>
            <a:fld id="{283C8986-1795-47D4-B236-E4FD25863ABD}" type="slidenum">
              <a:rPr lang="en-US" altLang="ja-JP"/>
              <a:pPr/>
              <a:t>‹#›</a:t>
            </a:fld>
            <a:endParaRPr lang="en-US" altLang="ja-JP"/>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kumimoji="1" sz="4400" kern="1200">
          <a:solidFill>
            <a:schemeClr val="tx2"/>
          </a:solidFill>
          <a:latin typeface="+mj-lt"/>
          <a:ea typeface="+mj-ea"/>
          <a:cs typeface="+mj-cs"/>
        </a:defRPr>
      </a:lvl1pPr>
      <a:lvl2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package" Target="../embeddings/Microsoft_Excel_Worksheet.xlsx"/><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audio" Target="../media/audio1.wav"/></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B87B394-4A2C-4D73-B2EF-722A08C728BD}"/>
              </a:ext>
            </a:extLst>
          </p:cNvPr>
          <p:cNvSpPr>
            <a:spLocks noGrp="1" noChangeArrowheads="1"/>
          </p:cNvSpPr>
          <p:nvPr>
            <p:ph type="ctrTitle"/>
          </p:nvPr>
        </p:nvSpPr>
        <p:spPr>
          <a:xfrm>
            <a:off x="899592" y="1975520"/>
            <a:ext cx="7772400" cy="1447800"/>
          </a:xfrm>
        </p:spPr>
        <p:txBody>
          <a:bodyPr/>
          <a:lstStyle/>
          <a:p>
            <a:pPr algn="ctr"/>
            <a:r>
              <a:rPr lang="ja-JP" altLang="en-US" dirty="0">
                <a:solidFill>
                  <a:srgbClr val="FFFF00"/>
                </a:solidFill>
              </a:rPr>
              <a:t>「こころの病気」の基礎知識</a:t>
            </a:r>
            <a:br>
              <a:rPr lang="en-US" altLang="ja-JP" dirty="0">
                <a:solidFill>
                  <a:srgbClr val="FFFF00"/>
                </a:solidFill>
              </a:rPr>
            </a:br>
            <a:r>
              <a:rPr lang="ja-JP" altLang="en-US" sz="3200" dirty="0">
                <a:solidFill>
                  <a:srgbClr val="FFFF00"/>
                </a:solidFill>
              </a:rPr>
              <a:t>～病を知ることで身近な人に寄りそえる～</a:t>
            </a:r>
            <a:endParaRPr lang="ja-JP" altLang="en-US" sz="3200" dirty="0"/>
          </a:p>
        </p:txBody>
      </p:sp>
      <p:sp>
        <p:nvSpPr>
          <p:cNvPr id="2051" name="Rectangle 3">
            <a:extLst>
              <a:ext uri="{FF2B5EF4-FFF2-40B4-BE49-F238E27FC236}">
                <a16:creationId xmlns:a16="http://schemas.microsoft.com/office/drawing/2014/main" id="{25BB5AF5-8ACC-4631-820A-2FD199C8141E}"/>
              </a:ext>
            </a:extLst>
          </p:cNvPr>
          <p:cNvSpPr>
            <a:spLocks noGrp="1" noChangeArrowheads="1"/>
          </p:cNvSpPr>
          <p:nvPr>
            <p:ph type="subTitle" idx="1"/>
          </p:nvPr>
        </p:nvSpPr>
        <p:spPr/>
        <p:txBody>
          <a:bodyPr/>
          <a:lstStyle/>
          <a:p>
            <a:r>
              <a:rPr lang="ja-JP" altLang="en-US" dirty="0"/>
              <a:t>田中精神科医オフィス</a:t>
            </a:r>
            <a:endParaRPr lang="en-US" altLang="ja-JP" dirty="0"/>
          </a:p>
          <a:p>
            <a:r>
              <a:rPr lang="ja-JP" altLang="en-US" dirty="0"/>
              <a:t>田中　千足</a:t>
            </a:r>
          </a:p>
          <a:p>
            <a:r>
              <a:rPr lang="en-US" altLang="ja-JP" dirty="0"/>
              <a:t>2023</a:t>
            </a:r>
            <a:r>
              <a:rPr lang="ja-JP" altLang="en-US" dirty="0"/>
              <a:t>年</a:t>
            </a:r>
            <a:r>
              <a:rPr lang="en-US" altLang="ja-JP" dirty="0"/>
              <a:t>3</a:t>
            </a:r>
            <a:r>
              <a:rPr lang="ja-JP" altLang="en-US" dirty="0"/>
              <a:t>月</a:t>
            </a:r>
            <a:r>
              <a:rPr lang="en-US" altLang="ja-JP" dirty="0"/>
              <a:t>4</a:t>
            </a:r>
            <a:r>
              <a:rPr lang="ja-JP" altLang="en-US" dirty="0"/>
              <a:t>日</a:t>
            </a:r>
          </a:p>
        </p:txBody>
      </p:sp>
      <p:sp>
        <p:nvSpPr>
          <p:cNvPr id="2" name="テキスト ボックス 1">
            <a:extLst>
              <a:ext uri="{FF2B5EF4-FFF2-40B4-BE49-F238E27FC236}">
                <a16:creationId xmlns:a16="http://schemas.microsoft.com/office/drawing/2014/main" id="{004724E5-A06E-409C-A1D1-5840FEEF747A}"/>
              </a:ext>
            </a:extLst>
          </p:cNvPr>
          <p:cNvSpPr txBox="1"/>
          <p:nvPr/>
        </p:nvSpPr>
        <p:spPr>
          <a:xfrm>
            <a:off x="1255168" y="620688"/>
            <a:ext cx="7416824" cy="400110"/>
          </a:xfrm>
          <a:prstGeom prst="rect">
            <a:avLst/>
          </a:prstGeom>
          <a:noFill/>
        </p:spPr>
        <p:txBody>
          <a:bodyPr wrap="square" rtlCol="0">
            <a:spAutoFit/>
          </a:bodyPr>
          <a:lstStyle/>
          <a:p>
            <a:pPr algn="ctr"/>
            <a:r>
              <a:rPr lang="ja-JP" altLang="en-US" dirty="0"/>
              <a:t>ハートパーク学習会</a:t>
            </a:r>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slow" p14:dur="2000" advTm="49239"/>
    </mc:Choice>
    <mc:Fallback xmlns="">
      <p:transition spd="slow" advTm="49239"/>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0AD988-59E9-4B41-8A83-B516B9381D7C}"/>
              </a:ext>
            </a:extLst>
          </p:cNvPr>
          <p:cNvSpPr>
            <a:spLocks noGrp="1"/>
          </p:cNvSpPr>
          <p:nvPr>
            <p:ph type="title"/>
          </p:nvPr>
        </p:nvSpPr>
        <p:spPr>
          <a:xfrm>
            <a:off x="1150938" y="476672"/>
            <a:ext cx="7793037" cy="720080"/>
          </a:xfrm>
        </p:spPr>
        <p:txBody>
          <a:bodyPr/>
          <a:lstStyle/>
          <a:p>
            <a:r>
              <a:rPr kumimoji="1" lang="ja-JP" altLang="en-US" dirty="0">
                <a:solidFill>
                  <a:srgbClr val="FFFF00"/>
                </a:solidFill>
              </a:rPr>
              <a:t>精神障がい者とは　</a:t>
            </a:r>
            <a:r>
              <a:rPr kumimoji="1" lang="ja-JP" altLang="en-US" sz="2400" dirty="0">
                <a:solidFill>
                  <a:srgbClr val="FFC000"/>
                </a:solidFill>
              </a:rPr>
              <a:t>厚労省のページから</a:t>
            </a:r>
          </a:p>
        </p:txBody>
      </p:sp>
      <p:sp>
        <p:nvSpPr>
          <p:cNvPr id="3" name="コンテンツ プレースホルダー 2">
            <a:extLst>
              <a:ext uri="{FF2B5EF4-FFF2-40B4-BE49-F238E27FC236}">
                <a16:creationId xmlns:a16="http://schemas.microsoft.com/office/drawing/2014/main" id="{F1E40BA4-A475-4952-B553-64617B1BDC22}"/>
              </a:ext>
            </a:extLst>
          </p:cNvPr>
          <p:cNvSpPr>
            <a:spLocks noGrp="1"/>
          </p:cNvSpPr>
          <p:nvPr>
            <p:ph idx="1"/>
          </p:nvPr>
        </p:nvSpPr>
        <p:spPr>
          <a:xfrm>
            <a:off x="1182688" y="1196752"/>
            <a:ext cx="7772400" cy="4935761"/>
          </a:xfrm>
        </p:spPr>
        <p:txBody>
          <a:bodyPr/>
          <a:lstStyle/>
          <a:p>
            <a:r>
              <a:rPr kumimoji="1" lang="ja-JP" altLang="en-US" dirty="0">
                <a:solidFill>
                  <a:srgbClr val="FFFF00"/>
                </a:solidFill>
              </a:rPr>
              <a:t>精神障害者保健福祉手帳</a:t>
            </a:r>
            <a:r>
              <a:rPr kumimoji="1" lang="ja-JP" altLang="en-US" dirty="0"/>
              <a:t>で対象となるのは</a:t>
            </a:r>
            <a:r>
              <a:rPr kumimoji="1" lang="ja-JP" altLang="en-US" dirty="0">
                <a:solidFill>
                  <a:srgbClr val="FFFF00"/>
                </a:solidFill>
              </a:rPr>
              <a:t>全ての精神障害</a:t>
            </a:r>
            <a:r>
              <a:rPr kumimoji="1" lang="ja-JP" altLang="en-US" dirty="0"/>
              <a:t>です</a:t>
            </a:r>
          </a:p>
          <a:p>
            <a:pPr lvl="1"/>
            <a:r>
              <a:rPr kumimoji="1" lang="ja-JP" altLang="en-US" sz="2000" dirty="0"/>
              <a:t>統合失調症</a:t>
            </a:r>
          </a:p>
          <a:p>
            <a:pPr lvl="1"/>
            <a:r>
              <a:rPr kumimoji="1" lang="ja-JP" altLang="en-US" sz="2000" dirty="0"/>
              <a:t>うつ病、そううつ病などの気分障害</a:t>
            </a:r>
          </a:p>
          <a:p>
            <a:pPr lvl="1"/>
            <a:r>
              <a:rPr kumimoji="1" lang="ja-JP" altLang="en-US" sz="2000" dirty="0"/>
              <a:t>てんかん</a:t>
            </a:r>
          </a:p>
          <a:p>
            <a:pPr lvl="1"/>
            <a:r>
              <a:rPr kumimoji="1" lang="ja-JP" altLang="en-US" sz="2000" dirty="0"/>
              <a:t>薬物依存症</a:t>
            </a:r>
          </a:p>
          <a:p>
            <a:pPr lvl="1"/>
            <a:r>
              <a:rPr kumimoji="1" lang="ja-JP" altLang="en-US" sz="2000" dirty="0"/>
              <a:t>高次脳機能障害（＝認知症：介護保険）</a:t>
            </a:r>
          </a:p>
          <a:p>
            <a:pPr lvl="1"/>
            <a:r>
              <a:rPr kumimoji="1" lang="ja-JP" altLang="en-US" sz="2000" dirty="0"/>
              <a:t>発達障害（自閉症、学習障害、注意欠陥多動性障害等）</a:t>
            </a:r>
          </a:p>
          <a:p>
            <a:pPr lvl="1"/>
            <a:r>
              <a:rPr kumimoji="1" lang="ja-JP" altLang="en-US" sz="2000" dirty="0"/>
              <a:t>そのほかの精神疾患（ストレス関連障害等）</a:t>
            </a:r>
          </a:p>
          <a:p>
            <a:r>
              <a:rPr kumimoji="1" lang="ja-JP" altLang="en-US" sz="2400" dirty="0"/>
              <a:t>ただし、知的障害があり、上記の精神障害がない方については、療育手帳制度があるため、手帳の対象とはなりません。（発達障害と知的障害を両方有する場合は、両方の手帳を受けることができます。</a:t>
            </a:r>
          </a:p>
        </p:txBody>
      </p:sp>
    </p:spTree>
    <p:extLst>
      <p:ext uri="{BB962C8B-B14F-4D97-AF65-F5344CB8AC3E}">
        <p14:creationId xmlns:p14="http://schemas.microsoft.com/office/powerpoint/2010/main" val="2343691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50938" y="333375"/>
            <a:ext cx="7793037" cy="935038"/>
          </a:xfrm>
        </p:spPr>
        <p:txBody>
          <a:bodyPr/>
          <a:lstStyle/>
          <a:p>
            <a:pPr>
              <a:defRPr/>
            </a:pPr>
            <a:r>
              <a:rPr lang="ja-JP" altLang="en-US" dirty="0">
                <a:solidFill>
                  <a:schemeClr val="tx1"/>
                </a:solidFill>
              </a:rPr>
              <a:t>疾病別</a:t>
            </a:r>
            <a:r>
              <a:rPr lang="ja-JP" altLang="en-US" dirty="0">
                <a:solidFill>
                  <a:srgbClr val="FFFF00"/>
                </a:solidFill>
              </a:rPr>
              <a:t>外来</a:t>
            </a:r>
            <a:r>
              <a:rPr lang="ja-JP" altLang="en-US" dirty="0">
                <a:solidFill>
                  <a:schemeClr val="tx1"/>
                </a:solidFill>
              </a:rPr>
              <a:t>受療率の推移</a:t>
            </a:r>
          </a:p>
        </p:txBody>
      </p:sp>
      <p:pic>
        <p:nvPicPr>
          <p:cNvPr id="5" name="コンテンツ プレースホルダー 4">
            <a:extLst>
              <a:ext uri="{FF2B5EF4-FFF2-40B4-BE49-F238E27FC236}">
                <a16:creationId xmlns:a16="http://schemas.microsoft.com/office/drawing/2014/main" id="{1B959067-E2C4-48D3-B8DD-14312F5D3CBD}"/>
              </a:ext>
            </a:extLst>
          </p:cNvPr>
          <p:cNvPicPr>
            <a:picLocks noGrp="1" noChangeAspect="1"/>
          </p:cNvPicPr>
          <p:nvPr>
            <p:ph idx="1"/>
          </p:nvPr>
        </p:nvPicPr>
        <p:blipFill>
          <a:blip r:embed="rId3"/>
          <a:stretch>
            <a:fillRect/>
          </a:stretch>
        </p:blipFill>
        <p:spPr>
          <a:xfrm>
            <a:off x="-72734" y="1484783"/>
            <a:ext cx="9274176" cy="5039841"/>
          </a:xfrm>
          <a:prstGeom prst="rect">
            <a:avLst/>
          </a:prstGeom>
        </p:spPr>
      </p:pic>
    </p:spTree>
    <p:extLst>
      <p:ext uri="{BB962C8B-B14F-4D97-AF65-F5344CB8AC3E}">
        <p14:creationId xmlns:p14="http://schemas.microsoft.com/office/powerpoint/2010/main" val="2488400125"/>
      </p:ext>
    </p:extLst>
  </p:cSld>
  <p:clrMapOvr>
    <a:masterClrMapping/>
  </p:clrMapOvr>
  <mc:AlternateContent xmlns:mc="http://schemas.openxmlformats.org/markup-compatibility/2006" xmlns:p14="http://schemas.microsoft.com/office/powerpoint/2010/main">
    <mc:Choice Requires="p14">
      <p:transition spd="slow" p14:dur="2000" advTm="31076"/>
    </mc:Choice>
    <mc:Fallback xmlns="">
      <p:transition spd="slow" advTm="31076"/>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8ADE1F6-1C27-41DE-B7E4-4F9B4EFDA0A4}"/>
              </a:ext>
            </a:extLst>
          </p:cNvPr>
          <p:cNvSpPr>
            <a:spLocks noGrp="1" noChangeArrowheads="1"/>
          </p:cNvSpPr>
          <p:nvPr>
            <p:ph type="title"/>
          </p:nvPr>
        </p:nvSpPr>
        <p:spPr>
          <a:xfrm>
            <a:off x="1150938" y="150814"/>
            <a:ext cx="7793037" cy="973930"/>
          </a:xfrm>
        </p:spPr>
        <p:txBody>
          <a:bodyPr/>
          <a:lstStyle/>
          <a:p>
            <a:r>
              <a:rPr lang="ja-JP" altLang="en-US" dirty="0">
                <a:solidFill>
                  <a:srgbClr val="FFFF00"/>
                </a:solidFill>
              </a:rPr>
              <a:t>疾患別受療率</a:t>
            </a:r>
            <a:r>
              <a:rPr lang="ja-JP" altLang="en-US" dirty="0"/>
              <a:t>　　</a:t>
            </a:r>
            <a:r>
              <a:rPr lang="ja-JP" altLang="en-US" sz="3200" dirty="0"/>
              <a:t>人口</a:t>
            </a:r>
            <a:r>
              <a:rPr lang="en-US" altLang="ja-JP" sz="3200" dirty="0"/>
              <a:t>10</a:t>
            </a:r>
            <a:r>
              <a:rPr lang="ja-JP" altLang="en-US" sz="3200" dirty="0"/>
              <a:t>万人あたり</a:t>
            </a:r>
          </a:p>
        </p:txBody>
      </p:sp>
      <p:graphicFrame>
        <p:nvGraphicFramePr>
          <p:cNvPr id="15369" name="Object 9">
            <a:extLst>
              <a:ext uri="{FF2B5EF4-FFF2-40B4-BE49-F238E27FC236}">
                <a16:creationId xmlns:a16="http://schemas.microsoft.com/office/drawing/2014/main" id="{AE3646FC-7C0C-4399-A0E2-8ABF6576CA1A}"/>
              </a:ext>
            </a:extLst>
          </p:cNvPr>
          <p:cNvGraphicFramePr>
            <a:graphicFrameLocks noGrp="1" noChangeAspect="1"/>
          </p:cNvGraphicFramePr>
          <p:nvPr>
            <p:ph idx="1"/>
          </p:nvPr>
        </p:nvGraphicFramePr>
        <p:xfrm>
          <a:off x="380512" y="1525472"/>
          <a:ext cx="8743757" cy="2232248"/>
        </p:xfrm>
        <a:graphic>
          <a:graphicData uri="http://schemas.openxmlformats.org/presentationml/2006/ole">
            <mc:AlternateContent xmlns:mc="http://schemas.openxmlformats.org/markup-compatibility/2006">
              <mc:Choice xmlns:v="urn:schemas-microsoft-com:vml" Requires="v">
                <p:oleObj name="Worksheet" r:id="rId3" imgW="3505302" imgH="657327" progId="Excel.Sheet.8">
                  <p:embed/>
                </p:oleObj>
              </mc:Choice>
              <mc:Fallback>
                <p:oleObj name="Worksheet" r:id="rId3" imgW="3505302" imgH="657327" progId="Excel.Sheet.8">
                  <p:embed/>
                  <p:pic>
                    <p:nvPicPr>
                      <p:cNvPr id="15369" name="Object 9">
                        <a:extLst>
                          <a:ext uri="{FF2B5EF4-FFF2-40B4-BE49-F238E27FC236}">
                            <a16:creationId xmlns:a16="http://schemas.microsoft.com/office/drawing/2014/main" id="{AE3646FC-7C0C-4399-A0E2-8ABF6576CA1A}"/>
                          </a:ext>
                        </a:extLst>
                      </p:cNvPr>
                      <p:cNvPicPr>
                        <a:picLocks noChangeAspect="1" noChangeArrowheads="1"/>
                      </p:cNvPicPr>
                      <p:nvPr/>
                    </p:nvPicPr>
                    <p:blipFill>
                      <a:blip r:embed="rId4"/>
                      <a:srcRect/>
                      <a:stretch>
                        <a:fillRect/>
                      </a:stretch>
                    </p:blipFill>
                    <p:spPr bwMode="auto">
                      <a:xfrm>
                        <a:off x="380512" y="1525472"/>
                        <a:ext cx="8743757" cy="2232248"/>
                      </a:xfrm>
                      <a:prstGeom prst="rect">
                        <a:avLst/>
                      </a:prstGeom>
                      <a:solidFill>
                        <a:schemeClr val="tx1"/>
                      </a:solidFill>
                    </p:spPr>
                  </p:pic>
                </p:oleObj>
              </mc:Fallback>
            </mc:AlternateContent>
          </a:graphicData>
        </a:graphic>
      </p:graphicFrame>
      <p:sp>
        <p:nvSpPr>
          <p:cNvPr id="2" name="テキスト ボックス 1">
            <a:extLst>
              <a:ext uri="{FF2B5EF4-FFF2-40B4-BE49-F238E27FC236}">
                <a16:creationId xmlns:a16="http://schemas.microsoft.com/office/drawing/2014/main" id="{39B9C55E-5CAC-430C-A993-DB0E7EF8B970}"/>
              </a:ext>
            </a:extLst>
          </p:cNvPr>
          <p:cNvSpPr txBox="1"/>
          <p:nvPr/>
        </p:nvSpPr>
        <p:spPr>
          <a:xfrm>
            <a:off x="347561" y="1556792"/>
            <a:ext cx="2232248" cy="584775"/>
          </a:xfrm>
          <a:prstGeom prst="rect">
            <a:avLst/>
          </a:prstGeom>
          <a:noFill/>
        </p:spPr>
        <p:txBody>
          <a:bodyPr wrap="square" rtlCol="0">
            <a:spAutoFit/>
          </a:bodyPr>
          <a:lstStyle/>
          <a:p>
            <a:r>
              <a:rPr kumimoji="1" lang="ja-JP" altLang="en-US" sz="3200" dirty="0">
                <a:solidFill>
                  <a:schemeClr val="bg1"/>
                </a:solidFill>
              </a:rPr>
              <a:t>平成</a:t>
            </a:r>
            <a:r>
              <a:rPr kumimoji="1" lang="en-US" altLang="ja-JP" sz="3200" dirty="0">
                <a:solidFill>
                  <a:schemeClr val="bg1"/>
                </a:solidFill>
              </a:rPr>
              <a:t>11</a:t>
            </a:r>
            <a:r>
              <a:rPr kumimoji="1" lang="ja-JP" altLang="en-US" sz="3200" dirty="0">
                <a:solidFill>
                  <a:schemeClr val="bg1"/>
                </a:solidFill>
              </a:rPr>
              <a:t>年</a:t>
            </a:r>
          </a:p>
        </p:txBody>
      </p:sp>
      <p:graphicFrame>
        <p:nvGraphicFramePr>
          <p:cNvPr id="3" name="オブジェクト 2">
            <a:extLst>
              <a:ext uri="{FF2B5EF4-FFF2-40B4-BE49-F238E27FC236}">
                <a16:creationId xmlns:a16="http://schemas.microsoft.com/office/drawing/2014/main" id="{1C6B6F4F-0C85-4C87-A96E-F4F77B40C416}"/>
              </a:ext>
            </a:extLst>
          </p:cNvPr>
          <p:cNvGraphicFramePr>
            <a:graphicFrameLocks noChangeAspect="1"/>
          </p:cNvGraphicFramePr>
          <p:nvPr/>
        </p:nvGraphicFramePr>
        <p:xfrm>
          <a:off x="331787" y="4293095"/>
          <a:ext cx="8743757" cy="2414091"/>
        </p:xfrm>
        <a:graphic>
          <a:graphicData uri="http://schemas.openxmlformats.org/presentationml/2006/ole">
            <mc:AlternateContent xmlns:mc="http://schemas.openxmlformats.org/markup-compatibility/2006">
              <mc:Choice xmlns:v="urn:schemas-microsoft-com:vml" Requires="v">
                <p:oleObj name="Worksheet" r:id="rId5" imgW="3114771" imgH="695291" progId="Excel.Sheet.12">
                  <p:embed/>
                </p:oleObj>
              </mc:Choice>
              <mc:Fallback>
                <p:oleObj name="Worksheet" r:id="rId5" imgW="3114771" imgH="695291" progId="Excel.Sheet.12">
                  <p:embed/>
                  <p:pic>
                    <p:nvPicPr>
                      <p:cNvPr id="3" name="オブジェクト 2">
                        <a:extLst>
                          <a:ext uri="{FF2B5EF4-FFF2-40B4-BE49-F238E27FC236}">
                            <a16:creationId xmlns:a16="http://schemas.microsoft.com/office/drawing/2014/main" id="{1C6B6F4F-0C85-4C87-A96E-F4F77B40C416}"/>
                          </a:ext>
                        </a:extLst>
                      </p:cNvPr>
                      <p:cNvPicPr/>
                      <p:nvPr/>
                    </p:nvPicPr>
                    <p:blipFill>
                      <a:blip r:embed="rId6"/>
                      <a:stretch>
                        <a:fillRect/>
                      </a:stretch>
                    </p:blipFill>
                    <p:spPr>
                      <a:xfrm>
                        <a:off x="331787" y="4293095"/>
                        <a:ext cx="8743757" cy="2414091"/>
                      </a:xfrm>
                      <a:prstGeom prst="rect">
                        <a:avLst/>
                      </a:prstGeom>
                    </p:spPr>
                  </p:pic>
                </p:oleObj>
              </mc:Fallback>
            </mc:AlternateContent>
          </a:graphicData>
        </a:graphic>
      </p:graphicFrame>
    </p:spTree>
    <p:extLst>
      <p:ext uri="{BB962C8B-B14F-4D97-AF65-F5344CB8AC3E}">
        <p14:creationId xmlns:p14="http://schemas.microsoft.com/office/powerpoint/2010/main" val="2043697148"/>
      </p:ext>
    </p:extLst>
  </p:cSld>
  <p:clrMapOvr>
    <a:masterClrMapping/>
  </p:clrMapOvr>
  <mc:AlternateContent xmlns:mc="http://schemas.openxmlformats.org/markup-compatibility/2006" xmlns:p14="http://schemas.microsoft.com/office/powerpoint/2010/main">
    <mc:Choice Requires="p14">
      <p:transition spd="slow" p14:dur="2000" advTm="221466"/>
    </mc:Choice>
    <mc:Fallback xmlns="">
      <p:transition spd="slow" advTm="221466"/>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467544" y="260648"/>
            <a:ext cx="8476431" cy="1224136"/>
          </a:xfrm>
        </p:spPr>
        <p:txBody>
          <a:bodyPr/>
          <a:lstStyle/>
          <a:p>
            <a:r>
              <a:rPr kumimoji="1" lang="en-US" altLang="ja-JP" dirty="0">
                <a:solidFill>
                  <a:srgbClr val="FFFF00"/>
                </a:solidFill>
              </a:rPr>
              <a:t>ICD-11</a:t>
            </a:r>
            <a:br>
              <a:rPr kumimoji="1" lang="en-US" altLang="ja-JP" dirty="0">
                <a:solidFill>
                  <a:srgbClr val="FFFF00"/>
                </a:solidFill>
              </a:rPr>
            </a:br>
            <a:r>
              <a:rPr kumimoji="1" lang="zh-TW" altLang="en-US" sz="3600" dirty="0">
                <a:solidFill>
                  <a:srgbClr val="FFFF00"/>
                </a:solidFill>
              </a:rPr>
              <a:t>０６　精神的、行動的、神経発達的障害群</a:t>
            </a:r>
            <a:endParaRPr kumimoji="1" lang="ja-JP" altLang="en-US" sz="3600" dirty="0">
              <a:solidFill>
                <a:srgbClr val="FFFF00"/>
              </a:solidFill>
            </a:endParaRPr>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a:xfrm>
            <a:off x="899592" y="1556792"/>
            <a:ext cx="8055496" cy="5184576"/>
          </a:xfrm>
        </p:spPr>
        <p:txBody>
          <a:bodyPr/>
          <a:lstStyle/>
          <a:p>
            <a:r>
              <a:rPr kumimoji="1" lang="en-US" altLang="ja-JP" dirty="0"/>
              <a:t>1 </a:t>
            </a:r>
            <a:r>
              <a:rPr kumimoji="1" lang="ja-JP" altLang="en-US" dirty="0"/>
              <a:t>神経発達症群</a:t>
            </a:r>
            <a:endParaRPr kumimoji="1" lang="en-US" altLang="ja-JP" dirty="0"/>
          </a:p>
          <a:p>
            <a:pPr lvl="1"/>
            <a:r>
              <a:rPr kumimoji="1" lang="ja-JP" altLang="en-US" dirty="0">
                <a:solidFill>
                  <a:srgbClr val="FFFF00"/>
                </a:solidFill>
              </a:rPr>
              <a:t>知的発達症</a:t>
            </a:r>
            <a:endParaRPr kumimoji="1" lang="en-US" altLang="ja-JP" dirty="0">
              <a:solidFill>
                <a:srgbClr val="FFFF00"/>
              </a:solidFill>
            </a:endParaRPr>
          </a:p>
          <a:p>
            <a:pPr lvl="1"/>
            <a:r>
              <a:rPr kumimoji="1" lang="ja-JP" altLang="en-US" dirty="0">
                <a:solidFill>
                  <a:srgbClr val="FFFF00"/>
                </a:solidFill>
              </a:rPr>
              <a:t>自閉スペクトラム症（</a:t>
            </a:r>
            <a:r>
              <a:rPr kumimoji="1" lang="en-US" altLang="ja-JP" dirty="0">
                <a:solidFill>
                  <a:srgbClr val="FFFF00"/>
                </a:solidFill>
              </a:rPr>
              <a:t>ASD)</a:t>
            </a:r>
            <a:endParaRPr lang="en-US" altLang="ja-JP" dirty="0">
              <a:solidFill>
                <a:srgbClr val="FFFF00"/>
              </a:solidFill>
            </a:endParaRPr>
          </a:p>
          <a:p>
            <a:pPr lvl="1"/>
            <a:r>
              <a:rPr kumimoji="1" lang="zh-TW" altLang="en-US" dirty="0"/>
              <a:t> </a:t>
            </a:r>
            <a:r>
              <a:rPr kumimoji="1" lang="zh-TW" altLang="en-US" dirty="0">
                <a:solidFill>
                  <a:srgbClr val="FFFF00"/>
                </a:solidFill>
              </a:rPr>
              <a:t>注意欠如多動症</a:t>
            </a:r>
            <a:r>
              <a:rPr kumimoji="1" lang="ja-JP" altLang="en-US" dirty="0">
                <a:solidFill>
                  <a:srgbClr val="FFFF00"/>
                </a:solidFill>
              </a:rPr>
              <a:t>（</a:t>
            </a:r>
            <a:r>
              <a:rPr kumimoji="1" lang="en-US" altLang="ja-JP" dirty="0">
                <a:solidFill>
                  <a:srgbClr val="FFFF00"/>
                </a:solidFill>
              </a:rPr>
              <a:t>AD/HD)</a:t>
            </a:r>
            <a:endParaRPr kumimoji="1" lang="en-US" altLang="zh-TW" dirty="0">
              <a:solidFill>
                <a:srgbClr val="FFFF00"/>
              </a:solidFill>
            </a:endParaRPr>
          </a:p>
          <a:p>
            <a:pPr lvl="1"/>
            <a:r>
              <a:rPr kumimoji="1" lang="ja-JP" altLang="en-US" dirty="0"/>
              <a:t>チック症群</a:t>
            </a:r>
            <a:endParaRPr kumimoji="1" lang="en-US" altLang="ja-JP" dirty="0"/>
          </a:p>
          <a:p>
            <a:r>
              <a:rPr kumimoji="1" lang="ja-JP" altLang="en-US" dirty="0"/>
              <a:t>２　統合失調症または他の一次性精神症群</a:t>
            </a:r>
            <a:endParaRPr kumimoji="1" lang="en-US" altLang="ja-JP" dirty="0"/>
          </a:p>
          <a:p>
            <a:pPr lvl="1"/>
            <a:r>
              <a:rPr kumimoji="1" lang="ja-JP" altLang="en-US" dirty="0"/>
              <a:t>統合失調症</a:t>
            </a:r>
            <a:endParaRPr kumimoji="1" lang="en-US" altLang="ja-JP" dirty="0"/>
          </a:p>
          <a:p>
            <a:pPr lvl="1"/>
            <a:r>
              <a:rPr kumimoji="1" lang="zh-TW" altLang="en-US" dirty="0"/>
              <a:t>統合失調感情症</a:t>
            </a:r>
            <a:endParaRPr kumimoji="1" lang="en-US" altLang="zh-TW" dirty="0"/>
          </a:p>
          <a:p>
            <a:pPr lvl="1"/>
            <a:r>
              <a:rPr kumimoji="1" lang="zh-TW" altLang="en-US" dirty="0"/>
              <a:t>統合失調型症</a:t>
            </a:r>
            <a:endParaRPr kumimoji="1" lang="en-US" altLang="ja-JP" dirty="0"/>
          </a:p>
          <a:p>
            <a:pPr marL="457200" lvl="1" indent="0">
              <a:buNone/>
            </a:pPr>
            <a:endParaRPr kumimoji="1" lang="en-US" altLang="ja-JP" dirty="0"/>
          </a:p>
          <a:p>
            <a:pPr lvl="1"/>
            <a:endParaRPr kumimoji="1" lang="ja-JP" altLang="en-US" dirty="0"/>
          </a:p>
        </p:txBody>
      </p:sp>
    </p:spTree>
    <p:extLst>
      <p:ext uri="{BB962C8B-B14F-4D97-AF65-F5344CB8AC3E}">
        <p14:creationId xmlns:p14="http://schemas.microsoft.com/office/powerpoint/2010/main" val="1036548067"/>
      </p:ext>
    </p:extLst>
  </p:cSld>
  <p:clrMapOvr>
    <a:masterClrMapping/>
  </p:clrMapOvr>
  <mc:AlternateContent xmlns:mc="http://schemas.openxmlformats.org/markup-compatibility/2006" xmlns:p14="http://schemas.microsoft.com/office/powerpoint/2010/main">
    <mc:Choice Requires="p14">
      <p:transition spd="slow" p14:dur="2000" advTm="642"/>
    </mc:Choice>
    <mc:Fallback xmlns="">
      <p:transition spd="slow" advTm="642"/>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251520" y="188640"/>
            <a:ext cx="8692455" cy="1224136"/>
          </a:xfrm>
        </p:spPr>
        <p:txBody>
          <a:bodyPr/>
          <a:lstStyle/>
          <a:p>
            <a:r>
              <a:rPr kumimoji="1" lang="en-US" altLang="ja-JP" dirty="0">
                <a:solidFill>
                  <a:srgbClr val="FFFF00"/>
                </a:solidFill>
              </a:rPr>
              <a:t>ICD-11</a:t>
            </a:r>
            <a:br>
              <a:rPr kumimoji="1" lang="en-US" altLang="ja-JP" dirty="0">
                <a:solidFill>
                  <a:srgbClr val="FFFF00"/>
                </a:solidFill>
              </a:rPr>
            </a:br>
            <a:r>
              <a:rPr kumimoji="1" lang="zh-TW" altLang="en-US" sz="3600" dirty="0">
                <a:solidFill>
                  <a:srgbClr val="FFFF00"/>
                </a:solidFill>
              </a:rPr>
              <a:t>０６　精神的、行動的、神経発達的障害群</a:t>
            </a:r>
            <a:endParaRPr kumimoji="1" lang="ja-JP" altLang="en-US" sz="3600" dirty="0">
              <a:solidFill>
                <a:srgbClr val="FFFF00"/>
              </a:solidFill>
            </a:endParaRPr>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a:xfrm>
            <a:off x="1182688" y="1412776"/>
            <a:ext cx="7772400" cy="4719737"/>
          </a:xfrm>
        </p:spPr>
        <p:txBody>
          <a:bodyPr/>
          <a:lstStyle/>
          <a:p>
            <a:r>
              <a:rPr lang="en-US" altLang="ja-JP" dirty="0"/>
              <a:t>3</a:t>
            </a:r>
            <a:r>
              <a:rPr lang="ja-JP" altLang="en-US" dirty="0"/>
              <a:t>　</a:t>
            </a:r>
            <a:r>
              <a:rPr lang="ja-JP" altLang="en-US" dirty="0">
                <a:solidFill>
                  <a:srgbClr val="FFFF00"/>
                </a:solidFill>
              </a:rPr>
              <a:t>気分症群</a:t>
            </a:r>
            <a:endParaRPr lang="en-US" altLang="ja-JP" dirty="0">
              <a:solidFill>
                <a:srgbClr val="FFFF00"/>
              </a:solidFill>
            </a:endParaRPr>
          </a:p>
          <a:p>
            <a:pPr lvl="1"/>
            <a:r>
              <a:rPr kumimoji="1" lang="ja-JP" altLang="en-US" dirty="0">
                <a:solidFill>
                  <a:srgbClr val="FFFF00"/>
                </a:solidFill>
              </a:rPr>
              <a:t>双極症</a:t>
            </a:r>
            <a:r>
              <a:rPr kumimoji="1" lang="ja-JP" altLang="en-US" dirty="0"/>
              <a:t>または関連症群</a:t>
            </a:r>
            <a:endParaRPr kumimoji="1" lang="en-US" altLang="ja-JP" dirty="0"/>
          </a:p>
          <a:p>
            <a:pPr lvl="1"/>
            <a:r>
              <a:rPr kumimoji="1" lang="ja-JP" altLang="en-US" dirty="0">
                <a:solidFill>
                  <a:srgbClr val="FFFF00"/>
                </a:solidFill>
              </a:rPr>
              <a:t>抑うつ症群</a:t>
            </a:r>
            <a:endParaRPr kumimoji="1" lang="en-US" altLang="ja-JP" dirty="0">
              <a:solidFill>
                <a:srgbClr val="FFFF00"/>
              </a:solidFill>
            </a:endParaRPr>
          </a:p>
          <a:p>
            <a:r>
              <a:rPr lang="en-US" altLang="ja-JP" dirty="0"/>
              <a:t>4</a:t>
            </a:r>
            <a:r>
              <a:rPr lang="ja-JP" altLang="en-US" dirty="0"/>
              <a:t>　不安または恐怖関連症群</a:t>
            </a:r>
            <a:endParaRPr lang="en-US" altLang="ja-JP" dirty="0"/>
          </a:p>
          <a:p>
            <a:pPr lvl="1"/>
            <a:r>
              <a:rPr kumimoji="1" lang="ja-JP" altLang="en-US" dirty="0"/>
              <a:t>全般不安症</a:t>
            </a:r>
            <a:endParaRPr kumimoji="1" lang="en-US" altLang="ja-JP" dirty="0"/>
          </a:p>
          <a:p>
            <a:pPr lvl="1"/>
            <a:r>
              <a:rPr kumimoji="1" lang="ja-JP" altLang="en-US" dirty="0"/>
              <a:t>パニック症</a:t>
            </a:r>
            <a:endParaRPr kumimoji="1" lang="en-US" altLang="ja-JP" dirty="0"/>
          </a:p>
          <a:p>
            <a:pPr lvl="1"/>
            <a:r>
              <a:rPr kumimoji="1" lang="ja-JP" altLang="en-US" dirty="0"/>
              <a:t>広場恐怖症</a:t>
            </a:r>
            <a:endParaRPr kumimoji="1" lang="en-US" altLang="ja-JP" dirty="0"/>
          </a:p>
          <a:p>
            <a:pPr lvl="1"/>
            <a:r>
              <a:rPr kumimoji="1" lang="ja-JP" altLang="en-US" dirty="0"/>
              <a:t>限局性恐怖症</a:t>
            </a:r>
            <a:endParaRPr kumimoji="1" lang="en-US" altLang="ja-JP" dirty="0"/>
          </a:p>
          <a:p>
            <a:pPr lvl="1"/>
            <a:r>
              <a:rPr kumimoji="1" lang="ja-JP" altLang="en-US" dirty="0"/>
              <a:t>社交不安症</a:t>
            </a:r>
            <a:endParaRPr kumimoji="1" lang="en-US" altLang="ja-JP" dirty="0"/>
          </a:p>
          <a:p>
            <a:pPr lvl="1"/>
            <a:r>
              <a:rPr kumimoji="1" lang="ja-JP" altLang="en-US" dirty="0"/>
              <a:t>分離不安症、場面緘黙</a:t>
            </a:r>
            <a:endParaRPr kumimoji="1" lang="en-US" altLang="ja-JP" dirty="0"/>
          </a:p>
          <a:p>
            <a:pPr lvl="1"/>
            <a:endParaRPr kumimoji="1" lang="en-US" altLang="ja-JP" dirty="0"/>
          </a:p>
          <a:p>
            <a:pPr lvl="1"/>
            <a:endParaRPr kumimoji="1" lang="ja-JP" altLang="en-US" dirty="0"/>
          </a:p>
        </p:txBody>
      </p:sp>
    </p:spTree>
    <p:extLst>
      <p:ext uri="{BB962C8B-B14F-4D97-AF65-F5344CB8AC3E}">
        <p14:creationId xmlns:p14="http://schemas.microsoft.com/office/powerpoint/2010/main" val="4033229285"/>
      </p:ext>
    </p:extLst>
  </p:cSld>
  <p:clrMapOvr>
    <a:masterClrMapping/>
  </p:clrMapOvr>
  <mc:AlternateContent xmlns:mc="http://schemas.openxmlformats.org/markup-compatibility/2006" xmlns:p14="http://schemas.microsoft.com/office/powerpoint/2010/main">
    <mc:Choice Requires="p14">
      <p:transition spd="slow" p14:dur="2000" advTm="75105"/>
    </mc:Choice>
    <mc:Fallback xmlns="">
      <p:transition spd="slow" advTm="75105"/>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683568" y="332656"/>
            <a:ext cx="8260407" cy="1080120"/>
          </a:xfrm>
        </p:spPr>
        <p:txBody>
          <a:bodyPr/>
          <a:lstStyle/>
          <a:p>
            <a:r>
              <a:rPr kumimoji="1" lang="en-US" altLang="ja-JP" dirty="0">
                <a:solidFill>
                  <a:srgbClr val="FFFF00"/>
                </a:solidFill>
              </a:rPr>
              <a:t>ICD-11</a:t>
            </a:r>
            <a:br>
              <a:rPr kumimoji="1" lang="en-US" altLang="ja-JP" dirty="0">
                <a:solidFill>
                  <a:srgbClr val="FFFF00"/>
                </a:solidFill>
              </a:rPr>
            </a:br>
            <a:r>
              <a:rPr kumimoji="1" lang="zh-TW" altLang="en-US" sz="3600" dirty="0">
                <a:solidFill>
                  <a:srgbClr val="FFFF00"/>
                </a:solidFill>
              </a:rPr>
              <a:t>０６　精神的、行動的、神経発達的障害群</a:t>
            </a:r>
            <a:endParaRPr kumimoji="1" lang="ja-JP" altLang="en-US" sz="3600" dirty="0">
              <a:solidFill>
                <a:srgbClr val="FFFF00"/>
              </a:solidFill>
            </a:endParaRPr>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p:txBody>
          <a:bodyPr/>
          <a:lstStyle/>
          <a:p>
            <a:r>
              <a:rPr kumimoji="1" lang="en-US" altLang="ja-JP" dirty="0"/>
              <a:t>5</a:t>
            </a:r>
            <a:r>
              <a:rPr kumimoji="1" lang="ja-JP" altLang="en-US" dirty="0"/>
              <a:t>　</a:t>
            </a:r>
            <a:r>
              <a:rPr kumimoji="1" lang="ja-JP" altLang="en-US" dirty="0">
                <a:solidFill>
                  <a:srgbClr val="FFFF00"/>
                </a:solidFill>
              </a:rPr>
              <a:t>強迫症または関連症群</a:t>
            </a:r>
            <a:endParaRPr kumimoji="1" lang="en-US" altLang="ja-JP" dirty="0">
              <a:solidFill>
                <a:srgbClr val="FFFF00"/>
              </a:solidFill>
            </a:endParaRPr>
          </a:p>
          <a:p>
            <a:pPr lvl="1"/>
            <a:r>
              <a:rPr kumimoji="1" lang="ja-JP" altLang="en-US" dirty="0">
                <a:solidFill>
                  <a:srgbClr val="FFFF00"/>
                </a:solidFill>
              </a:rPr>
              <a:t>強迫症</a:t>
            </a:r>
            <a:endParaRPr kumimoji="1" lang="en-US" altLang="ja-JP" dirty="0">
              <a:solidFill>
                <a:srgbClr val="FFFF00"/>
              </a:solidFill>
            </a:endParaRPr>
          </a:p>
          <a:p>
            <a:pPr lvl="1"/>
            <a:r>
              <a:rPr kumimoji="1" lang="ja-JP" altLang="en-US" dirty="0"/>
              <a:t>醜形恐怖症、</a:t>
            </a:r>
            <a:r>
              <a:rPr kumimoji="1" lang="ja-JP" altLang="en-US" dirty="0">
                <a:solidFill>
                  <a:srgbClr val="FFFF00"/>
                </a:solidFill>
              </a:rPr>
              <a:t>自己臭症</a:t>
            </a:r>
            <a:r>
              <a:rPr kumimoji="1" lang="ja-JP" altLang="en-US" dirty="0"/>
              <a:t>、</a:t>
            </a:r>
            <a:r>
              <a:rPr kumimoji="1" lang="ja-JP" altLang="en-US" dirty="0">
                <a:solidFill>
                  <a:srgbClr val="FFFF00"/>
                </a:solidFill>
              </a:rPr>
              <a:t>心気症</a:t>
            </a:r>
            <a:endParaRPr kumimoji="1" lang="en-US" altLang="ja-JP" dirty="0">
              <a:solidFill>
                <a:srgbClr val="FFFF00"/>
              </a:solidFill>
            </a:endParaRPr>
          </a:p>
          <a:p>
            <a:pPr lvl="1"/>
            <a:r>
              <a:rPr kumimoji="1" lang="ja-JP" altLang="en-US" dirty="0">
                <a:solidFill>
                  <a:srgbClr val="FFFF00"/>
                </a:solidFill>
              </a:rPr>
              <a:t>ためこみ症</a:t>
            </a:r>
            <a:r>
              <a:rPr kumimoji="1" lang="ja-JP" altLang="en-US" dirty="0"/>
              <a:t>、身体への反復行動症群</a:t>
            </a:r>
            <a:endParaRPr kumimoji="1" lang="en-US" altLang="ja-JP" dirty="0"/>
          </a:p>
          <a:p>
            <a:r>
              <a:rPr lang="en-US" altLang="ja-JP" dirty="0"/>
              <a:t>6</a:t>
            </a:r>
            <a:r>
              <a:rPr lang="ja-JP" altLang="en-US" dirty="0"/>
              <a:t>　ストレス関連症群</a:t>
            </a:r>
            <a:endParaRPr lang="en-US" altLang="ja-JP" dirty="0"/>
          </a:p>
          <a:p>
            <a:pPr lvl="1"/>
            <a:r>
              <a:rPr kumimoji="1" lang="ja-JP" altLang="en-US" dirty="0"/>
              <a:t>（複雑性）心的外傷後ストレス症</a:t>
            </a:r>
            <a:endParaRPr kumimoji="1" lang="en-US" altLang="ja-JP" dirty="0"/>
          </a:p>
          <a:p>
            <a:pPr lvl="1"/>
            <a:r>
              <a:rPr kumimoji="1" lang="ja-JP" altLang="en-US" dirty="0"/>
              <a:t>適応反応症</a:t>
            </a:r>
            <a:endParaRPr kumimoji="1" lang="en-US" altLang="ja-JP" dirty="0"/>
          </a:p>
          <a:p>
            <a:pPr lvl="1"/>
            <a:r>
              <a:rPr kumimoji="1" lang="ja-JP" altLang="en-US" dirty="0">
                <a:solidFill>
                  <a:srgbClr val="FFFF00"/>
                </a:solidFill>
              </a:rPr>
              <a:t>反応性アタッチメント症</a:t>
            </a:r>
            <a:endParaRPr kumimoji="1" lang="en-US" altLang="ja-JP" dirty="0">
              <a:solidFill>
                <a:srgbClr val="FFFF00"/>
              </a:solidFill>
            </a:endParaRPr>
          </a:p>
          <a:p>
            <a:pPr lvl="1"/>
            <a:endParaRPr kumimoji="1" lang="ja-JP" altLang="en-US" dirty="0"/>
          </a:p>
        </p:txBody>
      </p:sp>
    </p:spTree>
    <p:extLst>
      <p:ext uri="{BB962C8B-B14F-4D97-AF65-F5344CB8AC3E}">
        <p14:creationId xmlns:p14="http://schemas.microsoft.com/office/powerpoint/2010/main" val="4100219239"/>
      </p:ext>
    </p:extLst>
  </p:cSld>
  <p:clrMapOvr>
    <a:masterClrMapping/>
  </p:clrMapOvr>
  <mc:AlternateContent xmlns:mc="http://schemas.openxmlformats.org/markup-compatibility/2006" xmlns:p14="http://schemas.microsoft.com/office/powerpoint/2010/main">
    <mc:Choice Requires="p14">
      <p:transition spd="slow" p14:dur="2000" advTm="33433"/>
    </mc:Choice>
    <mc:Fallback xmlns="">
      <p:transition spd="slow" advTm="33433"/>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395536" y="188640"/>
            <a:ext cx="8548439" cy="1152128"/>
          </a:xfrm>
        </p:spPr>
        <p:txBody>
          <a:bodyPr/>
          <a:lstStyle/>
          <a:p>
            <a:r>
              <a:rPr kumimoji="1" lang="en-US" altLang="ja-JP" dirty="0">
                <a:solidFill>
                  <a:srgbClr val="FFFF00"/>
                </a:solidFill>
              </a:rPr>
              <a:t>ICD-11</a:t>
            </a:r>
            <a:br>
              <a:rPr kumimoji="1" lang="en-US" altLang="ja-JP" dirty="0">
                <a:solidFill>
                  <a:srgbClr val="FFFF00"/>
                </a:solidFill>
              </a:rPr>
            </a:br>
            <a:r>
              <a:rPr kumimoji="1" lang="zh-TW" altLang="en-US" sz="3600" dirty="0">
                <a:solidFill>
                  <a:srgbClr val="FFFF00"/>
                </a:solidFill>
              </a:rPr>
              <a:t>０６　精神的、行動的、神経発達的障害群</a:t>
            </a:r>
            <a:endParaRPr kumimoji="1" lang="ja-JP" altLang="en-US" sz="3600" dirty="0">
              <a:solidFill>
                <a:srgbClr val="FFFF00"/>
              </a:solidFill>
            </a:endParaRPr>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a:xfrm>
            <a:off x="683568" y="1340768"/>
            <a:ext cx="8271520" cy="4791745"/>
          </a:xfrm>
        </p:spPr>
        <p:txBody>
          <a:bodyPr/>
          <a:lstStyle/>
          <a:p>
            <a:r>
              <a:rPr kumimoji="1" lang="en-US" altLang="ja-JP" dirty="0"/>
              <a:t>7</a:t>
            </a:r>
            <a:r>
              <a:rPr kumimoji="1" lang="ja-JP" altLang="en-US" dirty="0"/>
              <a:t>　</a:t>
            </a:r>
            <a:r>
              <a:rPr kumimoji="1" lang="ja-JP" altLang="en-US" dirty="0">
                <a:solidFill>
                  <a:srgbClr val="FFFF00"/>
                </a:solidFill>
              </a:rPr>
              <a:t>解離症群</a:t>
            </a:r>
            <a:endParaRPr kumimoji="1" lang="en-US" altLang="ja-JP" dirty="0">
              <a:solidFill>
                <a:srgbClr val="FFFF00"/>
              </a:solidFill>
            </a:endParaRPr>
          </a:p>
          <a:p>
            <a:r>
              <a:rPr lang="en-US" altLang="ja-JP" dirty="0"/>
              <a:t>8</a:t>
            </a:r>
            <a:r>
              <a:rPr lang="ja-JP" altLang="en-US" dirty="0"/>
              <a:t>　食行動症または摂食症群</a:t>
            </a:r>
            <a:endParaRPr lang="en-US" altLang="ja-JP" dirty="0"/>
          </a:p>
          <a:p>
            <a:r>
              <a:rPr kumimoji="1" lang="en-US" altLang="ja-JP" dirty="0"/>
              <a:t>9</a:t>
            </a:r>
            <a:r>
              <a:rPr kumimoji="1" lang="ja-JP" altLang="en-US" dirty="0"/>
              <a:t>　排泄症群</a:t>
            </a:r>
            <a:endParaRPr kumimoji="1" lang="en-US" altLang="ja-JP" dirty="0"/>
          </a:p>
          <a:p>
            <a:r>
              <a:rPr lang="en-US" altLang="ja-JP" dirty="0"/>
              <a:t>10</a:t>
            </a:r>
            <a:r>
              <a:rPr lang="ja-JP" altLang="en-US" dirty="0"/>
              <a:t>　身体的苦痛症群または身体的体験症群</a:t>
            </a:r>
            <a:endParaRPr lang="en-US" altLang="ja-JP" dirty="0"/>
          </a:p>
          <a:p>
            <a:r>
              <a:rPr kumimoji="1" lang="en-US" altLang="ja-JP" dirty="0">
                <a:solidFill>
                  <a:srgbClr val="FFFF00"/>
                </a:solidFill>
              </a:rPr>
              <a:t>11</a:t>
            </a:r>
            <a:r>
              <a:rPr kumimoji="1" lang="ja-JP" altLang="en-US" dirty="0">
                <a:solidFill>
                  <a:srgbClr val="FFFF00"/>
                </a:solidFill>
              </a:rPr>
              <a:t>　物質使用症群または嗜癖行動症群</a:t>
            </a:r>
            <a:endParaRPr kumimoji="1" lang="en-US" altLang="ja-JP" dirty="0">
              <a:solidFill>
                <a:srgbClr val="FFFF00"/>
              </a:solidFill>
            </a:endParaRPr>
          </a:p>
          <a:p>
            <a:r>
              <a:rPr lang="en-US" altLang="ja-JP" dirty="0"/>
              <a:t>12</a:t>
            </a:r>
            <a:r>
              <a:rPr lang="ja-JP" altLang="en-US" dirty="0"/>
              <a:t>　</a:t>
            </a:r>
            <a:r>
              <a:rPr lang="zh-TW" altLang="en-US" dirty="0"/>
              <a:t>衝動制御症群</a:t>
            </a:r>
            <a:endParaRPr lang="en-US" altLang="zh-TW" dirty="0"/>
          </a:p>
          <a:p>
            <a:r>
              <a:rPr kumimoji="1" lang="en-US" altLang="ja-JP" dirty="0">
                <a:solidFill>
                  <a:srgbClr val="FFFF00"/>
                </a:solidFill>
              </a:rPr>
              <a:t>14</a:t>
            </a:r>
            <a:r>
              <a:rPr kumimoji="1" lang="ja-JP" altLang="en-US" dirty="0">
                <a:solidFill>
                  <a:srgbClr val="FFFF00"/>
                </a:solidFill>
              </a:rPr>
              <a:t>　パーソナリティ症群および関連特性</a:t>
            </a:r>
            <a:endParaRPr kumimoji="1" lang="en-US" altLang="ja-JP" dirty="0">
              <a:solidFill>
                <a:srgbClr val="FFFF00"/>
              </a:solidFill>
            </a:endParaRPr>
          </a:p>
          <a:p>
            <a:r>
              <a:rPr lang="en-US" altLang="ja-JP" dirty="0">
                <a:solidFill>
                  <a:srgbClr val="FFFF00"/>
                </a:solidFill>
              </a:rPr>
              <a:t>17</a:t>
            </a:r>
            <a:r>
              <a:rPr lang="ja-JP" altLang="en-US" dirty="0">
                <a:solidFill>
                  <a:srgbClr val="FFFF00"/>
                </a:solidFill>
              </a:rPr>
              <a:t>　</a:t>
            </a:r>
            <a:r>
              <a:rPr lang="zh-TW" altLang="en-US" dirty="0">
                <a:solidFill>
                  <a:srgbClr val="FFFF00"/>
                </a:solidFill>
              </a:rPr>
              <a:t>神経認知障害群</a:t>
            </a:r>
            <a:endParaRPr kumimoji="1" lang="ja-JP" altLang="en-US" dirty="0">
              <a:solidFill>
                <a:srgbClr val="FFFF00"/>
              </a:solidFill>
            </a:endParaRPr>
          </a:p>
        </p:txBody>
      </p:sp>
    </p:spTree>
    <p:extLst>
      <p:ext uri="{BB962C8B-B14F-4D97-AF65-F5344CB8AC3E}">
        <p14:creationId xmlns:p14="http://schemas.microsoft.com/office/powerpoint/2010/main" val="1498203586"/>
      </p:ext>
    </p:extLst>
  </p:cSld>
  <p:clrMapOvr>
    <a:masterClrMapping/>
  </p:clrMapOvr>
  <mc:AlternateContent xmlns:mc="http://schemas.openxmlformats.org/markup-compatibility/2006" xmlns:p14="http://schemas.microsoft.com/office/powerpoint/2010/main">
    <mc:Choice Requires="p14">
      <p:transition spd="slow" p14:dur="2000" advTm="21804"/>
    </mc:Choice>
    <mc:Fallback xmlns="">
      <p:transition spd="slow" advTm="21804"/>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90353FB-E489-4E40-9F7E-63C37059E6A7}"/>
              </a:ext>
            </a:extLst>
          </p:cNvPr>
          <p:cNvSpPr>
            <a:spLocks noGrp="1" noChangeArrowheads="1"/>
          </p:cNvSpPr>
          <p:nvPr>
            <p:ph type="title"/>
          </p:nvPr>
        </p:nvSpPr>
        <p:spPr>
          <a:xfrm>
            <a:off x="1150938" y="332656"/>
            <a:ext cx="7793037" cy="864096"/>
          </a:xfrm>
        </p:spPr>
        <p:txBody>
          <a:bodyPr/>
          <a:lstStyle/>
          <a:p>
            <a:pPr algn="ctr"/>
            <a:r>
              <a:rPr lang="ja-JP" altLang="en-US" dirty="0">
                <a:solidFill>
                  <a:srgbClr val="FFFF00"/>
                </a:solidFill>
              </a:rPr>
              <a:t>統合失調症：概念</a:t>
            </a:r>
          </a:p>
        </p:txBody>
      </p:sp>
      <p:sp>
        <p:nvSpPr>
          <p:cNvPr id="13315" name="Rectangle 3">
            <a:extLst>
              <a:ext uri="{FF2B5EF4-FFF2-40B4-BE49-F238E27FC236}">
                <a16:creationId xmlns:a16="http://schemas.microsoft.com/office/drawing/2014/main" id="{206DEE1C-7B8D-4742-8FCF-4C0A9CEC18AB}"/>
              </a:ext>
            </a:extLst>
          </p:cNvPr>
          <p:cNvSpPr>
            <a:spLocks noGrp="1" noChangeArrowheads="1"/>
          </p:cNvSpPr>
          <p:nvPr>
            <p:ph type="body" idx="1"/>
          </p:nvPr>
        </p:nvSpPr>
        <p:spPr>
          <a:xfrm>
            <a:off x="1182688" y="1340768"/>
            <a:ext cx="7772400" cy="4791745"/>
          </a:xfrm>
        </p:spPr>
        <p:txBody>
          <a:bodyPr/>
          <a:lstStyle/>
          <a:p>
            <a:r>
              <a:rPr lang="ja-JP" altLang="en-US" sz="2800" dirty="0">
                <a:solidFill>
                  <a:srgbClr val="FFFF00"/>
                </a:solidFill>
              </a:rPr>
              <a:t>主として思春期</a:t>
            </a:r>
            <a:r>
              <a:rPr lang="ja-JP" altLang="en-US" sz="2800" dirty="0"/>
              <a:t>に発病して</a:t>
            </a:r>
          </a:p>
          <a:p>
            <a:r>
              <a:rPr lang="ja-JP" altLang="en-US" sz="2800" dirty="0"/>
              <a:t>特徴的な</a:t>
            </a:r>
            <a:r>
              <a:rPr lang="ja-JP" altLang="en-US" sz="2800" dirty="0">
                <a:solidFill>
                  <a:srgbClr val="FFFF00"/>
                </a:solidFill>
              </a:rPr>
              <a:t>幻覚･妄想，解体症状，陰性症状</a:t>
            </a:r>
            <a:r>
              <a:rPr lang="ja-JP" altLang="en-US" sz="2800" dirty="0">
                <a:solidFill>
                  <a:schemeClr val="tx2"/>
                </a:solidFill>
              </a:rPr>
              <a:t>を主徴とし</a:t>
            </a:r>
          </a:p>
          <a:p>
            <a:r>
              <a:rPr lang="ja-JP" altLang="en-US" sz="2800" dirty="0"/>
              <a:t>多くは寛解と再燃を繰り返し</a:t>
            </a:r>
            <a:r>
              <a:rPr lang="ja-JP" altLang="en-US" sz="2800" dirty="0">
                <a:solidFill>
                  <a:srgbClr val="FFFF00"/>
                </a:solidFill>
              </a:rPr>
              <a:t>慢性に経過</a:t>
            </a:r>
            <a:r>
              <a:rPr lang="ja-JP" altLang="en-US" sz="2800" dirty="0"/>
              <a:t>する</a:t>
            </a:r>
            <a:endParaRPr lang="en-US" altLang="ja-JP" sz="2800" dirty="0"/>
          </a:p>
          <a:p>
            <a:r>
              <a:rPr kumimoji="1" lang="ja-JP" altLang="en-US" sz="2800" b="1" dirty="0">
                <a:solidFill>
                  <a:srgbClr val="FFFF00"/>
                </a:solidFill>
              </a:rPr>
              <a:t>社会参加</a:t>
            </a:r>
            <a:r>
              <a:rPr kumimoji="1" lang="ja-JP" altLang="en-US" sz="2800" b="1" dirty="0"/>
              <a:t>できることを</a:t>
            </a:r>
            <a:r>
              <a:rPr kumimoji="1" lang="ja-JP" altLang="en-US" sz="2800" b="1" dirty="0">
                <a:solidFill>
                  <a:srgbClr val="FFFF00"/>
                </a:solidFill>
              </a:rPr>
              <a:t>社会的寛解</a:t>
            </a:r>
            <a:r>
              <a:rPr kumimoji="1" lang="ja-JP" altLang="en-US" sz="2800" b="1" dirty="0"/>
              <a:t>と定義すれば、</a:t>
            </a:r>
            <a:r>
              <a:rPr kumimoji="1" lang="ja-JP" altLang="en-US" sz="2800" b="1" dirty="0">
                <a:solidFill>
                  <a:srgbClr val="FFFF00"/>
                </a:solidFill>
              </a:rPr>
              <a:t>寛解率は極めて高く</a:t>
            </a:r>
            <a:r>
              <a:rPr kumimoji="1" lang="ja-JP" altLang="en-US" sz="2800" b="1" dirty="0"/>
              <a:t>なっている。</a:t>
            </a:r>
            <a:endParaRPr lang="ja-JP" altLang="en-US" sz="2800" dirty="0"/>
          </a:p>
          <a:p>
            <a:pPr>
              <a:buFont typeface="Wingdings" panose="05000000000000000000" pitchFamily="2" charset="2"/>
              <a:buNone/>
            </a:pPr>
            <a:r>
              <a:rPr lang="ja-JP" altLang="en-US" sz="2800" dirty="0"/>
              <a:t>　</a:t>
            </a:r>
            <a:r>
              <a:rPr lang="ja-JP" altLang="en-US" sz="2400" dirty="0">
                <a:solidFill>
                  <a:srgbClr val="FFFF00"/>
                </a:solidFill>
              </a:rPr>
              <a:t>解体症状</a:t>
            </a:r>
            <a:r>
              <a:rPr lang="ja-JP" altLang="en-US" sz="2400" dirty="0"/>
              <a:t>：まとまりのない会話，まとまりのない行動</a:t>
            </a:r>
          </a:p>
          <a:p>
            <a:pPr>
              <a:buFont typeface="Wingdings" panose="05000000000000000000" pitchFamily="2" charset="2"/>
              <a:buNone/>
            </a:pPr>
            <a:r>
              <a:rPr lang="ja-JP" altLang="en-US" sz="2400" dirty="0"/>
              <a:t>　</a:t>
            </a:r>
            <a:r>
              <a:rPr lang="ja-JP" altLang="en-US" sz="2400" dirty="0">
                <a:solidFill>
                  <a:srgbClr val="FFFF00"/>
                </a:solidFill>
              </a:rPr>
              <a:t>陰性症状</a:t>
            </a:r>
            <a:r>
              <a:rPr lang="ja-JP" altLang="en-US" sz="2400" dirty="0"/>
              <a:t>：感情の平板化</a:t>
            </a:r>
            <a:r>
              <a:rPr lang="en-US" altLang="ja-JP" sz="2400" dirty="0"/>
              <a:t>,</a:t>
            </a:r>
            <a:r>
              <a:rPr lang="ja-JP" altLang="en-US" sz="2400" dirty="0"/>
              <a:t>会話の量・内容が乏しくなる，意欲･自発性の低下、周りの出来事に無関心、集中が長続きしない</a:t>
            </a:r>
          </a:p>
        </p:txBody>
      </p:sp>
    </p:spTree>
    <p:extLst>
      <p:ext uri="{BB962C8B-B14F-4D97-AF65-F5344CB8AC3E}">
        <p14:creationId xmlns:p14="http://schemas.microsoft.com/office/powerpoint/2010/main" val="2622119504"/>
      </p:ext>
    </p:extLst>
  </p:cSld>
  <p:clrMapOvr>
    <a:masterClrMapping/>
  </p:clrMapOvr>
  <mc:AlternateContent xmlns:mc="http://schemas.openxmlformats.org/markup-compatibility/2006" xmlns:p14="http://schemas.microsoft.com/office/powerpoint/2010/main">
    <mc:Choice Requires="p14">
      <p:transition spd="slow" p14:dur="2000" advTm="72088"/>
    </mc:Choice>
    <mc:Fallback xmlns="">
      <p:transition spd="slow" advTm="72088"/>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91FE06F-9012-4EDD-85A0-3E9A72477522}"/>
              </a:ext>
            </a:extLst>
          </p:cNvPr>
          <p:cNvSpPr>
            <a:spLocks noGrp="1" noChangeArrowheads="1"/>
          </p:cNvSpPr>
          <p:nvPr>
            <p:ph type="title"/>
          </p:nvPr>
        </p:nvSpPr>
        <p:spPr/>
        <p:txBody>
          <a:bodyPr/>
          <a:lstStyle/>
          <a:p>
            <a:pPr algn="ctr"/>
            <a:r>
              <a:rPr lang="ja-JP" altLang="en-US" dirty="0">
                <a:solidFill>
                  <a:srgbClr val="FFFF00"/>
                </a:solidFill>
              </a:rPr>
              <a:t>統合失調症：成因</a:t>
            </a:r>
          </a:p>
        </p:txBody>
      </p:sp>
      <p:sp>
        <p:nvSpPr>
          <p:cNvPr id="16387" name="Rectangle 3">
            <a:extLst>
              <a:ext uri="{FF2B5EF4-FFF2-40B4-BE49-F238E27FC236}">
                <a16:creationId xmlns:a16="http://schemas.microsoft.com/office/drawing/2014/main" id="{DD299E3E-B369-4147-8EEF-E4A3AAF1A2A2}"/>
              </a:ext>
            </a:extLst>
          </p:cNvPr>
          <p:cNvSpPr>
            <a:spLocks noGrp="1" noChangeArrowheads="1"/>
          </p:cNvSpPr>
          <p:nvPr>
            <p:ph type="body" idx="1"/>
          </p:nvPr>
        </p:nvSpPr>
        <p:spPr/>
        <p:txBody>
          <a:bodyPr/>
          <a:lstStyle/>
          <a:p>
            <a:r>
              <a:rPr lang="ja-JP" altLang="en-US">
                <a:solidFill>
                  <a:srgbClr val="FFFF00"/>
                </a:solidFill>
              </a:rPr>
              <a:t>遺伝因子</a:t>
            </a:r>
            <a:r>
              <a:rPr lang="ja-JP" altLang="en-US"/>
              <a:t>：関連する遺伝子</a:t>
            </a:r>
          </a:p>
          <a:p>
            <a:r>
              <a:rPr lang="ja-JP" altLang="en-US">
                <a:solidFill>
                  <a:srgbClr val="FFFF00"/>
                </a:solidFill>
              </a:rPr>
              <a:t>環境因子</a:t>
            </a:r>
            <a:r>
              <a:rPr lang="ja-JP" altLang="en-US"/>
              <a:t>：胎生期・周産期リスクファクター</a:t>
            </a:r>
          </a:p>
          <a:p>
            <a:pPr>
              <a:buFont typeface="Wingdings" panose="05000000000000000000" pitchFamily="2" charset="2"/>
              <a:buNone/>
            </a:pPr>
            <a:r>
              <a:rPr lang="ja-JP" altLang="en-US"/>
              <a:t>　　　　　　　幼児期・小児期リスクファクター</a:t>
            </a:r>
          </a:p>
          <a:p>
            <a:pPr>
              <a:buFont typeface="Wingdings" panose="05000000000000000000" pitchFamily="2" charset="2"/>
              <a:buNone/>
            </a:pPr>
            <a:r>
              <a:rPr lang="ja-JP" altLang="en-US"/>
              <a:t>から</a:t>
            </a:r>
            <a:r>
              <a:rPr lang="ja-JP" altLang="en-US">
                <a:solidFill>
                  <a:srgbClr val="FFFF00"/>
                </a:solidFill>
              </a:rPr>
              <a:t>（ストレスに対する）脆弱性</a:t>
            </a:r>
            <a:r>
              <a:rPr lang="ja-JP" altLang="en-US"/>
              <a:t>が形成され</a:t>
            </a:r>
          </a:p>
          <a:p>
            <a:r>
              <a:rPr lang="ja-JP" altLang="en-US"/>
              <a:t>それに特異的に働くストレッサーが組み合わさって発症する</a:t>
            </a:r>
          </a:p>
          <a:p>
            <a:pPr>
              <a:buFont typeface="Wingdings" panose="05000000000000000000" pitchFamily="2" charset="2"/>
              <a:buNone/>
            </a:pPr>
            <a:endParaRPr lang="en-US" altLang="ja-JP"/>
          </a:p>
        </p:txBody>
      </p:sp>
    </p:spTree>
    <p:extLst>
      <p:ext uri="{BB962C8B-B14F-4D97-AF65-F5344CB8AC3E}">
        <p14:creationId xmlns:p14="http://schemas.microsoft.com/office/powerpoint/2010/main" val="1856476508"/>
      </p:ext>
    </p:extLst>
  </p:cSld>
  <p:clrMapOvr>
    <a:masterClrMapping/>
  </p:clrMapOvr>
  <mc:AlternateContent xmlns:mc="http://schemas.openxmlformats.org/markup-compatibility/2006" xmlns:p14="http://schemas.microsoft.com/office/powerpoint/2010/main">
    <mc:Choice Requires="p14">
      <p:transition spd="slow" p14:dur="2000" advTm="74698"/>
    </mc:Choice>
    <mc:Fallback xmlns="">
      <p:transition spd="slow" advTm="74698"/>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61F6860-DCD5-45A3-8A23-6AED49F41C74}"/>
              </a:ext>
            </a:extLst>
          </p:cNvPr>
          <p:cNvSpPr>
            <a:spLocks noGrp="1" noChangeArrowheads="1"/>
          </p:cNvSpPr>
          <p:nvPr>
            <p:ph type="title"/>
          </p:nvPr>
        </p:nvSpPr>
        <p:spPr>
          <a:xfrm>
            <a:off x="1150938" y="617538"/>
            <a:ext cx="7793037" cy="795238"/>
          </a:xfrm>
        </p:spPr>
        <p:txBody>
          <a:bodyPr/>
          <a:lstStyle/>
          <a:p>
            <a:pPr algn="ctr"/>
            <a:r>
              <a:rPr lang="ja-JP" altLang="en-US" dirty="0">
                <a:solidFill>
                  <a:srgbClr val="FFFF00"/>
                </a:solidFill>
              </a:rPr>
              <a:t>妄想と幻聴</a:t>
            </a:r>
          </a:p>
        </p:txBody>
      </p:sp>
      <p:sp>
        <p:nvSpPr>
          <p:cNvPr id="31747" name="Rectangle 3">
            <a:extLst>
              <a:ext uri="{FF2B5EF4-FFF2-40B4-BE49-F238E27FC236}">
                <a16:creationId xmlns:a16="http://schemas.microsoft.com/office/drawing/2014/main" id="{C69C0AFF-D31F-471C-9BBA-F473A9D41025}"/>
              </a:ext>
            </a:extLst>
          </p:cNvPr>
          <p:cNvSpPr>
            <a:spLocks noGrp="1" noChangeArrowheads="1"/>
          </p:cNvSpPr>
          <p:nvPr>
            <p:ph type="body" idx="1"/>
          </p:nvPr>
        </p:nvSpPr>
        <p:spPr>
          <a:xfrm>
            <a:off x="971600" y="1628800"/>
            <a:ext cx="7983488" cy="4503713"/>
          </a:xfrm>
        </p:spPr>
        <p:txBody>
          <a:bodyPr/>
          <a:lstStyle/>
          <a:p>
            <a:r>
              <a:rPr lang="ja-JP" altLang="en-US" dirty="0"/>
              <a:t>非現実的で間違った確信で訂正不可能なもの</a:t>
            </a:r>
          </a:p>
          <a:p>
            <a:r>
              <a:rPr lang="ja-JP" altLang="en-US" dirty="0"/>
              <a:t>みんなが自分のことを監視する、自分の悪口を言っている、いやがせをされている、自分の心の中が知られてしまう</a:t>
            </a:r>
            <a:endParaRPr lang="en-US" altLang="ja-JP" dirty="0"/>
          </a:p>
          <a:p>
            <a:r>
              <a:rPr lang="ja-JP" altLang="en-US" dirty="0"/>
              <a:t>何か起こりそうな異様な気配がする</a:t>
            </a:r>
          </a:p>
          <a:p>
            <a:r>
              <a:rPr lang="ja-JP" altLang="en-US" dirty="0"/>
              <a:t>現実にはない声に話しかけられたり命令されたりする</a:t>
            </a:r>
          </a:p>
        </p:txBody>
      </p:sp>
    </p:spTree>
    <p:extLst>
      <p:ext uri="{BB962C8B-B14F-4D97-AF65-F5344CB8AC3E}">
        <p14:creationId xmlns:p14="http://schemas.microsoft.com/office/powerpoint/2010/main" val="2786210206"/>
      </p:ext>
    </p:extLst>
  </p:cSld>
  <p:clrMapOvr>
    <a:masterClrMapping/>
  </p:clrMapOvr>
  <mc:AlternateContent xmlns:mc="http://schemas.openxmlformats.org/markup-compatibility/2006" xmlns:p14="http://schemas.microsoft.com/office/powerpoint/2010/main">
    <mc:Choice Requires="p14">
      <p:transition spd="slow" p14:dur="2000" advTm="25360"/>
    </mc:Choice>
    <mc:Fallback xmlns="">
      <p:transition spd="slow" advTm="25360"/>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38CD600-398B-4FD0-B387-053AED4E1B56}"/>
              </a:ext>
            </a:extLst>
          </p:cNvPr>
          <p:cNvSpPr>
            <a:spLocks noGrp="1" noChangeArrowheads="1"/>
          </p:cNvSpPr>
          <p:nvPr>
            <p:ph type="title"/>
          </p:nvPr>
        </p:nvSpPr>
        <p:spPr/>
        <p:txBody>
          <a:bodyPr/>
          <a:lstStyle/>
          <a:p>
            <a:r>
              <a:rPr lang="ja-JP" altLang="en-US">
                <a:solidFill>
                  <a:srgbClr val="FFFF00"/>
                </a:solidFill>
              </a:rPr>
              <a:t>人間とは</a:t>
            </a:r>
          </a:p>
        </p:txBody>
      </p:sp>
      <p:sp>
        <p:nvSpPr>
          <p:cNvPr id="7177" name="Rectangle 9">
            <a:extLst>
              <a:ext uri="{FF2B5EF4-FFF2-40B4-BE49-F238E27FC236}">
                <a16:creationId xmlns:a16="http://schemas.microsoft.com/office/drawing/2014/main" id="{3E9ED9CB-7F1B-448A-8542-D73582E44BFB}"/>
              </a:ext>
            </a:extLst>
          </p:cNvPr>
          <p:cNvSpPr>
            <a:spLocks noGrp="1" noChangeArrowheads="1"/>
          </p:cNvSpPr>
          <p:nvPr>
            <p:ph idx="1"/>
          </p:nvPr>
        </p:nvSpPr>
        <p:spPr>
          <a:xfrm>
            <a:off x="457200" y="1828800"/>
            <a:ext cx="3589338" cy="1822450"/>
          </a:xfrm>
        </p:spPr>
        <p:txBody>
          <a:bodyPr/>
          <a:lstStyle/>
          <a:p>
            <a:pPr>
              <a:lnSpc>
                <a:spcPct val="90000"/>
              </a:lnSpc>
            </a:pPr>
            <a:r>
              <a:rPr lang="ja-JP" altLang="en-US" sz="2800"/>
              <a:t>生物学的</a:t>
            </a:r>
          </a:p>
          <a:p>
            <a:pPr>
              <a:lnSpc>
                <a:spcPct val="90000"/>
              </a:lnSpc>
            </a:pPr>
            <a:r>
              <a:rPr lang="ja-JP" altLang="en-US" sz="2800"/>
              <a:t>社会学的</a:t>
            </a:r>
          </a:p>
          <a:p>
            <a:pPr>
              <a:lnSpc>
                <a:spcPct val="90000"/>
              </a:lnSpc>
            </a:pPr>
            <a:r>
              <a:rPr lang="ja-JP" altLang="en-US" sz="2800"/>
              <a:t>心理学的　　　　</a:t>
            </a:r>
          </a:p>
          <a:p>
            <a:pPr>
              <a:lnSpc>
                <a:spcPct val="90000"/>
              </a:lnSpc>
              <a:buFont typeface="Wingdings" panose="05000000000000000000" pitchFamily="2" charset="2"/>
              <a:buNone/>
            </a:pPr>
            <a:r>
              <a:rPr lang="ja-JP" altLang="en-US" sz="2800"/>
              <a:t>　　　　　　存在である</a:t>
            </a:r>
          </a:p>
          <a:p>
            <a:pPr>
              <a:lnSpc>
                <a:spcPct val="90000"/>
              </a:lnSpc>
            </a:pPr>
            <a:endParaRPr lang="en-US" altLang="ja-JP" sz="2800"/>
          </a:p>
        </p:txBody>
      </p:sp>
      <p:sp>
        <p:nvSpPr>
          <p:cNvPr id="7171" name="Line 3">
            <a:extLst>
              <a:ext uri="{FF2B5EF4-FFF2-40B4-BE49-F238E27FC236}">
                <a16:creationId xmlns:a16="http://schemas.microsoft.com/office/drawing/2014/main" id="{A33AD01E-AB5D-4C88-8E62-01F7FCFF6CFF}"/>
              </a:ext>
            </a:extLst>
          </p:cNvPr>
          <p:cNvSpPr>
            <a:spLocks noChangeShapeType="1"/>
          </p:cNvSpPr>
          <p:nvPr/>
        </p:nvSpPr>
        <p:spPr bwMode="auto">
          <a:xfrm flipV="1">
            <a:off x="3657600" y="4267200"/>
            <a:ext cx="0" cy="914400"/>
          </a:xfrm>
          <a:prstGeom prst="line">
            <a:avLst/>
          </a:prstGeom>
          <a:noFill/>
          <a:ln w="38100" cap="sq">
            <a:solidFill>
              <a:srgbClr val="FFFF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172" name="Line 4">
            <a:extLst>
              <a:ext uri="{FF2B5EF4-FFF2-40B4-BE49-F238E27FC236}">
                <a16:creationId xmlns:a16="http://schemas.microsoft.com/office/drawing/2014/main" id="{73464790-4CDF-42DC-9F02-2D5005C3D5CA}"/>
              </a:ext>
            </a:extLst>
          </p:cNvPr>
          <p:cNvSpPr>
            <a:spLocks noChangeShapeType="1"/>
          </p:cNvSpPr>
          <p:nvPr/>
        </p:nvSpPr>
        <p:spPr bwMode="auto">
          <a:xfrm flipH="1">
            <a:off x="2971800" y="5181600"/>
            <a:ext cx="685800" cy="457200"/>
          </a:xfrm>
          <a:prstGeom prst="line">
            <a:avLst/>
          </a:prstGeom>
          <a:noFill/>
          <a:ln w="38100" cap="sq">
            <a:solidFill>
              <a:srgbClr val="FFFF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173" name="Line 5">
            <a:extLst>
              <a:ext uri="{FF2B5EF4-FFF2-40B4-BE49-F238E27FC236}">
                <a16:creationId xmlns:a16="http://schemas.microsoft.com/office/drawing/2014/main" id="{04BE0BEB-F3C7-45AA-9AD8-79A87D368532}"/>
              </a:ext>
            </a:extLst>
          </p:cNvPr>
          <p:cNvSpPr>
            <a:spLocks noChangeShapeType="1"/>
          </p:cNvSpPr>
          <p:nvPr/>
        </p:nvSpPr>
        <p:spPr bwMode="auto">
          <a:xfrm>
            <a:off x="3657600" y="5181600"/>
            <a:ext cx="838200" cy="457200"/>
          </a:xfrm>
          <a:prstGeom prst="line">
            <a:avLst/>
          </a:prstGeom>
          <a:noFill/>
          <a:ln w="38100" cap="sq">
            <a:solidFill>
              <a:srgbClr val="FFFF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174" name="Text Box 6">
            <a:extLst>
              <a:ext uri="{FF2B5EF4-FFF2-40B4-BE49-F238E27FC236}">
                <a16:creationId xmlns:a16="http://schemas.microsoft.com/office/drawing/2014/main" id="{4C6956C4-EB81-46B9-BEC3-E0384F1C096F}"/>
              </a:ext>
            </a:extLst>
          </p:cNvPr>
          <p:cNvSpPr txBox="1">
            <a:spLocks noChangeArrowheads="1"/>
          </p:cNvSpPr>
          <p:nvPr/>
        </p:nvSpPr>
        <p:spPr bwMode="auto">
          <a:xfrm>
            <a:off x="2895600" y="3810000"/>
            <a:ext cx="175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solidFill>
                  <a:srgbClr val="FFFF00"/>
                </a:solidFill>
                <a:latin typeface="Times New Roman" panose="02020603050405020304" pitchFamily="18" charset="0"/>
              </a:rPr>
              <a:t>生物学的</a:t>
            </a:r>
          </a:p>
        </p:txBody>
      </p:sp>
      <p:sp>
        <p:nvSpPr>
          <p:cNvPr id="7175" name="Text Box 7">
            <a:extLst>
              <a:ext uri="{FF2B5EF4-FFF2-40B4-BE49-F238E27FC236}">
                <a16:creationId xmlns:a16="http://schemas.microsoft.com/office/drawing/2014/main" id="{4D2197E1-B9B7-49E4-B791-525712FA5FF1}"/>
              </a:ext>
            </a:extLst>
          </p:cNvPr>
          <p:cNvSpPr txBox="1">
            <a:spLocks noChangeArrowheads="1"/>
          </p:cNvSpPr>
          <p:nvPr/>
        </p:nvSpPr>
        <p:spPr bwMode="auto">
          <a:xfrm>
            <a:off x="2057400" y="5943600"/>
            <a:ext cx="175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solidFill>
                  <a:srgbClr val="FFFF00"/>
                </a:solidFill>
                <a:latin typeface="Times New Roman" panose="02020603050405020304" pitchFamily="18" charset="0"/>
              </a:rPr>
              <a:t>社会学的</a:t>
            </a:r>
          </a:p>
        </p:txBody>
      </p:sp>
      <p:sp>
        <p:nvSpPr>
          <p:cNvPr id="7176" name="Text Box 8">
            <a:extLst>
              <a:ext uri="{FF2B5EF4-FFF2-40B4-BE49-F238E27FC236}">
                <a16:creationId xmlns:a16="http://schemas.microsoft.com/office/drawing/2014/main" id="{2FA7C671-FEBF-4320-9C67-1CDDB6D9D4EB}"/>
              </a:ext>
            </a:extLst>
          </p:cNvPr>
          <p:cNvSpPr txBox="1">
            <a:spLocks noChangeArrowheads="1"/>
          </p:cNvSpPr>
          <p:nvPr/>
        </p:nvSpPr>
        <p:spPr bwMode="auto">
          <a:xfrm>
            <a:off x="4038600" y="5867400"/>
            <a:ext cx="175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solidFill>
                  <a:srgbClr val="FFFF00"/>
                </a:solidFill>
                <a:latin typeface="Times New Roman" panose="02020603050405020304" pitchFamily="18" charset="0"/>
              </a:rPr>
              <a:t>心理学的</a:t>
            </a:r>
          </a:p>
        </p:txBody>
      </p:sp>
      <p:sp>
        <p:nvSpPr>
          <p:cNvPr id="7178" name="AutoShape 10">
            <a:extLst>
              <a:ext uri="{FF2B5EF4-FFF2-40B4-BE49-F238E27FC236}">
                <a16:creationId xmlns:a16="http://schemas.microsoft.com/office/drawing/2014/main" id="{8EDBC609-302C-4603-8E45-EBD9FDF70379}"/>
              </a:ext>
            </a:extLst>
          </p:cNvPr>
          <p:cNvSpPr>
            <a:spLocks noChangeArrowheads="1"/>
          </p:cNvSpPr>
          <p:nvPr/>
        </p:nvSpPr>
        <p:spPr bwMode="auto">
          <a:xfrm>
            <a:off x="2895600" y="1981200"/>
            <a:ext cx="1524000"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9" name="AutoShape 11">
            <a:extLst>
              <a:ext uri="{FF2B5EF4-FFF2-40B4-BE49-F238E27FC236}">
                <a16:creationId xmlns:a16="http://schemas.microsoft.com/office/drawing/2014/main" id="{06D3FEF1-1535-46C6-AFE8-026F30DF1C43}"/>
              </a:ext>
            </a:extLst>
          </p:cNvPr>
          <p:cNvSpPr>
            <a:spLocks noChangeArrowheads="1"/>
          </p:cNvSpPr>
          <p:nvPr/>
        </p:nvSpPr>
        <p:spPr bwMode="auto">
          <a:xfrm>
            <a:off x="2895600" y="2438400"/>
            <a:ext cx="1524000"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80" name="AutoShape 12">
            <a:extLst>
              <a:ext uri="{FF2B5EF4-FFF2-40B4-BE49-F238E27FC236}">
                <a16:creationId xmlns:a16="http://schemas.microsoft.com/office/drawing/2014/main" id="{163C9761-739F-4E7F-AA06-124ECEC32CFD}"/>
              </a:ext>
            </a:extLst>
          </p:cNvPr>
          <p:cNvSpPr>
            <a:spLocks noChangeArrowheads="1"/>
          </p:cNvSpPr>
          <p:nvPr/>
        </p:nvSpPr>
        <p:spPr bwMode="auto">
          <a:xfrm>
            <a:off x="2895600" y="2895600"/>
            <a:ext cx="1600200"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81" name="Text Box 13">
            <a:extLst>
              <a:ext uri="{FF2B5EF4-FFF2-40B4-BE49-F238E27FC236}">
                <a16:creationId xmlns:a16="http://schemas.microsoft.com/office/drawing/2014/main" id="{70EAD6B8-98F6-43E7-BA47-354473173E3D}"/>
              </a:ext>
            </a:extLst>
          </p:cNvPr>
          <p:cNvSpPr txBox="1">
            <a:spLocks noChangeArrowheads="1"/>
          </p:cNvSpPr>
          <p:nvPr/>
        </p:nvSpPr>
        <p:spPr bwMode="auto">
          <a:xfrm>
            <a:off x="4800600" y="1828800"/>
            <a:ext cx="1676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latin typeface="Times New Roman" panose="02020603050405020304" pitchFamily="18" charset="0"/>
              </a:rPr>
              <a:t>薬物療法</a:t>
            </a:r>
          </a:p>
        </p:txBody>
      </p:sp>
      <p:sp>
        <p:nvSpPr>
          <p:cNvPr id="7182" name="Text Box 14">
            <a:extLst>
              <a:ext uri="{FF2B5EF4-FFF2-40B4-BE49-F238E27FC236}">
                <a16:creationId xmlns:a16="http://schemas.microsoft.com/office/drawing/2014/main" id="{08CB2DBB-4124-4F8E-8290-8F5E9EBDAB5D}"/>
              </a:ext>
            </a:extLst>
          </p:cNvPr>
          <p:cNvSpPr txBox="1">
            <a:spLocks noChangeArrowheads="1"/>
          </p:cNvSpPr>
          <p:nvPr/>
        </p:nvSpPr>
        <p:spPr bwMode="auto">
          <a:xfrm>
            <a:off x="4800600" y="2362200"/>
            <a:ext cx="1905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latin typeface="Times New Roman" panose="02020603050405020304" pitchFamily="18" charset="0"/>
              </a:rPr>
              <a:t>環境調整</a:t>
            </a:r>
          </a:p>
        </p:txBody>
      </p:sp>
      <p:sp>
        <p:nvSpPr>
          <p:cNvPr id="7183" name="Text Box 15">
            <a:extLst>
              <a:ext uri="{FF2B5EF4-FFF2-40B4-BE49-F238E27FC236}">
                <a16:creationId xmlns:a16="http://schemas.microsoft.com/office/drawing/2014/main" id="{D45C1F96-0105-4655-BF2B-3D90DAF2B5E9}"/>
              </a:ext>
            </a:extLst>
          </p:cNvPr>
          <p:cNvSpPr txBox="1">
            <a:spLocks noChangeArrowheads="1"/>
          </p:cNvSpPr>
          <p:nvPr/>
        </p:nvSpPr>
        <p:spPr bwMode="auto">
          <a:xfrm>
            <a:off x="4876800" y="2819400"/>
            <a:ext cx="2438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latin typeface="Times New Roman" panose="02020603050405020304" pitchFamily="18" charset="0"/>
              </a:rPr>
              <a:t>精神療法　・　カウンセリング</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2846"/>
    </mc:Choice>
    <mc:Fallback xmlns="">
      <p:transition spd="slow" advTm="72846"/>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7">
                                            <p:txEl>
                                              <p:pRg st="0" end="0"/>
                                            </p:txEl>
                                          </p:spTgt>
                                        </p:tgtEl>
                                        <p:attrNameLst>
                                          <p:attrName>style.visibility</p:attrName>
                                        </p:attrNameLst>
                                      </p:cBhvr>
                                      <p:to>
                                        <p:strVal val="visible"/>
                                      </p:to>
                                    </p:set>
                                    <p:anim calcmode="lin" valueType="num">
                                      <p:cBhvr additive="base">
                                        <p:cTn id="7" dur="500" fill="hold"/>
                                        <p:tgtEl>
                                          <p:spTgt spid="71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4" name="typ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7">
                                            <p:txEl>
                                              <p:pRg st="1" end="1"/>
                                            </p:txEl>
                                          </p:spTgt>
                                        </p:tgtEl>
                                        <p:attrNameLst>
                                          <p:attrName>style.visibility</p:attrName>
                                        </p:attrNameLst>
                                      </p:cBhvr>
                                      <p:to>
                                        <p:strVal val="visible"/>
                                      </p:to>
                                    </p:set>
                                    <p:anim calcmode="lin" valueType="num">
                                      <p:cBhvr additive="base">
                                        <p:cTn id="13" dur="500" fill="hold"/>
                                        <p:tgtEl>
                                          <p:spTgt spid="71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type.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7">
                                            <p:txEl>
                                              <p:pRg st="2" end="2"/>
                                            </p:txEl>
                                          </p:spTgt>
                                        </p:tgtEl>
                                        <p:attrNameLst>
                                          <p:attrName>style.visibility</p:attrName>
                                        </p:attrNameLst>
                                      </p:cBhvr>
                                      <p:to>
                                        <p:strVal val="visible"/>
                                      </p:to>
                                    </p:set>
                                    <p:anim calcmode="lin" valueType="num">
                                      <p:cBhvr additive="base">
                                        <p:cTn id="19" dur="500" fill="hold"/>
                                        <p:tgtEl>
                                          <p:spTgt spid="71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4" name="type.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77">
                                            <p:txEl>
                                              <p:pRg st="3" end="3"/>
                                            </p:txEl>
                                          </p:spTgt>
                                        </p:tgtEl>
                                        <p:attrNameLst>
                                          <p:attrName>style.visibility</p:attrName>
                                        </p:attrNameLst>
                                      </p:cBhvr>
                                      <p:to>
                                        <p:strVal val="visible"/>
                                      </p:to>
                                    </p:set>
                                    <p:anim calcmode="lin" valueType="num">
                                      <p:cBhvr additive="base">
                                        <p:cTn id="25" dur="500" fill="hold"/>
                                        <p:tgtEl>
                                          <p:spTgt spid="717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4" name="type.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7171"/>
                                        </p:tgtEl>
                                        <p:attrNameLst>
                                          <p:attrName>style.visibility</p:attrName>
                                        </p:attrNameLst>
                                      </p:cBhvr>
                                      <p:to>
                                        <p:strVal val="visible"/>
                                      </p:to>
                                    </p:set>
                                    <p:anim calcmode="lin" valueType="num">
                                      <p:cBhvr additive="base">
                                        <p:cTn id="31" dur="500" fill="hold"/>
                                        <p:tgtEl>
                                          <p:spTgt spid="7171"/>
                                        </p:tgtEl>
                                        <p:attrNameLst>
                                          <p:attrName>ppt_x</p:attrName>
                                        </p:attrNameLst>
                                      </p:cBhvr>
                                      <p:tavLst>
                                        <p:tav tm="0">
                                          <p:val>
                                            <p:strVal val="0-#ppt_w/2"/>
                                          </p:val>
                                        </p:tav>
                                        <p:tav tm="100000">
                                          <p:val>
                                            <p:strVal val="#ppt_x"/>
                                          </p:val>
                                        </p:tav>
                                      </p:tavLst>
                                    </p:anim>
                                    <p:anim calcmode="lin" valueType="num">
                                      <p:cBhvr additive="base">
                                        <p:cTn id="32" dur="500" fill="hold"/>
                                        <p:tgtEl>
                                          <p:spTgt spid="717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4" name="type.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174"/>
                                        </p:tgtEl>
                                        <p:attrNameLst>
                                          <p:attrName>style.visibility</p:attrName>
                                        </p:attrNameLst>
                                      </p:cBhvr>
                                      <p:to>
                                        <p:strVal val="visible"/>
                                      </p:to>
                                    </p:set>
                                    <p:anim calcmode="lin" valueType="num">
                                      <p:cBhvr additive="base">
                                        <p:cTn id="37" dur="500" fill="hold"/>
                                        <p:tgtEl>
                                          <p:spTgt spid="7174"/>
                                        </p:tgtEl>
                                        <p:attrNameLst>
                                          <p:attrName>ppt_x</p:attrName>
                                        </p:attrNameLst>
                                      </p:cBhvr>
                                      <p:tavLst>
                                        <p:tav tm="0">
                                          <p:val>
                                            <p:strVal val="0-#ppt_w/2"/>
                                          </p:val>
                                        </p:tav>
                                        <p:tav tm="100000">
                                          <p:val>
                                            <p:strVal val="#ppt_x"/>
                                          </p:val>
                                        </p:tav>
                                      </p:tavLst>
                                    </p:anim>
                                    <p:anim calcmode="lin" valueType="num">
                                      <p:cBhvr additive="base">
                                        <p:cTn id="38" dur="500" fill="hold"/>
                                        <p:tgtEl>
                                          <p:spTgt spid="717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4" name="type.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7172"/>
                                        </p:tgtEl>
                                        <p:attrNameLst>
                                          <p:attrName>style.visibility</p:attrName>
                                        </p:attrNameLst>
                                      </p:cBhvr>
                                      <p:to>
                                        <p:strVal val="visible"/>
                                      </p:to>
                                    </p:set>
                                    <p:anim calcmode="lin" valueType="num">
                                      <p:cBhvr additive="base">
                                        <p:cTn id="43" dur="500" fill="hold"/>
                                        <p:tgtEl>
                                          <p:spTgt spid="7172"/>
                                        </p:tgtEl>
                                        <p:attrNameLst>
                                          <p:attrName>ppt_x</p:attrName>
                                        </p:attrNameLst>
                                      </p:cBhvr>
                                      <p:tavLst>
                                        <p:tav tm="0">
                                          <p:val>
                                            <p:strVal val="0-#ppt_w/2"/>
                                          </p:val>
                                        </p:tav>
                                        <p:tav tm="100000">
                                          <p:val>
                                            <p:strVal val="#ppt_x"/>
                                          </p:val>
                                        </p:tav>
                                      </p:tavLst>
                                    </p:anim>
                                    <p:anim calcmode="lin" valueType="num">
                                      <p:cBhvr additive="base">
                                        <p:cTn id="44" dur="500" fill="hold"/>
                                        <p:tgtEl>
                                          <p:spTgt spid="717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4" name="type.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175"/>
                                        </p:tgtEl>
                                        <p:attrNameLst>
                                          <p:attrName>style.visibility</p:attrName>
                                        </p:attrNameLst>
                                      </p:cBhvr>
                                      <p:to>
                                        <p:strVal val="visible"/>
                                      </p:to>
                                    </p:set>
                                    <p:anim calcmode="lin" valueType="num">
                                      <p:cBhvr additive="base">
                                        <p:cTn id="49" dur="500" fill="hold"/>
                                        <p:tgtEl>
                                          <p:spTgt spid="7175"/>
                                        </p:tgtEl>
                                        <p:attrNameLst>
                                          <p:attrName>ppt_x</p:attrName>
                                        </p:attrNameLst>
                                      </p:cBhvr>
                                      <p:tavLst>
                                        <p:tav tm="0">
                                          <p:val>
                                            <p:strVal val="0-#ppt_w/2"/>
                                          </p:val>
                                        </p:tav>
                                        <p:tav tm="100000">
                                          <p:val>
                                            <p:strVal val="#ppt_x"/>
                                          </p:val>
                                        </p:tav>
                                      </p:tavLst>
                                    </p:anim>
                                    <p:anim calcmode="lin" valueType="num">
                                      <p:cBhvr additive="base">
                                        <p:cTn id="50" dur="500" fill="hold"/>
                                        <p:tgtEl>
                                          <p:spTgt spid="717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4" name="type.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7173"/>
                                        </p:tgtEl>
                                        <p:attrNameLst>
                                          <p:attrName>style.visibility</p:attrName>
                                        </p:attrNameLst>
                                      </p:cBhvr>
                                      <p:to>
                                        <p:strVal val="visible"/>
                                      </p:to>
                                    </p:set>
                                    <p:anim calcmode="lin" valueType="num">
                                      <p:cBhvr additive="base">
                                        <p:cTn id="55" dur="500" fill="hold"/>
                                        <p:tgtEl>
                                          <p:spTgt spid="7173"/>
                                        </p:tgtEl>
                                        <p:attrNameLst>
                                          <p:attrName>ppt_x</p:attrName>
                                        </p:attrNameLst>
                                      </p:cBhvr>
                                      <p:tavLst>
                                        <p:tav tm="0">
                                          <p:val>
                                            <p:strVal val="0-#ppt_w/2"/>
                                          </p:val>
                                        </p:tav>
                                        <p:tav tm="100000">
                                          <p:val>
                                            <p:strVal val="#ppt_x"/>
                                          </p:val>
                                        </p:tav>
                                      </p:tavLst>
                                    </p:anim>
                                    <p:anim calcmode="lin" valueType="num">
                                      <p:cBhvr additive="base">
                                        <p:cTn id="56" dur="500" fill="hold"/>
                                        <p:tgtEl>
                                          <p:spTgt spid="717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4" name="type.wav"/>
                                        </p:tgtEl>
                                      </p:cMediaNode>
                                    </p:audio>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7176"/>
                                        </p:tgtEl>
                                        <p:attrNameLst>
                                          <p:attrName>style.visibility</p:attrName>
                                        </p:attrNameLst>
                                      </p:cBhvr>
                                      <p:to>
                                        <p:strVal val="visible"/>
                                      </p:to>
                                    </p:set>
                                    <p:anim calcmode="lin" valueType="num">
                                      <p:cBhvr additive="base">
                                        <p:cTn id="61" dur="500" fill="hold"/>
                                        <p:tgtEl>
                                          <p:spTgt spid="7176"/>
                                        </p:tgtEl>
                                        <p:attrNameLst>
                                          <p:attrName>ppt_x</p:attrName>
                                        </p:attrNameLst>
                                      </p:cBhvr>
                                      <p:tavLst>
                                        <p:tav tm="0">
                                          <p:val>
                                            <p:strVal val="0-#ppt_w/2"/>
                                          </p:val>
                                        </p:tav>
                                        <p:tav tm="100000">
                                          <p:val>
                                            <p:strVal val="#ppt_x"/>
                                          </p:val>
                                        </p:tav>
                                      </p:tavLst>
                                    </p:anim>
                                    <p:anim calcmode="lin" valueType="num">
                                      <p:cBhvr additive="base">
                                        <p:cTn id="62" dur="500" fill="hold"/>
                                        <p:tgtEl>
                                          <p:spTgt spid="717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4" name="type.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7178"/>
                                        </p:tgtEl>
                                        <p:attrNameLst>
                                          <p:attrName>style.visibility</p:attrName>
                                        </p:attrNameLst>
                                      </p:cBhvr>
                                      <p:to>
                                        <p:strVal val="visible"/>
                                      </p:to>
                                    </p:set>
                                    <p:anim calcmode="lin" valueType="num">
                                      <p:cBhvr additive="base">
                                        <p:cTn id="67" dur="500" fill="hold"/>
                                        <p:tgtEl>
                                          <p:spTgt spid="7178"/>
                                        </p:tgtEl>
                                        <p:attrNameLst>
                                          <p:attrName>ppt_x</p:attrName>
                                        </p:attrNameLst>
                                      </p:cBhvr>
                                      <p:tavLst>
                                        <p:tav tm="0">
                                          <p:val>
                                            <p:strVal val="0-#ppt_w/2"/>
                                          </p:val>
                                        </p:tav>
                                        <p:tav tm="100000">
                                          <p:val>
                                            <p:strVal val="#ppt_x"/>
                                          </p:val>
                                        </p:tav>
                                      </p:tavLst>
                                    </p:anim>
                                    <p:anim calcmode="lin" valueType="num">
                                      <p:cBhvr additive="base">
                                        <p:cTn id="68" dur="500" fill="hold"/>
                                        <p:tgtEl>
                                          <p:spTgt spid="7178"/>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7181"/>
                                        </p:tgtEl>
                                        <p:attrNameLst>
                                          <p:attrName>style.visibility</p:attrName>
                                        </p:attrNameLst>
                                      </p:cBhvr>
                                      <p:to>
                                        <p:strVal val="visible"/>
                                      </p:to>
                                    </p:set>
                                    <p:anim calcmode="lin" valueType="num">
                                      <p:cBhvr additive="base">
                                        <p:cTn id="73" dur="500" fill="hold"/>
                                        <p:tgtEl>
                                          <p:spTgt spid="7181"/>
                                        </p:tgtEl>
                                        <p:attrNameLst>
                                          <p:attrName>ppt_x</p:attrName>
                                        </p:attrNameLst>
                                      </p:cBhvr>
                                      <p:tavLst>
                                        <p:tav tm="0">
                                          <p:val>
                                            <p:strVal val="1+#ppt_w/2"/>
                                          </p:val>
                                        </p:tav>
                                        <p:tav tm="100000">
                                          <p:val>
                                            <p:strVal val="#ppt_x"/>
                                          </p:val>
                                        </p:tav>
                                      </p:tavLst>
                                    </p:anim>
                                    <p:anim calcmode="lin" valueType="num">
                                      <p:cBhvr additive="base">
                                        <p:cTn id="74" dur="500" fill="hold"/>
                                        <p:tgtEl>
                                          <p:spTgt spid="718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1"/>
                                            </p:cond>
                                          </p:stCondLst>
                                          <p:endCondLst>
                                            <p:cond evt="onStopAudio" delay="0">
                                              <p:tgtEl>
                                                <p:sldTgt/>
                                              </p:tgtEl>
                                            </p:cond>
                                          </p:endCondLst>
                                        </p:cTn>
                                        <p:tgtEl>
                                          <p:sndTgt r:embed="rId4" name="type.wav"/>
                                        </p:tgtEl>
                                      </p:cMediaNode>
                                    </p:audio>
                                  </p:sub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nodeType="clickEffect">
                                  <p:stCondLst>
                                    <p:cond delay="0"/>
                                  </p:stCondLst>
                                  <p:childTnLst>
                                    <p:set>
                                      <p:cBhvr>
                                        <p:cTn id="78" dur="1" fill="hold">
                                          <p:stCondLst>
                                            <p:cond delay="0"/>
                                          </p:stCondLst>
                                        </p:cTn>
                                        <p:tgtEl>
                                          <p:spTgt spid="7179"/>
                                        </p:tgtEl>
                                        <p:attrNameLst>
                                          <p:attrName>style.visibility</p:attrName>
                                        </p:attrNameLst>
                                      </p:cBhvr>
                                      <p:to>
                                        <p:strVal val="visible"/>
                                      </p:to>
                                    </p:set>
                                    <p:anim calcmode="lin" valueType="num">
                                      <p:cBhvr additive="base">
                                        <p:cTn id="79" dur="500" fill="hold"/>
                                        <p:tgtEl>
                                          <p:spTgt spid="7179"/>
                                        </p:tgtEl>
                                        <p:attrNameLst>
                                          <p:attrName>ppt_x</p:attrName>
                                        </p:attrNameLst>
                                      </p:cBhvr>
                                      <p:tavLst>
                                        <p:tav tm="0">
                                          <p:val>
                                            <p:strVal val="0-#ppt_w/2"/>
                                          </p:val>
                                        </p:tav>
                                        <p:tav tm="100000">
                                          <p:val>
                                            <p:strVal val="#ppt_x"/>
                                          </p:val>
                                        </p:tav>
                                      </p:tavLst>
                                    </p:anim>
                                    <p:anim calcmode="lin" valueType="num">
                                      <p:cBhvr additive="base">
                                        <p:cTn id="80" dur="500" fill="hold"/>
                                        <p:tgtEl>
                                          <p:spTgt spid="7179"/>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7182"/>
                                        </p:tgtEl>
                                        <p:attrNameLst>
                                          <p:attrName>style.visibility</p:attrName>
                                        </p:attrNameLst>
                                      </p:cBhvr>
                                      <p:to>
                                        <p:strVal val="visible"/>
                                      </p:to>
                                    </p:set>
                                    <p:anim calcmode="lin" valueType="num">
                                      <p:cBhvr additive="base">
                                        <p:cTn id="85" dur="500" fill="hold"/>
                                        <p:tgtEl>
                                          <p:spTgt spid="7182"/>
                                        </p:tgtEl>
                                        <p:attrNameLst>
                                          <p:attrName>ppt_x</p:attrName>
                                        </p:attrNameLst>
                                      </p:cBhvr>
                                      <p:tavLst>
                                        <p:tav tm="0">
                                          <p:val>
                                            <p:strVal val="1+#ppt_w/2"/>
                                          </p:val>
                                        </p:tav>
                                        <p:tav tm="100000">
                                          <p:val>
                                            <p:strVal val="#ppt_x"/>
                                          </p:val>
                                        </p:tav>
                                      </p:tavLst>
                                    </p:anim>
                                    <p:anim calcmode="lin" valueType="num">
                                      <p:cBhvr additive="base">
                                        <p:cTn id="86" dur="500" fill="hold"/>
                                        <p:tgtEl>
                                          <p:spTgt spid="718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3"/>
                                            </p:cond>
                                          </p:stCondLst>
                                          <p:endCondLst>
                                            <p:cond evt="onStopAudio" delay="0">
                                              <p:tgtEl>
                                                <p:sldTgt/>
                                              </p:tgtEl>
                                            </p:cond>
                                          </p:endCondLst>
                                        </p:cTn>
                                        <p:tgtEl>
                                          <p:sndTgt r:embed="rId4" name="type.wav"/>
                                        </p:tgtEl>
                                      </p:cMediaNode>
                                    </p:audio>
                                  </p:sub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nodeType="clickEffect">
                                  <p:stCondLst>
                                    <p:cond delay="0"/>
                                  </p:stCondLst>
                                  <p:childTnLst>
                                    <p:set>
                                      <p:cBhvr>
                                        <p:cTn id="90" dur="1" fill="hold">
                                          <p:stCondLst>
                                            <p:cond delay="0"/>
                                          </p:stCondLst>
                                        </p:cTn>
                                        <p:tgtEl>
                                          <p:spTgt spid="7180"/>
                                        </p:tgtEl>
                                        <p:attrNameLst>
                                          <p:attrName>style.visibility</p:attrName>
                                        </p:attrNameLst>
                                      </p:cBhvr>
                                      <p:to>
                                        <p:strVal val="visible"/>
                                      </p:to>
                                    </p:set>
                                    <p:anim calcmode="lin" valueType="num">
                                      <p:cBhvr additive="base">
                                        <p:cTn id="91" dur="500" fill="hold"/>
                                        <p:tgtEl>
                                          <p:spTgt spid="7180"/>
                                        </p:tgtEl>
                                        <p:attrNameLst>
                                          <p:attrName>ppt_x</p:attrName>
                                        </p:attrNameLst>
                                      </p:cBhvr>
                                      <p:tavLst>
                                        <p:tav tm="0">
                                          <p:val>
                                            <p:strVal val="0-#ppt_w/2"/>
                                          </p:val>
                                        </p:tav>
                                        <p:tav tm="100000">
                                          <p:val>
                                            <p:strVal val="#ppt_x"/>
                                          </p:val>
                                        </p:tav>
                                      </p:tavLst>
                                    </p:anim>
                                    <p:anim calcmode="lin" valueType="num">
                                      <p:cBhvr additive="base">
                                        <p:cTn id="92" dur="500" fill="hold"/>
                                        <p:tgtEl>
                                          <p:spTgt spid="7180"/>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7183"/>
                                        </p:tgtEl>
                                        <p:attrNameLst>
                                          <p:attrName>style.visibility</p:attrName>
                                        </p:attrNameLst>
                                      </p:cBhvr>
                                      <p:to>
                                        <p:strVal val="visible"/>
                                      </p:to>
                                    </p:set>
                                    <p:anim calcmode="lin" valueType="num">
                                      <p:cBhvr additive="base">
                                        <p:cTn id="97" dur="500" fill="hold"/>
                                        <p:tgtEl>
                                          <p:spTgt spid="7183"/>
                                        </p:tgtEl>
                                        <p:attrNameLst>
                                          <p:attrName>ppt_x</p:attrName>
                                        </p:attrNameLst>
                                      </p:cBhvr>
                                      <p:tavLst>
                                        <p:tav tm="0">
                                          <p:val>
                                            <p:strVal val="1+#ppt_w/2"/>
                                          </p:val>
                                        </p:tav>
                                        <p:tav tm="100000">
                                          <p:val>
                                            <p:strVal val="#ppt_x"/>
                                          </p:val>
                                        </p:tav>
                                      </p:tavLst>
                                    </p:anim>
                                    <p:anim calcmode="lin" valueType="num">
                                      <p:cBhvr additive="base">
                                        <p:cTn id="98" dur="500" fill="hold"/>
                                        <p:tgtEl>
                                          <p:spTgt spid="718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5"/>
                                            </p:cond>
                                          </p:stCondLst>
                                          <p:endCondLst>
                                            <p:cond evt="onStopAudio" delay="0">
                                              <p:tgtEl>
                                                <p:sldTgt/>
                                              </p:tgtEl>
                                            </p:cond>
                                          </p:endCondLst>
                                        </p:cTn>
                                        <p:tgtEl>
                                          <p:sndTgt r:embed="rId4"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build="p" autoUpdateAnimBg="0"/>
      <p:bldP spid="7174" grpId="0" autoUpdateAnimBg="0"/>
      <p:bldP spid="7175" grpId="0" autoUpdateAnimBg="0"/>
      <p:bldP spid="7176" grpId="0" autoUpdateAnimBg="0"/>
      <p:bldP spid="7181" grpId="0" autoUpdateAnimBg="0"/>
      <p:bldP spid="7182" grpId="0" autoUpdateAnimBg="0"/>
      <p:bldP spid="7183"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D1E16C8-AD27-48EA-88DD-D16C5AA02385}"/>
              </a:ext>
            </a:extLst>
          </p:cNvPr>
          <p:cNvSpPr>
            <a:spLocks noGrp="1" noChangeArrowheads="1"/>
          </p:cNvSpPr>
          <p:nvPr>
            <p:ph type="title"/>
          </p:nvPr>
        </p:nvSpPr>
        <p:spPr>
          <a:xfrm>
            <a:off x="1150938" y="188640"/>
            <a:ext cx="7793037" cy="792088"/>
          </a:xfrm>
        </p:spPr>
        <p:txBody>
          <a:bodyPr/>
          <a:lstStyle/>
          <a:p>
            <a:pPr algn="ctr"/>
            <a:r>
              <a:rPr lang="ja-JP" altLang="en-US" dirty="0">
                <a:solidFill>
                  <a:srgbClr val="FFFF00"/>
                </a:solidFill>
              </a:rPr>
              <a:t>なぜ妄想を持つの？</a:t>
            </a:r>
          </a:p>
        </p:txBody>
      </p:sp>
      <p:sp>
        <p:nvSpPr>
          <p:cNvPr id="32771" name="Rectangle 3">
            <a:extLst>
              <a:ext uri="{FF2B5EF4-FFF2-40B4-BE49-F238E27FC236}">
                <a16:creationId xmlns:a16="http://schemas.microsoft.com/office/drawing/2014/main" id="{91FF9092-9CCD-4509-8783-C38987FA50AF}"/>
              </a:ext>
            </a:extLst>
          </p:cNvPr>
          <p:cNvSpPr>
            <a:spLocks noGrp="1" noChangeArrowheads="1"/>
          </p:cNvSpPr>
          <p:nvPr>
            <p:ph type="body" idx="1"/>
          </p:nvPr>
        </p:nvSpPr>
        <p:spPr>
          <a:xfrm>
            <a:off x="467544" y="1052736"/>
            <a:ext cx="8487544" cy="5079777"/>
          </a:xfrm>
        </p:spPr>
        <p:txBody>
          <a:bodyPr/>
          <a:lstStyle/>
          <a:p>
            <a:r>
              <a:rPr lang="ja-JP" altLang="en-US" sz="2400" dirty="0"/>
              <a:t>私たちもすごく落ち込んでいたりすごく疲れている時は、つい同じことをくよくよ考えたり、あの時あんなことをしたのが悪かったのじゃないかなどと思いますし、時には周りの目がちょっと気になったりします</a:t>
            </a:r>
          </a:p>
          <a:p>
            <a:r>
              <a:rPr lang="ja-JP" altLang="en-US" sz="2400" dirty="0"/>
              <a:t>ただふつうは冷静にいろいろ考えて思い過ごしだと気を取り直します</a:t>
            </a:r>
          </a:p>
          <a:p>
            <a:r>
              <a:rPr lang="ja-JP" altLang="en-US" sz="2400" dirty="0"/>
              <a:t>しかし、脳の中でドーパミンという物質のバランスが悪いといつも以上にひらめいてしまいます</a:t>
            </a:r>
          </a:p>
          <a:p>
            <a:r>
              <a:rPr lang="ja-JP" altLang="en-US" sz="2400" dirty="0"/>
              <a:t>私たちがひらめくとき一番大切なものを守ることにひらめきを使います。</a:t>
            </a:r>
          </a:p>
          <a:p>
            <a:r>
              <a:rPr lang="ja-JP" altLang="en-US" sz="2400" dirty="0"/>
              <a:t>一番大切なもの、それは自分自身の安全です。</a:t>
            </a:r>
          </a:p>
          <a:p>
            <a:r>
              <a:rPr lang="ja-JP" altLang="en-US" sz="2400" dirty="0"/>
              <a:t>自分が狙われている、監視されている、自分の秘密を知られているとひらめいて、それがそのまま確信に変わります。</a:t>
            </a:r>
          </a:p>
        </p:txBody>
      </p:sp>
    </p:spTree>
    <p:extLst>
      <p:ext uri="{BB962C8B-B14F-4D97-AF65-F5344CB8AC3E}">
        <p14:creationId xmlns:p14="http://schemas.microsoft.com/office/powerpoint/2010/main" val="106861731"/>
      </p:ext>
    </p:extLst>
  </p:cSld>
  <p:clrMapOvr>
    <a:masterClrMapping/>
  </p:clrMapOvr>
  <mc:AlternateContent xmlns:mc="http://schemas.openxmlformats.org/markup-compatibility/2006" xmlns:p14="http://schemas.microsoft.com/office/powerpoint/2010/main">
    <mc:Choice Requires="p14">
      <p:transition spd="slow" p14:dur="2000" advTm="72632"/>
    </mc:Choice>
    <mc:Fallback xmlns="">
      <p:transition spd="slow" advTm="7263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473A4D-A14E-EA03-BDCE-02A1626039D5}"/>
              </a:ext>
            </a:extLst>
          </p:cNvPr>
          <p:cNvSpPr>
            <a:spLocks noGrp="1"/>
          </p:cNvSpPr>
          <p:nvPr>
            <p:ph type="title"/>
          </p:nvPr>
        </p:nvSpPr>
        <p:spPr/>
        <p:txBody>
          <a:bodyPr/>
          <a:lstStyle/>
          <a:p>
            <a:r>
              <a:rPr kumimoji="1" lang="ja-JP" altLang="en-US" dirty="0">
                <a:solidFill>
                  <a:srgbClr val="FFFF00"/>
                </a:solidFill>
              </a:rPr>
              <a:t>どうして幻聴が起こるか？</a:t>
            </a:r>
          </a:p>
        </p:txBody>
      </p:sp>
      <p:sp>
        <p:nvSpPr>
          <p:cNvPr id="3" name="コンテンツ プレースホルダー 2">
            <a:extLst>
              <a:ext uri="{FF2B5EF4-FFF2-40B4-BE49-F238E27FC236}">
                <a16:creationId xmlns:a16="http://schemas.microsoft.com/office/drawing/2014/main" id="{CFE3277D-543E-961D-7B8D-57B95A2F3075}"/>
              </a:ext>
            </a:extLst>
          </p:cNvPr>
          <p:cNvSpPr>
            <a:spLocks noGrp="1"/>
          </p:cNvSpPr>
          <p:nvPr>
            <p:ph idx="1"/>
          </p:nvPr>
        </p:nvSpPr>
        <p:spPr/>
        <p:txBody>
          <a:bodyPr/>
          <a:lstStyle/>
          <a:p>
            <a:r>
              <a:rPr kumimoji="1" lang="ja-JP" altLang="en-US" dirty="0"/>
              <a:t>知覚の</a:t>
            </a:r>
            <a:r>
              <a:rPr kumimoji="1" lang="ja-JP" altLang="en-US" dirty="0">
                <a:solidFill>
                  <a:srgbClr val="FFFF00"/>
                </a:solidFill>
              </a:rPr>
              <a:t>過敏性</a:t>
            </a:r>
            <a:endParaRPr kumimoji="1" lang="en-US" altLang="ja-JP" dirty="0">
              <a:solidFill>
                <a:srgbClr val="FFFF00"/>
              </a:solidFill>
            </a:endParaRPr>
          </a:p>
          <a:p>
            <a:pPr lvl="1"/>
            <a:r>
              <a:rPr lang="ja-JP" altLang="en-US" dirty="0">
                <a:solidFill>
                  <a:srgbClr val="FFFF00"/>
                </a:solidFill>
              </a:rPr>
              <a:t>外からの音（刺激）</a:t>
            </a:r>
            <a:endParaRPr lang="en-US" altLang="ja-JP" dirty="0">
              <a:solidFill>
                <a:srgbClr val="FFFF00"/>
              </a:solidFill>
            </a:endParaRPr>
          </a:p>
          <a:p>
            <a:pPr lvl="1"/>
            <a:r>
              <a:rPr kumimoji="1" lang="ja-JP" altLang="en-US" dirty="0">
                <a:solidFill>
                  <a:srgbClr val="FFFF00"/>
                </a:solidFill>
              </a:rPr>
              <a:t>内的刺激</a:t>
            </a:r>
            <a:endParaRPr kumimoji="1" lang="en-US" altLang="ja-JP" dirty="0">
              <a:solidFill>
                <a:srgbClr val="FFFF00"/>
              </a:solidFill>
            </a:endParaRPr>
          </a:p>
          <a:p>
            <a:r>
              <a:rPr lang="ja-JP" altLang="en-US" dirty="0"/>
              <a:t>不安の</a:t>
            </a:r>
            <a:r>
              <a:rPr lang="ja-JP" altLang="en-US" dirty="0">
                <a:solidFill>
                  <a:srgbClr val="FFFF00"/>
                </a:solidFill>
              </a:rPr>
              <a:t>外在化</a:t>
            </a:r>
            <a:endParaRPr lang="en-US" altLang="ja-JP" dirty="0">
              <a:solidFill>
                <a:srgbClr val="FFFF00"/>
              </a:solidFill>
            </a:endParaRPr>
          </a:p>
          <a:p>
            <a:pPr lvl="1"/>
            <a:r>
              <a:rPr lang="ja-JP" altLang="en-US" dirty="0">
                <a:solidFill>
                  <a:srgbClr val="FFFF00"/>
                </a:solidFill>
              </a:rPr>
              <a:t>内的現象</a:t>
            </a:r>
            <a:r>
              <a:rPr lang="ja-JP" altLang="en-US" dirty="0"/>
              <a:t>を</a:t>
            </a:r>
            <a:r>
              <a:rPr lang="ja-JP" altLang="en-US" dirty="0">
                <a:solidFill>
                  <a:srgbClr val="FFFF00"/>
                </a:solidFill>
              </a:rPr>
              <a:t>外からの現象と認識</a:t>
            </a:r>
            <a:r>
              <a:rPr lang="ja-JP" altLang="en-US" dirty="0"/>
              <a:t>する</a:t>
            </a:r>
            <a:endParaRPr lang="en-US" altLang="ja-JP" dirty="0"/>
          </a:p>
          <a:p>
            <a:pPr lvl="1"/>
            <a:r>
              <a:rPr lang="ja-JP" altLang="en-US" dirty="0"/>
              <a:t>見えないものより</a:t>
            </a:r>
            <a:r>
              <a:rPr lang="ja-JP" altLang="en-US" dirty="0">
                <a:solidFill>
                  <a:srgbClr val="FFFF00"/>
                </a:solidFill>
              </a:rPr>
              <a:t>見えるものが確実</a:t>
            </a:r>
            <a:r>
              <a:rPr lang="ja-JP" altLang="en-US" dirty="0"/>
              <a:t>だ</a:t>
            </a:r>
            <a:endParaRPr lang="en-US" altLang="ja-JP" dirty="0"/>
          </a:p>
        </p:txBody>
      </p:sp>
    </p:spTree>
    <p:extLst>
      <p:ext uri="{BB962C8B-B14F-4D97-AF65-F5344CB8AC3E}">
        <p14:creationId xmlns:p14="http://schemas.microsoft.com/office/powerpoint/2010/main" val="269735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7CEA8F-802E-4B8B-A418-C5C8EB371A32}"/>
              </a:ext>
            </a:extLst>
          </p:cNvPr>
          <p:cNvSpPr>
            <a:spLocks noGrp="1"/>
          </p:cNvSpPr>
          <p:nvPr>
            <p:ph type="title"/>
          </p:nvPr>
        </p:nvSpPr>
        <p:spPr/>
        <p:txBody>
          <a:bodyPr/>
          <a:lstStyle/>
          <a:p>
            <a:r>
              <a:rPr kumimoji="1" lang="ja-JP" altLang="en-US" dirty="0">
                <a:solidFill>
                  <a:srgbClr val="FFFF00"/>
                </a:solidFill>
              </a:rPr>
              <a:t>統合失調症に見るパーソナリティー機能の低下</a:t>
            </a:r>
          </a:p>
        </p:txBody>
      </p:sp>
      <p:sp>
        <p:nvSpPr>
          <p:cNvPr id="3" name="コンテンツ プレースホルダー 2">
            <a:extLst>
              <a:ext uri="{FF2B5EF4-FFF2-40B4-BE49-F238E27FC236}">
                <a16:creationId xmlns:a16="http://schemas.microsoft.com/office/drawing/2014/main" id="{2FF266CB-349C-4C77-96D2-7D2AD3F25392}"/>
              </a:ext>
            </a:extLst>
          </p:cNvPr>
          <p:cNvSpPr>
            <a:spLocks noGrp="1"/>
          </p:cNvSpPr>
          <p:nvPr>
            <p:ph idx="1"/>
          </p:nvPr>
        </p:nvSpPr>
        <p:spPr/>
        <p:txBody>
          <a:bodyPr/>
          <a:lstStyle/>
          <a:p>
            <a:r>
              <a:rPr kumimoji="1" lang="ja-JP" altLang="en-US" dirty="0"/>
              <a:t>初期の</a:t>
            </a:r>
            <a:r>
              <a:rPr kumimoji="1" lang="ja-JP" altLang="en-US" dirty="0">
                <a:solidFill>
                  <a:srgbClr val="FFFF00"/>
                </a:solidFill>
              </a:rPr>
              <a:t>自我機能の低下</a:t>
            </a:r>
            <a:r>
              <a:rPr kumimoji="1" lang="ja-JP" altLang="en-US" dirty="0"/>
              <a:t>が幻覚・妄想、解体症状につながる</a:t>
            </a:r>
            <a:endParaRPr kumimoji="1" lang="en-US" altLang="ja-JP" dirty="0"/>
          </a:p>
          <a:p>
            <a:r>
              <a:rPr lang="ja-JP" altLang="en-US" dirty="0"/>
              <a:t>慢性期においては</a:t>
            </a:r>
            <a:r>
              <a:rPr lang="ja-JP" altLang="en-US" dirty="0">
                <a:solidFill>
                  <a:srgbClr val="FFFF00"/>
                </a:solidFill>
              </a:rPr>
              <a:t>低い自己肯定感、低い目標志向性、共感能力の低さ</a:t>
            </a:r>
            <a:r>
              <a:rPr lang="ja-JP" altLang="en-US" dirty="0"/>
              <a:t>が陰性症状につながる</a:t>
            </a:r>
            <a:endParaRPr kumimoji="1" lang="ja-JP" altLang="en-US" dirty="0"/>
          </a:p>
        </p:txBody>
      </p:sp>
    </p:spTree>
    <p:extLst>
      <p:ext uri="{BB962C8B-B14F-4D97-AF65-F5344CB8AC3E}">
        <p14:creationId xmlns:p14="http://schemas.microsoft.com/office/powerpoint/2010/main" val="4188821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DDF61471-A2A3-4A98-960E-C0A6373088A8}"/>
              </a:ext>
            </a:extLst>
          </p:cNvPr>
          <p:cNvSpPr>
            <a:spLocks noGrp="1" noChangeArrowheads="1"/>
          </p:cNvSpPr>
          <p:nvPr>
            <p:ph type="title"/>
          </p:nvPr>
        </p:nvSpPr>
        <p:spPr/>
        <p:txBody>
          <a:bodyPr/>
          <a:lstStyle/>
          <a:p>
            <a:r>
              <a:rPr lang="ja-JP" altLang="en-US">
                <a:solidFill>
                  <a:srgbClr val="FFFF00"/>
                </a:solidFill>
              </a:rPr>
              <a:t>急性期の治療</a:t>
            </a:r>
          </a:p>
        </p:txBody>
      </p:sp>
      <p:sp>
        <p:nvSpPr>
          <p:cNvPr id="34819" name="Rectangle 3">
            <a:extLst>
              <a:ext uri="{FF2B5EF4-FFF2-40B4-BE49-F238E27FC236}">
                <a16:creationId xmlns:a16="http://schemas.microsoft.com/office/drawing/2014/main" id="{EC585825-F7FF-47DE-848D-57083CE53891}"/>
              </a:ext>
            </a:extLst>
          </p:cNvPr>
          <p:cNvSpPr>
            <a:spLocks noGrp="1" noChangeArrowheads="1"/>
          </p:cNvSpPr>
          <p:nvPr>
            <p:ph type="body" idx="1"/>
          </p:nvPr>
        </p:nvSpPr>
        <p:spPr/>
        <p:txBody>
          <a:bodyPr/>
          <a:lstStyle/>
          <a:p>
            <a:r>
              <a:rPr lang="ja-JP" altLang="en-US">
                <a:solidFill>
                  <a:srgbClr val="FFFF00"/>
                </a:solidFill>
              </a:rPr>
              <a:t>薬物療法</a:t>
            </a:r>
            <a:r>
              <a:rPr lang="ja-JP" altLang="en-US"/>
              <a:t>：ドーパミンの働きを抑える薬</a:t>
            </a:r>
          </a:p>
          <a:p>
            <a:r>
              <a:rPr lang="ja-JP" altLang="en-US">
                <a:solidFill>
                  <a:srgbClr val="FFFF00"/>
                </a:solidFill>
              </a:rPr>
              <a:t>精神療法</a:t>
            </a:r>
            <a:r>
              <a:rPr lang="ja-JP" altLang="en-US"/>
              <a:t>：病気や自分の持つ症状への理解を深める</a:t>
            </a:r>
            <a:r>
              <a:rPr lang="en-US" altLang="ja-JP"/>
              <a:t>,</a:t>
            </a:r>
            <a:r>
              <a:rPr lang="ja-JP" altLang="en-US"/>
              <a:t>本人や家族が持つさまざまな不安や問題への対処</a:t>
            </a:r>
          </a:p>
          <a:p>
            <a:pPr>
              <a:buFont typeface="Wingdings" panose="05000000000000000000" pitchFamily="2" charset="2"/>
              <a:buNone/>
            </a:pPr>
            <a:r>
              <a:rPr lang="ja-JP" altLang="en-US"/>
              <a:t>なんといっても</a:t>
            </a:r>
            <a:r>
              <a:rPr lang="ja-JP" altLang="en-US" sz="3600">
                <a:solidFill>
                  <a:schemeClr val="tx2"/>
                </a:solidFill>
              </a:rPr>
              <a:t>薬物療法</a:t>
            </a:r>
            <a:r>
              <a:rPr lang="ja-JP" altLang="en-US"/>
              <a:t>が重要でありかつきわめて有効である</a:t>
            </a:r>
          </a:p>
        </p:txBody>
      </p:sp>
    </p:spTree>
    <p:extLst>
      <p:ext uri="{BB962C8B-B14F-4D97-AF65-F5344CB8AC3E}">
        <p14:creationId xmlns:p14="http://schemas.microsoft.com/office/powerpoint/2010/main" val="3014338576"/>
      </p:ext>
    </p:extLst>
  </p:cSld>
  <p:clrMapOvr>
    <a:masterClrMapping/>
  </p:clrMapOvr>
  <mc:AlternateContent xmlns:mc="http://schemas.openxmlformats.org/markup-compatibility/2006" xmlns:p14="http://schemas.microsoft.com/office/powerpoint/2010/main">
    <mc:Choice Requires="p14">
      <p:transition spd="slow" p14:dur="2000" advTm="108830"/>
    </mc:Choice>
    <mc:Fallback xmlns="">
      <p:transition spd="slow" advTm="108830"/>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AE517F6-FF1C-4A20-903A-C343CD81C62D}"/>
              </a:ext>
            </a:extLst>
          </p:cNvPr>
          <p:cNvSpPr>
            <a:spLocks noGrp="1" noChangeArrowheads="1"/>
          </p:cNvSpPr>
          <p:nvPr>
            <p:ph type="title"/>
          </p:nvPr>
        </p:nvSpPr>
        <p:spPr>
          <a:xfrm>
            <a:off x="1763688" y="260648"/>
            <a:ext cx="7180287" cy="792088"/>
          </a:xfrm>
        </p:spPr>
        <p:txBody>
          <a:bodyPr/>
          <a:lstStyle/>
          <a:p>
            <a:r>
              <a:rPr lang="ja-JP" altLang="en-US" dirty="0">
                <a:solidFill>
                  <a:srgbClr val="FFFF00"/>
                </a:solidFill>
              </a:rPr>
              <a:t>回復期の治療</a:t>
            </a:r>
          </a:p>
        </p:txBody>
      </p:sp>
      <p:sp>
        <p:nvSpPr>
          <p:cNvPr id="20483" name="Rectangle 3">
            <a:extLst>
              <a:ext uri="{FF2B5EF4-FFF2-40B4-BE49-F238E27FC236}">
                <a16:creationId xmlns:a16="http://schemas.microsoft.com/office/drawing/2014/main" id="{C1A85CF9-D5C6-4B69-BE94-2AB1B3003B14}"/>
              </a:ext>
            </a:extLst>
          </p:cNvPr>
          <p:cNvSpPr>
            <a:spLocks noGrp="1" noChangeArrowheads="1"/>
          </p:cNvSpPr>
          <p:nvPr>
            <p:ph type="body" idx="1"/>
          </p:nvPr>
        </p:nvSpPr>
        <p:spPr>
          <a:xfrm>
            <a:off x="179512" y="1420814"/>
            <a:ext cx="8640960" cy="4960514"/>
          </a:xfrm>
        </p:spPr>
        <p:txBody>
          <a:bodyPr/>
          <a:lstStyle/>
          <a:p>
            <a:pPr>
              <a:lnSpc>
                <a:spcPct val="90000"/>
              </a:lnSpc>
            </a:pPr>
            <a:r>
              <a:rPr lang="ja-JP" altLang="en-US" dirty="0"/>
              <a:t>急性期の症状は華々しいがコントロールは容易</a:t>
            </a:r>
          </a:p>
          <a:p>
            <a:pPr>
              <a:lnSpc>
                <a:spcPct val="90000"/>
              </a:lnSpc>
            </a:pPr>
            <a:r>
              <a:rPr lang="ja-JP" altLang="en-US" dirty="0"/>
              <a:t>陰性症状が長期にわたりやすいのでこの改善が本人にとっても社会にとっても大切</a:t>
            </a:r>
          </a:p>
          <a:p>
            <a:pPr>
              <a:lnSpc>
                <a:spcPct val="90000"/>
              </a:lnSpc>
            </a:pPr>
            <a:r>
              <a:rPr lang="ja-JP" altLang="en-US" dirty="0"/>
              <a:t>本人が楽しめるよう、意欲を持てるよう、集中力が続くよう、人付き合いが苦にならないようにする</a:t>
            </a:r>
          </a:p>
          <a:p>
            <a:pPr>
              <a:lnSpc>
                <a:spcPct val="90000"/>
              </a:lnSpc>
            </a:pPr>
            <a:r>
              <a:rPr lang="ja-JP" altLang="en-US" dirty="0"/>
              <a:t>リハビリテーション</a:t>
            </a:r>
            <a:endParaRPr lang="en-US" altLang="ja-JP" dirty="0"/>
          </a:p>
          <a:p>
            <a:pPr>
              <a:lnSpc>
                <a:spcPct val="90000"/>
              </a:lnSpc>
            </a:pPr>
            <a:r>
              <a:rPr lang="ja-JP" altLang="en-US" dirty="0"/>
              <a:t>副作用の少ない、陰性症状に効果のある薬剤選択</a:t>
            </a:r>
            <a:endParaRPr lang="en-US" altLang="ja-JP" dirty="0"/>
          </a:p>
          <a:p>
            <a:pPr>
              <a:lnSpc>
                <a:spcPct val="90000"/>
              </a:lnSpc>
            </a:pPr>
            <a:r>
              <a:rPr lang="ja-JP" altLang="en-US" dirty="0"/>
              <a:t>地域での生活習慣の安定を図る</a:t>
            </a:r>
          </a:p>
        </p:txBody>
      </p:sp>
    </p:spTree>
    <p:extLst>
      <p:ext uri="{BB962C8B-B14F-4D97-AF65-F5344CB8AC3E}">
        <p14:creationId xmlns:p14="http://schemas.microsoft.com/office/powerpoint/2010/main" val="1020941463"/>
      </p:ext>
    </p:extLst>
  </p:cSld>
  <p:clrMapOvr>
    <a:masterClrMapping/>
  </p:clrMapOvr>
  <mc:AlternateContent xmlns:mc="http://schemas.openxmlformats.org/markup-compatibility/2006" xmlns:p14="http://schemas.microsoft.com/office/powerpoint/2010/main">
    <mc:Choice Requires="p14">
      <p:transition spd="slow" p14:dur="2000" advTm="643114"/>
    </mc:Choice>
    <mc:Fallback xmlns="">
      <p:transition spd="slow" advTm="643114"/>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C952D59-BA66-4934-B087-08BFA91B4167}"/>
              </a:ext>
            </a:extLst>
          </p:cNvPr>
          <p:cNvSpPr>
            <a:spLocks noGrp="1" noChangeArrowheads="1"/>
          </p:cNvSpPr>
          <p:nvPr>
            <p:ph type="title"/>
          </p:nvPr>
        </p:nvSpPr>
        <p:spPr>
          <a:xfrm>
            <a:off x="1150938" y="332656"/>
            <a:ext cx="7793037" cy="1008112"/>
          </a:xfrm>
        </p:spPr>
        <p:txBody>
          <a:bodyPr/>
          <a:lstStyle/>
          <a:p>
            <a:r>
              <a:rPr lang="ja-JP" altLang="en-US" dirty="0">
                <a:solidFill>
                  <a:srgbClr val="FFFF00"/>
                </a:solidFill>
              </a:rPr>
              <a:t>回復期の治療：具体的方法</a:t>
            </a:r>
          </a:p>
        </p:txBody>
      </p:sp>
      <p:sp>
        <p:nvSpPr>
          <p:cNvPr id="35843" name="Rectangle 3">
            <a:extLst>
              <a:ext uri="{FF2B5EF4-FFF2-40B4-BE49-F238E27FC236}">
                <a16:creationId xmlns:a16="http://schemas.microsoft.com/office/drawing/2014/main" id="{CD8E96A4-5D59-415E-8F78-A4FB4626088C}"/>
              </a:ext>
            </a:extLst>
          </p:cNvPr>
          <p:cNvSpPr>
            <a:spLocks noGrp="1" noChangeArrowheads="1"/>
          </p:cNvSpPr>
          <p:nvPr>
            <p:ph type="body" idx="1"/>
          </p:nvPr>
        </p:nvSpPr>
        <p:spPr>
          <a:xfrm>
            <a:off x="1182688" y="1484784"/>
            <a:ext cx="7772400" cy="4647729"/>
          </a:xfrm>
        </p:spPr>
        <p:txBody>
          <a:bodyPr/>
          <a:lstStyle/>
          <a:p>
            <a:pPr>
              <a:lnSpc>
                <a:spcPct val="90000"/>
              </a:lnSpc>
            </a:pPr>
            <a:r>
              <a:rPr lang="ja-JP" altLang="en-US" dirty="0">
                <a:solidFill>
                  <a:srgbClr val="FFFF00"/>
                </a:solidFill>
              </a:rPr>
              <a:t>リハビリテーション：作業療法（園芸</a:t>
            </a:r>
            <a:r>
              <a:rPr lang="en-US" altLang="ja-JP" dirty="0">
                <a:solidFill>
                  <a:srgbClr val="FFFF00"/>
                </a:solidFill>
              </a:rPr>
              <a:t>,</a:t>
            </a:r>
            <a:r>
              <a:rPr lang="ja-JP" altLang="en-US" dirty="0">
                <a:solidFill>
                  <a:srgbClr val="FFFF00"/>
                </a:solidFill>
              </a:rPr>
              <a:t>農作業</a:t>
            </a:r>
            <a:r>
              <a:rPr lang="en-US" altLang="ja-JP" dirty="0">
                <a:solidFill>
                  <a:srgbClr val="FFFF00"/>
                </a:solidFill>
              </a:rPr>
              <a:t>,</a:t>
            </a:r>
            <a:r>
              <a:rPr lang="ja-JP" altLang="en-US" dirty="0">
                <a:solidFill>
                  <a:srgbClr val="FFFF00"/>
                </a:solidFill>
              </a:rPr>
              <a:t>手工芸</a:t>
            </a:r>
            <a:r>
              <a:rPr lang="en-US" altLang="ja-JP" dirty="0">
                <a:solidFill>
                  <a:srgbClr val="FFFF00"/>
                </a:solidFill>
              </a:rPr>
              <a:t>,</a:t>
            </a:r>
            <a:r>
              <a:rPr lang="ja-JP" altLang="en-US" dirty="0">
                <a:solidFill>
                  <a:srgbClr val="FFFF00"/>
                </a:solidFill>
              </a:rPr>
              <a:t>陶芸</a:t>
            </a:r>
            <a:r>
              <a:rPr lang="en-US" altLang="ja-JP" dirty="0">
                <a:solidFill>
                  <a:srgbClr val="FFFF00"/>
                </a:solidFill>
              </a:rPr>
              <a:t>)</a:t>
            </a:r>
            <a:r>
              <a:rPr lang="ja-JP" altLang="en-US" dirty="0">
                <a:solidFill>
                  <a:srgbClr val="FFFF00"/>
                </a:solidFill>
              </a:rPr>
              <a:t>　リクリエーション療法</a:t>
            </a:r>
          </a:p>
          <a:p>
            <a:pPr>
              <a:lnSpc>
                <a:spcPct val="90000"/>
              </a:lnSpc>
            </a:pPr>
            <a:r>
              <a:rPr lang="ja-JP" altLang="en-US" dirty="0">
                <a:solidFill>
                  <a:srgbClr val="FFFF00"/>
                </a:solidFill>
              </a:rPr>
              <a:t>生活療法</a:t>
            </a:r>
            <a:r>
              <a:rPr lang="ja-JP" altLang="en-US" dirty="0"/>
              <a:t>：生活技能訓練</a:t>
            </a:r>
            <a:r>
              <a:rPr lang="en-US" altLang="ja-JP" dirty="0"/>
              <a:t>(</a:t>
            </a:r>
            <a:r>
              <a:rPr lang="en-US" altLang="ja-JP" dirty="0">
                <a:solidFill>
                  <a:srgbClr val="FFFF00"/>
                </a:solidFill>
              </a:rPr>
              <a:t>SST</a:t>
            </a:r>
            <a:r>
              <a:rPr lang="en-US" altLang="ja-JP" dirty="0"/>
              <a:t>)</a:t>
            </a:r>
          </a:p>
          <a:p>
            <a:pPr>
              <a:lnSpc>
                <a:spcPct val="90000"/>
              </a:lnSpc>
            </a:pPr>
            <a:r>
              <a:rPr lang="ja-JP" altLang="en-US" dirty="0">
                <a:solidFill>
                  <a:srgbClr val="FFFF00"/>
                </a:solidFill>
              </a:rPr>
              <a:t>デイ・ケア、ナイト・ケア</a:t>
            </a:r>
            <a:r>
              <a:rPr lang="ja-JP" altLang="en-US" dirty="0"/>
              <a:t>：外来での治療</a:t>
            </a:r>
            <a:endParaRPr lang="en-US" altLang="ja-JP" dirty="0"/>
          </a:p>
          <a:p>
            <a:pPr>
              <a:lnSpc>
                <a:spcPct val="90000"/>
              </a:lnSpc>
            </a:pPr>
            <a:r>
              <a:rPr lang="ja-JP" altLang="en-US" dirty="0">
                <a:solidFill>
                  <a:srgbClr val="FFFF00"/>
                </a:solidFill>
              </a:rPr>
              <a:t>就労移行支援</a:t>
            </a:r>
            <a:r>
              <a:rPr lang="ja-JP" altLang="en-US" dirty="0"/>
              <a:t>、</a:t>
            </a:r>
            <a:r>
              <a:rPr lang="ja-JP" altLang="en-US" dirty="0">
                <a:solidFill>
                  <a:srgbClr val="FFFF00"/>
                </a:solidFill>
              </a:rPr>
              <a:t>就労継続支援</a:t>
            </a:r>
          </a:p>
          <a:p>
            <a:pPr>
              <a:lnSpc>
                <a:spcPct val="90000"/>
              </a:lnSpc>
            </a:pPr>
            <a:r>
              <a:rPr lang="ja-JP" altLang="en-US" dirty="0">
                <a:solidFill>
                  <a:srgbClr val="FFFF00"/>
                </a:solidFill>
              </a:rPr>
              <a:t>訪問看護</a:t>
            </a:r>
            <a:r>
              <a:rPr lang="ja-JP" altLang="en-US" dirty="0"/>
              <a:t>：看護婦</a:t>
            </a:r>
            <a:r>
              <a:rPr lang="en-US" altLang="ja-JP" dirty="0"/>
              <a:t>(</a:t>
            </a:r>
            <a:r>
              <a:rPr lang="ja-JP" altLang="en-US" dirty="0"/>
              <a:t>士</a:t>
            </a:r>
            <a:r>
              <a:rPr lang="en-US" altLang="ja-JP" dirty="0"/>
              <a:t>)</a:t>
            </a:r>
            <a:r>
              <a:rPr lang="ja-JP" altLang="en-US" dirty="0"/>
              <a:t>、ソーシャルワーカー　　　が自宅を訪問する</a:t>
            </a:r>
          </a:p>
          <a:p>
            <a:pPr>
              <a:lnSpc>
                <a:spcPct val="90000"/>
              </a:lnSpc>
            </a:pPr>
            <a:r>
              <a:rPr lang="ja-JP" altLang="en-US" dirty="0">
                <a:solidFill>
                  <a:srgbClr val="FFFF00"/>
                </a:solidFill>
              </a:rPr>
              <a:t>薬物療法</a:t>
            </a:r>
            <a:r>
              <a:rPr lang="ja-JP" altLang="en-US" dirty="0"/>
              <a:t>：維持療法</a:t>
            </a:r>
          </a:p>
          <a:p>
            <a:pPr>
              <a:lnSpc>
                <a:spcPct val="90000"/>
              </a:lnSpc>
            </a:pPr>
            <a:r>
              <a:rPr lang="ja-JP" altLang="en-US" dirty="0">
                <a:solidFill>
                  <a:srgbClr val="FFFF00"/>
                </a:solidFill>
              </a:rPr>
              <a:t>精神療法</a:t>
            </a:r>
          </a:p>
        </p:txBody>
      </p:sp>
    </p:spTree>
    <p:extLst>
      <p:ext uri="{BB962C8B-B14F-4D97-AF65-F5344CB8AC3E}">
        <p14:creationId xmlns:p14="http://schemas.microsoft.com/office/powerpoint/2010/main" val="1918913734"/>
      </p:ext>
    </p:extLst>
  </p:cSld>
  <p:clrMapOvr>
    <a:masterClrMapping/>
  </p:clrMapOvr>
  <mc:AlternateContent xmlns:mc="http://schemas.openxmlformats.org/markup-compatibility/2006" xmlns:p14="http://schemas.microsoft.com/office/powerpoint/2010/main">
    <mc:Choice Requires="p14">
      <p:transition spd="slow" p14:dur="2000" advTm="85395"/>
    </mc:Choice>
    <mc:Fallback xmlns="">
      <p:transition spd="slow" advTm="85395"/>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207B7E5-B363-44D1-A85A-0F3E29F923F6}"/>
              </a:ext>
            </a:extLst>
          </p:cNvPr>
          <p:cNvSpPr>
            <a:spLocks noGrp="1" noChangeArrowheads="1"/>
          </p:cNvSpPr>
          <p:nvPr>
            <p:ph type="title"/>
          </p:nvPr>
        </p:nvSpPr>
        <p:spPr/>
        <p:txBody>
          <a:bodyPr/>
          <a:lstStyle/>
          <a:p>
            <a:r>
              <a:rPr lang="ja-JP" altLang="en-US" dirty="0">
                <a:solidFill>
                  <a:srgbClr val="FFFF00"/>
                </a:solidFill>
              </a:rPr>
              <a:t>精神障がい者の</a:t>
            </a:r>
            <a:r>
              <a:rPr lang="en-US" altLang="ja-JP" dirty="0">
                <a:solidFill>
                  <a:srgbClr val="FFFF00"/>
                </a:solidFill>
              </a:rPr>
              <a:t>｢</a:t>
            </a:r>
            <a:r>
              <a:rPr lang="ja-JP" altLang="en-US" dirty="0">
                <a:solidFill>
                  <a:srgbClr val="FFFF00"/>
                </a:solidFill>
              </a:rPr>
              <a:t>生活障害</a:t>
            </a:r>
            <a:r>
              <a:rPr lang="en-US" altLang="ja-JP" dirty="0">
                <a:solidFill>
                  <a:srgbClr val="FFFF00"/>
                </a:solidFill>
              </a:rPr>
              <a:t>｣</a:t>
            </a:r>
          </a:p>
        </p:txBody>
      </p:sp>
      <p:sp>
        <p:nvSpPr>
          <p:cNvPr id="46083" name="Rectangle 3">
            <a:extLst>
              <a:ext uri="{FF2B5EF4-FFF2-40B4-BE49-F238E27FC236}">
                <a16:creationId xmlns:a16="http://schemas.microsoft.com/office/drawing/2014/main" id="{7ED507A6-AE5D-4840-BDF2-E3725CCB8A02}"/>
              </a:ext>
            </a:extLst>
          </p:cNvPr>
          <p:cNvSpPr>
            <a:spLocks noGrp="1" noChangeArrowheads="1"/>
          </p:cNvSpPr>
          <p:nvPr>
            <p:ph type="body" idx="1"/>
          </p:nvPr>
        </p:nvSpPr>
        <p:spPr/>
        <p:txBody>
          <a:bodyPr/>
          <a:lstStyle/>
          <a:p>
            <a:r>
              <a:rPr lang="ja-JP" altLang="en-US" dirty="0">
                <a:solidFill>
                  <a:srgbClr val="FFFF00"/>
                </a:solidFill>
              </a:rPr>
              <a:t>対人関係の障害</a:t>
            </a:r>
          </a:p>
          <a:p>
            <a:r>
              <a:rPr lang="ja-JP" altLang="en-US" dirty="0">
                <a:solidFill>
                  <a:srgbClr val="FFFF00"/>
                </a:solidFill>
              </a:rPr>
              <a:t>作業する能力の障害</a:t>
            </a:r>
          </a:p>
          <a:p>
            <a:r>
              <a:rPr lang="ja-JP" altLang="en-US" dirty="0">
                <a:solidFill>
                  <a:srgbClr val="FFFF00"/>
                </a:solidFill>
              </a:rPr>
              <a:t>日常生活能力の障害</a:t>
            </a:r>
          </a:p>
          <a:p>
            <a:r>
              <a:rPr lang="ja-JP" altLang="en-US" dirty="0">
                <a:solidFill>
                  <a:srgbClr val="FFFF00"/>
                </a:solidFill>
              </a:rPr>
              <a:t>体験の不足、経験するチャンスの喪失</a:t>
            </a:r>
          </a:p>
          <a:p>
            <a:r>
              <a:rPr lang="ja-JP" altLang="en-US" dirty="0">
                <a:solidFill>
                  <a:srgbClr val="FFFF00"/>
                </a:solidFill>
              </a:rPr>
              <a:t>偏見という社会的背景</a:t>
            </a:r>
          </a:p>
        </p:txBody>
      </p:sp>
    </p:spTree>
    <p:extLst>
      <p:ext uri="{BB962C8B-B14F-4D97-AF65-F5344CB8AC3E}">
        <p14:creationId xmlns:p14="http://schemas.microsoft.com/office/powerpoint/2010/main" val="1634678715"/>
      </p:ext>
    </p:extLst>
  </p:cSld>
  <p:clrMapOvr>
    <a:masterClrMapping/>
  </p:clrMapOvr>
  <mc:AlternateContent xmlns:mc="http://schemas.openxmlformats.org/markup-compatibility/2006" xmlns:p14="http://schemas.microsoft.com/office/powerpoint/2010/main">
    <mc:Choice Requires="p14">
      <p:transition spd="slow" p14:dur="2000" advTm="39157"/>
    </mc:Choice>
    <mc:Fallback xmlns="">
      <p:transition spd="slow" advTm="39157"/>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a:defRPr/>
            </a:pPr>
            <a:r>
              <a:rPr lang="ja-JP" altLang="en-US" dirty="0">
                <a:solidFill>
                  <a:srgbClr val="FFFF00"/>
                </a:solidFill>
              </a:rPr>
              <a:t>気分</a:t>
            </a:r>
            <a:r>
              <a:rPr lang="en-US" altLang="ja-JP" dirty="0">
                <a:solidFill>
                  <a:srgbClr val="FFFF00"/>
                </a:solidFill>
              </a:rPr>
              <a:t>(</a:t>
            </a:r>
            <a:r>
              <a:rPr lang="ja-JP" altLang="en-US" dirty="0">
                <a:solidFill>
                  <a:srgbClr val="FFFF00"/>
                </a:solidFill>
              </a:rPr>
              <a:t>感情</a:t>
            </a:r>
            <a:r>
              <a:rPr lang="en-US" altLang="ja-JP" dirty="0">
                <a:solidFill>
                  <a:srgbClr val="FFFF00"/>
                </a:solidFill>
              </a:rPr>
              <a:t>)</a:t>
            </a:r>
            <a:r>
              <a:rPr lang="ja-JP" altLang="en-US" dirty="0">
                <a:solidFill>
                  <a:srgbClr val="FFFF00"/>
                </a:solidFill>
              </a:rPr>
              <a:t>障害：概念</a:t>
            </a:r>
          </a:p>
        </p:txBody>
      </p:sp>
      <p:sp>
        <p:nvSpPr>
          <p:cNvPr id="76803" name="Rectangle 3"/>
          <p:cNvSpPr>
            <a:spLocks noGrp="1" noChangeArrowheads="1"/>
          </p:cNvSpPr>
          <p:nvPr>
            <p:ph type="body" idx="1"/>
          </p:nvPr>
        </p:nvSpPr>
        <p:spPr/>
        <p:txBody>
          <a:bodyPr/>
          <a:lstStyle/>
          <a:p>
            <a:pPr algn="just">
              <a:defRPr/>
            </a:pPr>
            <a:r>
              <a:rPr lang="ja-JP" altLang="en-US" dirty="0">
                <a:latin typeface="ＭＳ Ｐゴシック" charset="-128"/>
              </a:rPr>
              <a:t>基本障害は、</a:t>
            </a:r>
            <a:r>
              <a:rPr lang="ja-JP" altLang="en-US" dirty="0">
                <a:solidFill>
                  <a:srgbClr val="FFFF00"/>
                </a:solidFill>
                <a:latin typeface="ＭＳ Ｐゴシック" charset="-128"/>
              </a:rPr>
              <a:t>気分あるいは感情の変化</a:t>
            </a:r>
            <a:r>
              <a:rPr lang="ja-JP" altLang="en-US" dirty="0">
                <a:latin typeface="ＭＳ Ｐゴシック" charset="-128"/>
              </a:rPr>
              <a:t>であり、普通抑うつに変化したり昂揚に変化したりする。</a:t>
            </a:r>
            <a:r>
              <a:rPr lang="ja-JP" altLang="en-US" dirty="0">
                <a:solidFill>
                  <a:srgbClr val="FFFF00"/>
                </a:solidFill>
                <a:latin typeface="ＭＳ Ｐゴシック" charset="-128"/>
              </a:rPr>
              <a:t>再発する傾向</a:t>
            </a:r>
            <a:r>
              <a:rPr lang="ja-JP" altLang="en-US" dirty="0">
                <a:latin typeface="ＭＳ Ｐゴシック" charset="-128"/>
              </a:rPr>
              <a:t>にあり個々のエピソードの</a:t>
            </a:r>
            <a:r>
              <a:rPr lang="ja-JP" altLang="en-US" dirty="0">
                <a:solidFill>
                  <a:srgbClr val="FFFF00"/>
                </a:solidFill>
                <a:latin typeface="ＭＳ Ｐゴシック" charset="-128"/>
              </a:rPr>
              <a:t>発症にはストレス</a:t>
            </a:r>
            <a:r>
              <a:rPr lang="ja-JP" altLang="en-US" dirty="0">
                <a:latin typeface="ＭＳ Ｐゴシック" charset="-128"/>
              </a:rPr>
              <a:t>となる出来事や状況</a:t>
            </a:r>
            <a:r>
              <a:rPr lang="en-US" altLang="ja-JP" dirty="0">
                <a:latin typeface="ＭＳ Ｐゴシック" charset="-128"/>
              </a:rPr>
              <a:t>(</a:t>
            </a:r>
            <a:r>
              <a:rPr lang="ja-JP" altLang="en-US" dirty="0">
                <a:solidFill>
                  <a:srgbClr val="FFFF00"/>
                </a:solidFill>
                <a:latin typeface="ＭＳ Ｐゴシック" charset="-128"/>
              </a:rPr>
              <a:t>誘因</a:t>
            </a:r>
            <a:r>
              <a:rPr lang="en-US" altLang="ja-JP" dirty="0">
                <a:latin typeface="ＭＳ Ｐゴシック" charset="-128"/>
              </a:rPr>
              <a:t>)</a:t>
            </a:r>
            <a:r>
              <a:rPr lang="ja-JP" altLang="en-US" dirty="0">
                <a:latin typeface="ＭＳ Ｐゴシック" charset="-128"/>
              </a:rPr>
              <a:t>と関連することが多い。脳の神経伝達物質という立場から言えば、モノアミン</a:t>
            </a:r>
            <a:r>
              <a:rPr lang="en-US" altLang="ja-JP" dirty="0">
                <a:latin typeface="ＭＳ Ｐゴシック" charset="-128"/>
              </a:rPr>
              <a:t>(</a:t>
            </a:r>
            <a:r>
              <a:rPr lang="ja-JP" altLang="en-US" dirty="0">
                <a:solidFill>
                  <a:srgbClr val="FFFF00"/>
                </a:solidFill>
                <a:latin typeface="ＭＳ Ｐゴシック" charset="-128"/>
              </a:rPr>
              <a:t>セロトニン、ノルアドレナリン</a:t>
            </a:r>
            <a:r>
              <a:rPr lang="en-US" altLang="ja-JP" dirty="0">
                <a:latin typeface="ＭＳ Ｐゴシック" charset="-128"/>
              </a:rPr>
              <a:t>)</a:t>
            </a:r>
            <a:r>
              <a:rPr lang="ja-JP" altLang="en-US" dirty="0">
                <a:latin typeface="ＭＳ Ｐゴシック" charset="-128"/>
              </a:rPr>
              <a:t>の過不足が起こっていると考えられる</a:t>
            </a:r>
            <a:r>
              <a:rPr lang="ja-JP" altLang="en-US" dirty="0">
                <a:latin typeface="Century" pitchFamily="18" charset="0"/>
                <a:ea typeface="ＭＳ 明朝" charset="-128"/>
              </a:rPr>
              <a:t>。</a:t>
            </a:r>
            <a:r>
              <a:rPr lang="en-US" altLang="ja-JP" dirty="0">
                <a:solidFill>
                  <a:srgbClr val="FFFF00"/>
                </a:solidFill>
                <a:latin typeface="ＭＳ ゴシック" pitchFamily="49" charset="-128"/>
                <a:ea typeface="ＭＳ ゴシック" pitchFamily="49" charset="-128"/>
              </a:rPr>
              <a:t>(</a:t>
            </a:r>
            <a:r>
              <a:rPr lang="ja-JP" altLang="en-US" dirty="0">
                <a:solidFill>
                  <a:srgbClr val="FFFF00"/>
                </a:solidFill>
                <a:latin typeface="ＭＳ ゴシック" pitchFamily="49" charset="-128"/>
                <a:ea typeface="ＭＳ ゴシック" pitchFamily="49" charset="-128"/>
              </a:rPr>
              <a:t>アミン仮説</a:t>
            </a:r>
            <a:r>
              <a:rPr lang="en-US" altLang="ja-JP" dirty="0">
                <a:solidFill>
                  <a:srgbClr val="FFFF00"/>
                </a:solidFill>
                <a:latin typeface="ＭＳ ゴシック" pitchFamily="49" charset="-128"/>
                <a:ea typeface="ＭＳ ゴシック" pitchFamily="49" charset="-128"/>
              </a:rPr>
              <a:t>)</a:t>
            </a:r>
            <a:endParaRPr lang="ja-JP" altLang="en-US" dirty="0">
              <a:solidFill>
                <a:srgbClr val="FFFF00"/>
              </a:solidFill>
              <a:latin typeface="ＭＳ ゴシック" pitchFamily="49" charset="-128"/>
              <a:ea typeface="ＭＳ ゴシック" pitchFamily="49" charset="-128"/>
            </a:endParaRPr>
          </a:p>
          <a:p>
            <a:pPr>
              <a:defRPr/>
            </a:pPr>
            <a:endParaRPr lang="en-US" altLang="ja-JP" dirty="0"/>
          </a:p>
        </p:txBody>
      </p:sp>
    </p:spTree>
    <p:extLst>
      <p:ext uri="{BB962C8B-B14F-4D97-AF65-F5344CB8AC3E}">
        <p14:creationId xmlns:p14="http://schemas.microsoft.com/office/powerpoint/2010/main" val="25907284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defRPr/>
            </a:pPr>
            <a:r>
              <a:rPr lang="ja-JP" altLang="en-US">
                <a:solidFill>
                  <a:srgbClr val="FFFF00"/>
                </a:solidFill>
              </a:rPr>
              <a:t>気分</a:t>
            </a:r>
            <a:r>
              <a:rPr lang="en-US" altLang="ja-JP">
                <a:solidFill>
                  <a:srgbClr val="FFFF00"/>
                </a:solidFill>
              </a:rPr>
              <a:t>(</a:t>
            </a:r>
            <a:r>
              <a:rPr lang="ja-JP" altLang="en-US">
                <a:solidFill>
                  <a:srgbClr val="FFFF00"/>
                </a:solidFill>
              </a:rPr>
              <a:t>感情</a:t>
            </a:r>
            <a:r>
              <a:rPr lang="en-US" altLang="ja-JP">
                <a:solidFill>
                  <a:srgbClr val="FFFF00"/>
                </a:solidFill>
              </a:rPr>
              <a:t>)</a:t>
            </a:r>
            <a:r>
              <a:rPr lang="ja-JP" altLang="en-US">
                <a:solidFill>
                  <a:srgbClr val="FFFF00"/>
                </a:solidFill>
              </a:rPr>
              <a:t>障害：症状</a:t>
            </a:r>
          </a:p>
        </p:txBody>
      </p:sp>
      <p:sp>
        <p:nvSpPr>
          <p:cNvPr id="78851" name="Rectangle 3"/>
          <p:cNvSpPr>
            <a:spLocks noGrp="1" noChangeArrowheads="1"/>
          </p:cNvSpPr>
          <p:nvPr>
            <p:ph type="body" idx="1"/>
          </p:nvPr>
        </p:nvSpPr>
        <p:spPr/>
        <p:txBody>
          <a:bodyPr/>
          <a:lstStyle/>
          <a:p>
            <a:pPr algn="just">
              <a:lnSpc>
                <a:spcPct val="90000"/>
              </a:lnSpc>
              <a:defRPr/>
            </a:pPr>
            <a:r>
              <a:rPr lang="ja-JP" altLang="en-US">
                <a:solidFill>
                  <a:srgbClr val="FFFF00"/>
                </a:solidFill>
                <a:latin typeface="ＭＳ Ｐゴシック" charset="-128"/>
              </a:rPr>
              <a:t>躁状態</a:t>
            </a:r>
            <a:r>
              <a:rPr lang="ja-JP" altLang="en-US">
                <a:latin typeface="ＭＳ Ｐゴシック" charset="-128"/>
              </a:rPr>
              <a:t>：</a:t>
            </a:r>
          </a:p>
          <a:p>
            <a:pPr algn="just">
              <a:lnSpc>
                <a:spcPct val="90000"/>
              </a:lnSpc>
              <a:buFont typeface="Wingdings" pitchFamily="2" charset="2"/>
              <a:buNone/>
              <a:defRPr/>
            </a:pPr>
            <a:r>
              <a:rPr lang="ja-JP" altLang="en-US">
                <a:latin typeface="ＭＳ Ｐゴシック" charset="-128"/>
              </a:rPr>
              <a:t>    爽快気分、観念奔逸、誇大妄想、行為心迫、不眠、性欲亢進</a:t>
            </a:r>
          </a:p>
          <a:p>
            <a:pPr algn="just">
              <a:lnSpc>
                <a:spcPct val="90000"/>
              </a:lnSpc>
              <a:defRPr/>
            </a:pPr>
            <a:r>
              <a:rPr lang="ja-JP" altLang="en-US">
                <a:solidFill>
                  <a:srgbClr val="FFFF00"/>
                </a:solidFill>
                <a:latin typeface="ＭＳ Ｐゴシック" charset="-128"/>
              </a:rPr>
              <a:t>うつ状態</a:t>
            </a:r>
            <a:r>
              <a:rPr lang="ja-JP" altLang="en-US">
                <a:latin typeface="ＭＳ Ｐゴシック" charset="-128"/>
              </a:rPr>
              <a:t>：</a:t>
            </a:r>
          </a:p>
          <a:p>
            <a:pPr>
              <a:lnSpc>
                <a:spcPct val="90000"/>
              </a:lnSpc>
              <a:buFont typeface="Wingdings" pitchFamily="2" charset="2"/>
              <a:buNone/>
              <a:defRPr/>
            </a:pPr>
            <a:r>
              <a:rPr lang="ja-JP" altLang="en-US">
                <a:latin typeface="ＭＳ Ｐゴシック" charset="-128"/>
              </a:rPr>
              <a:t>    抑うつ気分、不安、焦燥、思考抑制、判断力低下、微小妄想、</a:t>
            </a:r>
            <a:r>
              <a:rPr lang="ja-JP" altLang="en-US">
                <a:solidFill>
                  <a:srgbClr val="FFFF00"/>
                </a:solidFill>
                <a:latin typeface="ＭＳ Ｐゴシック" charset="-128"/>
              </a:rPr>
              <a:t>自殺念慮</a:t>
            </a:r>
            <a:r>
              <a:rPr lang="ja-JP" altLang="en-US">
                <a:latin typeface="ＭＳ Ｐゴシック" charset="-128"/>
              </a:rPr>
              <a:t>、運動抑制、不眠、早朝覚醒、食欲不振、消化器症状、自律神経症状</a:t>
            </a:r>
            <a:r>
              <a:rPr lang="ja-JP" altLang="en-US"/>
              <a:t> </a:t>
            </a:r>
          </a:p>
        </p:txBody>
      </p:sp>
    </p:spTree>
    <p:extLst>
      <p:ext uri="{BB962C8B-B14F-4D97-AF65-F5344CB8AC3E}">
        <p14:creationId xmlns:p14="http://schemas.microsoft.com/office/powerpoint/2010/main" val="3631869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539750" y="617538"/>
            <a:ext cx="8404225" cy="795337"/>
          </a:xfrm>
        </p:spPr>
        <p:txBody>
          <a:bodyPr/>
          <a:lstStyle/>
          <a:p>
            <a:pPr>
              <a:defRPr/>
            </a:pPr>
            <a:r>
              <a:rPr lang="ja-JP" altLang="en-US" dirty="0">
                <a:solidFill>
                  <a:srgbClr val="FFFF00"/>
                </a:solidFill>
              </a:rPr>
              <a:t>うつ病の多型化と躁うつ病の急増</a:t>
            </a:r>
          </a:p>
        </p:txBody>
      </p:sp>
      <p:sp>
        <p:nvSpPr>
          <p:cNvPr id="80899" name="Rectangle 3"/>
          <p:cNvSpPr>
            <a:spLocks noGrp="1" noChangeArrowheads="1"/>
          </p:cNvSpPr>
          <p:nvPr>
            <p:ph type="body" idx="1"/>
          </p:nvPr>
        </p:nvSpPr>
        <p:spPr>
          <a:xfrm>
            <a:off x="323850" y="1600200"/>
            <a:ext cx="8569325" cy="4530725"/>
          </a:xfrm>
        </p:spPr>
        <p:txBody>
          <a:bodyPr/>
          <a:lstStyle/>
          <a:p>
            <a:pPr>
              <a:lnSpc>
                <a:spcPct val="90000"/>
              </a:lnSpc>
              <a:defRPr/>
            </a:pPr>
            <a:r>
              <a:rPr lang="ja-JP" altLang="en-US" dirty="0">
                <a:solidFill>
                  <a:srgbClr val="FFFF00"/>
                </a:solidFill>
              </a:rPr>
              <a:t>うつ病にはいろんなタイプが出てきた。</a:t>
            </a:r>
            <a:endParaRPr lang="en-US" altLang="ja-JP" dirty="0">
              <a:solidFill>
                <a:srgbClr val="FFFF00"/>
              </a:solidFill>
            </a:endParaRPr>
          </a:p>
          <a:p>
            <a:pPr>
              <a:lnSpc>
                <a:spcPct val="90000"/>
              </a:lnSpc>
              <a:defRPr/>
            </a:pPr>
            <a:r>
              <a:rPr lang="ja-JP" altLang="en-US" dirty="0"/>
              <a:t>薬と休養だけではよくならうつ病が増えてきた。</a:t>
            </a:r>
          </a:p>
          <a:p>
            <a:pPr>
              <a:lnSpc>
                <a:spcPct val="90000"/>
              </a:lnSpc>
              <a:defRPr/>
            </a:pPr>
            <a:r>
              <a:rPr lang="ja-JP" altLang="en-US" dirty="0"/>
              <a:t>今までうつ病といわれていたのが躁うつ病だったケースが多い。</a:t>
            </a:r>
            <a:endParaRPr lang="en-US" altLang="ja-JP" dirty="0"/>
          </a:p>
          <a:p>
            <a:pPr>
              <a:lnSpc>
                <a:spcPct val="90000"/>
              </a:lnSpc>
              <a:defRPr/>
            </a:pPr>
            <a:r>
              <a:rPr lang="ja-JP" altLang="en-US" dirty="0"/>
              <a:t>躁うつ病にもいろんなタイプがあり、</a:t>
            </a:r>
            <a:r>
              <a:rPr lang="ja-JP" altLang="en-US" dirty="0">
                <a:solidFill>
                  <a:srgbClr val="FFFF00"/>
                </a:solidFill>
              </a:rPr>
              <a:t>双極性感情障害スペクトラム</a:t>
            </a:r>
            <a:r>
              <a:rPr lang="ja-JP" altLang="en-US" dirty="0"/>
              <a:t>と呼ばれたりする</a:t>
            </a:r>
            <a:endParaRPr lang="en-US" altLang="ja-JP" dirty="0"/>
          </a:p>
        </p:txBody>
      </p:sp>
    </p:spTree>
    <p:extLst>
      <p:ext uri="{BB962C8B-B14F-4D97-AF65-F5344CB8AC3E}">
        <p14:creationId xmlns:p14="http://schemas.microsoft.com/office/powerpoint/2010/main" val="1105998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AutoShape 2"/>
          <p:cNvSpPr>
            <a:spLocks noChangeArrowheads="1"/>
          </p:cNvSpPr>
          <p:nvPr/>
        </p:nvSpPr>
        <p:spPr bwMode="auto">
          <a:xfrm>
            <a:off x="2771775" y="1773238"/>
            <a:ext cx="2952750" cy="4248150"/>
          </a:xfrm>
          <a:prstGeom prst="roundRect">
            <a:avLst>
              <a:gd name="adj" fmla="val 16667"/>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11267" name="Rectangle 3"/>
          <p:cNvSpPr>
            <a:spLocks noGrp="1" noChangeArrowheads="1"/>
          </p:cNvSpPr>
          <p:nvPr>
            <p:ph type="title"/>
          </p:nvPr>
        </p:nvSpPr>
        <p:spPr>
          <a:xfrm>
            <a:off x="1150938" y="476251"/>
            <a:ext cx="7793037" cy="769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こころと脳</a:t>
            </a:r>
          </a:p>
        </p:txBody>
      </p:sp>
      <p:sp>
        <p:nvSpPr>
          <p:cNvPr id="45060" name="Oval 4"/>
          <p:cNvSpPr>
            <a:spLocks noChangeArrowheads="1"/>
          </p:cNvSpPr>
          <p:nvPr/>
        </p:nvSpPr>
        <p:spPr bwMode="auto">
          <a:xfrm>
            <a:off x="3132138" y="2420938"/>
            <a:ext cx="2232025" cy="1296987"/>
          </a:xfrm>
          <a:prstGeom prst="ellipse">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1" name="Oval 5"/>
          <p:cNvSpPr>
            <a:spLocks noChangeArrowheads="1"/>
          </p:cNvSpPr>
          <p:nvPr/>
        </p:nvSpPr>
        <p:spPr bwMode="auto">
          <a:xfrm>
            <a:off x="3203575" y="4292600"/>
            <a:ext cx="2160588" cy="1295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3200">
                <a:latin typeface="Tahoma" pitchFamily="34" charset="0"/>
              </a:rPr>
              <a:t>脳</a:t>
            </a:r>
          </a:p>
        </p:txBody>
      </p:sp>
      <p:sp>
        <p:nvSpPr>
          <p:cNvPr id="45063" name="AutoShape 7"/>
          <p:cNvSpPr>
            <a:spLocks noChangeArrowheads="1"/>
          </p:cNvSpPr>
          <p:nvPr/>
        </p:nvSpPr>
        <p:spPr bwMode="auto">
          <a:xfrm>
            <a:off x="1331913" y="2565400"/>
            <a:ext cx="976312" cy="719138"/>
          </a:xfrm>
          <a:prstGeom prst="rightArrow">
            <a:avLst>
              <a:gd name="adj1" fmla="val 50000"/>
              <a:gd name="adj2" fmla="val 33940"/>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4" name="AutoShape 8"/>
          <p:cNvSpPr>
            <a:spLocks noChangeArrowheads="1"/>
          </p:cNvSpPr>
          <p:nvPr/>
        </p:nvSpPr>
        <p:spPr bwMode="auto">
          <a:xfrm>
            <a:off x="1476375" y="4724400"/>
            <a:ext cx="976313" cy="720725"/>
          </a:xfrm>
          <a:prstGeom prst="rightArrow">
            <a:avLst>
              <a:gd name="adj1" fmla="val 50000"/>
              <a:gd name="adj2" fmla="val 33866"/>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5" name="AutoShape 9"/>
          <p:cNvSpPr>
            <a:spLocks noChangeArrowheads="1"/>
          </p:cNvSpPr>
          <p:nvPr/>
        </p:nvSpPr>
        <p:spPr bwMode="auto">
          <a:xfrm>
            <a:off x="5940425" y="2565400"/>
            <a:ext cx="976313" cy="628650"/>
          </a:xfrm>
          <a:prstGeom prst="leftArrow">
            <a:avLst>
              <a:gd name="adj1" fmla="val 50000"/>
              <a:gd name="adj2" fmla="val 38826"/>
            </a:avLst>
          </a:pr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6" name="AutoShape 10"/>
          <p:cNvSpPr>
            <a:spLocks noChangeArrowheads="1"/>
          </p:cNvSpPr>
          <p:nvPr/>
        </p:nvSpPr>
        <p:spPr bwMode="auto">
          <a:xfrm>
            <a:off x="6011863" y="4797425"/>
            <a:ext cx="976312" cy="647700"/>
          </a:xfrm>
          <a:prstGeom prst="leftArrow">
            <a:avLst>
              <a:gd name="adj1" fmla="val 50000"/>
              <a:gd name="adj2" fmla="val 37684"/>
            </a:avLst>
          </a:pr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7" name="AutoShape 11"/>
          <p:cNvSpPr>
            <a:spLocks noChangeArrowheads="1"/>
          </p:cNvSpPr>
          <p:nvPr/>
        </p:nvSpPr>
        <p:spPr bwMode="auto">
          <a:xfrm rot="-2660152">
            <a:off x="5795963" y="3357563"/>
            <a:ext cx="1284287" cy="1300162"/>
          </a:xfrm>
          <a:custGeom>
            <a:avLst/>
            <a:gdLst>
              <a:gd name="T0" fmla="*/ 917373 w 21600"/>
              <a:gd name="T1" fmla="*/ 0 h 21600"/>
              <a:gd name="T2" fmla="*/ 550400 w 21600"/>
              <a:gd name="T3" fmla="*/ 371449 h 21600"/>
              <a:gd name="T4" fmla="*/ 366914 w 21600"/>
              <a:gd name="T5" fmla="*/ 557204 h 21600"/>
              <a:gd name="T6" fmla="*/ 0 w 21600"/>
              <a:gd name="T7" fmla="*/ 928713 h 21600"/>
              <a:gd name="T8" fmla="*/ 366914 w 21600"/>
              <a:gd name="T9" fmla="*/ 1300162 h 21600"/>
              <a:gd name="T10" fmla="*/ 733887 w 21600"/>
              <a:gd name="T11" fmla="*/ 1114407 h 21600"/>
              <a:gd name="T12" fmla="*/ 1100800 w 21600"/>
              <a:gd name="T13" fmla="*/ 742958 h 21600"/>
              <a:gd name="T14" fmla="*/ 1284287 w 21600"/>
              <a:gd name="T15" fmla="*/ 371449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8" name="AutoShape 12"/>
          <p:cNvSpPr>
            <a:spLocks noChangeArrowheads="1"/>
          </p:cNvSpPr>
          <p:nvPr/>
        </p:nvSpPr>
        <p:spPr bwMode="auto">
          <a:xfrm rot="8139827">
            <a:off x="1403350" y="3357563"/>
            <a:ext cx="1284288" cy="1300162"/>
          </a:xfrm>
          <a:custGeom>
            <a:avLst/>
            <a:gdLst>
              <a:gd name="T0" fmla="*/ 917374 w 21600"/>
              <a:gd name="T1" fmla="*/ 0 h 21600"/>
              <a:gd name="T2" fmla="*/ 550401 w 21600"/>
              <a:gd name="T3" fmla="*/ 371449 h 21600"/>
              <a:gd name="T4" fmla="*/ 366914 w 21600"/>
              <a:gd name="T5" fmla="*/ 557204 h 21600"/>
              <a:gd name="T6" fmla="*/ 0 w 21600"/>
              <a:gd name="T7" fmla="*/ 928713 h 21600"/>
              <a:gd name="T8" fmla="*/ 366914 w 21600"/>
              <a:gd name="T9" fmla="*/ 1300162 h 21600"/>
              <a:gd name="T10" fmla="*/ 733887 w 21600"/>
              <a:gd name="T11" fmla="*/ 1114407 h 21600"/>
              <a:gd name="T12" fmla="*/ 1100801 w 21600"/>
              <a:gd name="T13" fmla="*/ 742958 h 21600"/>
              <a:gd name="T14" fmla="*/ 1284288 w 21600"/>
              <a:gd name="T15" fmla="*/ 371449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9" name="AutoShape 13"/>
          <p:cNvSpPr>
            <a:spLocks noChangeArrowheads="1"/>
          </p:cNvSpPr>
          <p:nvPr/>
        </p:nvSpPr>
        <p:spPr bwMode="auto">
          <a:xfrm>
            <a:off x="3635375" y="3644900"/>
            <a:ext cx="485775" cy="647700"/>
          </a:xfrm>
          <a:prstGeom prst="upArrow">
            <a:avLst>
              <a:gd name="adj1" fmla="val 50000"/>
              <a:gd name="adj2" fmla="val 33333"/>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70" name="AutoShape 14"/>
          <p:cNvSpPr>
            <a:spLocks noChangeArrowheads="1"/>
          </p:cNvSpPr>
          <p:nvPr/>
        </p:nvSpPr>
        <p:spPr bwMode="auto">
          <a:xfrm rot="10800000">
            <a:off x="4427538" y="3716338"/>
            <a:ext cx="485775" cy="647700"/>
          </a:xfrm>
          <a:prstGeom prst="upArrow">
            <a:avLst>
              <a:gd name="adj1" fmla="val 50000"/>
              <a:gd name="adj2" fmla="val 33333"/>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71" name="Text Box 15"/>
          <p:cNvSpPr txBox="1">
            <a:spLocks noChangeArrowheads="1"/>
          </p:cNvSpPr>
          <p:nvPr/>
        </p:nvSpPr>
        <p:spPr bwMode="auto">
          <a:xfrm>
            <a:off x="3419475" y="2781300"/>
            <a:ext cx="15843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50000"/>
              </a:spcBef>
            </a:pPr>
            <a:r>
              <a:rPr lang="ja-JP" altLang="en-US" sz="3200">
                <a:solidFill>
                  <a:srgbClr val="FF0000"/>
                </a:solidFill>
                <a:latin typeface="Tahoma" pitchFamily="34" charset="0"/>
              </a:rPr>
              <a:t>こころ</a:t>
            </a:r>
          </a:p>
        </p:txBody>
      </p:sp>
      <p:sp>
        <p:nvSpPr>
          <p:cNvPr id="45072" name="Text Box 16"/>
          <p:cNvSpPr txBox="1">
            <a:spLocks noChangeArrowheads="1"/>
          </p:cNvSpPr>
          <p:nvPr/>
        </p:nvSpPr>
        <p:spPr bwMode="auto">
          <a:xfrm>
            <a:off x="539750" y="1557338"/>
            <a:ext cx="18716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ahoma" pitchFamily="34" charset="0"/>
              </a:rPr>
              <a:t>ストレス</a:t>
            </a:r>
          </a:p>
        </p:txBody>
      </p:sp>
      <p:sp>
        <p:nvSpPr>
          <p:cNvPr id="45073" name="Text Box 17"/>
          <p:cNvSpPr txBox="1">
            <a:spLocks noChangeArrowheads="1"/>
          </p:cNvSpPr>
          <p:nvPr/>
        </p:nvSpPr>
        <p:spPr bwMode="auto">
          <a:xfrm>
            <a:off x="7092950" y="1700213"/>
            <a:ext cx="16557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ahoma" pitchFamily="34" charset="0"/>
              </a:rPr>
              <a:t>治療</a:t>
            </a:r>
          </a:p>
        </p:txBody>
      </p:sp>
      <p:sp>
        <p:nvSpPr>
          <p:cNvPr id="11281" name="Text Box 18"/>
          <p:cNvSpPr txBox="1">
            <a:spLocks noChangeArrowheads="1"/>
          </p:cNvSpPr>
          <p:nvPr/>
        </p:nvSpPr>
        <p:spPr bwMode="auto">
          <a:xfrm>
            <a:off x="179388" y="2565400"/>
            <a:ext cx="1079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2400">
              <a:latin typeface="Tahoma" pitchFamily="34" charset="0"/>
            </a:endParaRPr>
          </a:p>
        </p:txBody>
      </p:sp>
      <p:sp>
        <p:nvSpPr>
          <p:cNvPr id="45075" name="Text Box 19"/>
          <p:cNvSpPr txBox="1">
            <a:spLocks noChangeArrowheads="1"/>
          </p:cNvSpPr>
          <p:nvPr/>
        </p:nvSpPr>
        <p:spPr bwMode="auto">
          <a:xfrm>
            <a:off x="250825" y="2708275"/>
            <a:ext cx="1296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心理的</a:t>
            </a:r>
          </a:p>
        </p:txBody>
      </p:sp>
      <p:sp>
        <p:nvSpPr>
          <p:cNvPr id="45076" name="Text Box 20"/>
          <p:cNvSpPr txBox="1">
            <a:spLocks noChangeArrowheads="1"/>
          </p:cNvSpPr>
          <p:nvPr/>
        </p:nvSpPr>
        <p:spPr bwMode="auto">
          <a:xfrm>
            <a:off x="395288" y="3716338"/>
            <a:ext cx="1296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社会的</a:t>
            </a:r>
          </a:p>
        </p:txBody>
      </p:sp>
      <p:sp>
        <p:nvSpPr>
          <p:cNvPr id="45077" name="Text Box 21"/>
          <p:cNvSpPr txBox="1">
            <a:spLocks noChangeArrowheads="1"/>
          </p:cNvSpPr>
          <p:nvPr/>
        </p:nvSpPr>
        <p:spPr bwMode="auto">
          <a:xfrm>
            <a:off x="468313" y="4652963"/>
            <a:ext cx="10080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生物学的</a:t>
            </a:r>
          </a:p>
        </p:txBody>
      </p:sp>
      <p:sp>
        <p:nvSpPr>
          <p:cNvPr id="45078" name="Text Box 22"/>
          <p:cNvSpPr txBox="1">
            <a:spLocks noChangeArrowheads="1"/>
          </p:cNvSpPr>
          <p:nvPr/>
        </p:nvSpPr>
        <p:spPr bwMode="auto">
          <a:xfrm>
            <a:off x="7092950" y="2492375"/>
            <a:ext cx="18716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カウンセリング・精神療法</a:t>
            </a:r>
          </a:p>
        </p:txBody>
      </p:sp>
      <p:sp>
        <p:nvSpPr>
          <p:cNvPr id="45079" name="Text Box 23"/>
          <p:cNvSpPr txBox="1">
            <a:spLocks noChangeArrowheads="1"/>
          </p:cNvSpPr>
          <p:nvPr/>
        </p:nvSpPr>
        <p:spPr bwMode="auto">
          <a:xfrm>
            <a:off x="7164388" y="3716338"/>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環境調整</a:t>
            </a:r>
          </a:p>
        </p:txBody>
      </p:sp>
      <p:sp>
        <p:nvSpPr>
          <p:cNvPr id="45080" name="Text Box 24"/>
          <p:cNvSpPr txBox="1">
            <a:spLocks noChangeArrowheads="1"/>
          </p:cNvSpPr>
          <p:nvPr/>
        </p:nvSpPr>
        <p:spPr bwMode="auto">
          <a:xfrm>
            <a:off x="7092950" y="4868863"/>
            <a:ext cx="1655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薬物療法</a:t>
            </a:r>
          </a:p>
        </p:txBody>
      </p:sp>
    </p:spTree>
    <p:custDataLst>
      <p:tags r:id="rId1"/>
    </p:custDataLst>
    <p:extLst>
      <p:ext uri="{BB962C8B-B14F-4D97-AF65-F5344CB8AC3E}">
        <p14:creationId xmlns:p14="http://schemas.microsoft.com/office/powerpoint/2010/main" val="3260729939"/>
      </p:ext>
    </p:extLst>
  </p:cSld>
  <p:clrMapOvr>
    <a:masterClrMapping/>
  </p:clrMapOvr>
  <mc:AlternateContent xmlns:mc="http://schemas.openxmlformats.org/markup-compatibility/2006" xmlns:p14="http://schemas.microsoft.com/office/powerpoint/2010/main">
    <mc:Choice Requires="p14">
      <p:transition spd="slow" p14:dur="2000" advTm="95508"/>
    </mc:Choice>
    <mc:Fallback xmlns="">
      <p:transition spd="slow" advTm="95508"/>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5060"/>
                                        </p:tgtEl>
                                        <p:attrNameLst>
                                          <p:attrName>style.visibility</p:attrName>
                                        </p:attrNameLst>
                                      </p:cBhvr>
                                      <p:to>
                                        <p:strVal val="visible"/>
                                      </p:to>
                                    </p:set>
                                    <p:anim calcmode="lin" valueType="num">
                                      <p:cBhvr additive="base">
                                        <p:cTn id="11" dur="500" fill="hold"/>
                                        <p:tgtEl>
                                          <p:spTgt spid="45060"/>
                                        </p:tgtEl>
                                        <p:attrNameLst>
                                          <p:attrName>ppt_x</p:attrName>
                                        </p:attrNameLst>
                                      </p:cBhvr>
                                      <p:tavLst>
                                        <p:tav tm="0">
                                          <p:val>
                                            <p:strVal val="#ppt_x"/>
                                          </p:val>
                                        </p:tav>
                                        <p:tav tm="100000">
                                          <p:val>
                                            <p:strVal val="#ppt_x"/>
                                          </p:val>
                                        </p:tav>
                                      </p:tavLst>
                                    </p:anim>
                                    <p:anim calcmode="lin" valueType="num">
                                      <p:cBhvr additive="base">
                                        <p:cTn id="12" dur="500" fill="hold"/>
                                        <p:tgtEl>
                                          <p:spTgt spid="45060"/>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071"/>
                                        </p:tgtEl>
                                        <p:attrNameLst>
                                          <p:attrName>style.visibility</p:attrName>
                                        </p:attrNameLst>
                                      </p:cBhvr>
                                      <p:to>
                                        <p:strVal val="visible"/>
                                      </p:to>
                                    </p:set>
                                    <p:animEffect transition="in" filter="blinds(horizontal)">
                                      <p:cBhvr>
                                        <p:cTn id="17" dur="500"/>
                                        <p:tgtEl>
                                          <p:spTgt spid="450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5061">
                                            <p:bg/>
                                          </p:spTgt>
                                        </p:tgtEl>
                                        <p:attrNameLst>
                                          <p:attrName>style.visibility</p:attrName>
                                        </p:attrNameLst>
                                      </p:cBhvr>
                                      <p:to>
                                        <p:strVal val="visible"/>
                                      </p:to>
                                    </p:set>
                                    <p:animEffect transition="in" filter="blinds(horizontal)">
                                      <p:cBhvr>
                                        <p:cTn id="22" dur="500"/>
                                        <p:tgtEl>
                                          <p:spTgt spid="45061">
                                            <p:bg/>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5061">
                                            <p:txEl>
                                              <p:pRg st="0" end="0"/>
                                            </p:txEl>
                                          </p:spTgt>
                                        </p:tgtEl>
                                        <p:attrNameLst>
                                          <p:attrName>style.visibility</p:attrName>
                                        </p:attrNameLst>
                                      </p:cBhvr>
                                      <p:to>
                                        <p:strVal val="visible"/>
                                      </p:to>
                                    </p:set>
                                    <p:animEffect transition="in" filter="blinds(horizontal)">
                                      <p:cBhvr>
                                        <p:cTn id="27" dur="500"/>
                                        <p:tgtEl>
                                          <p:spTgt spid="45061">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5069"/>
                                        </p:tgtEl>
                                        <p:attrNameLst>
                                          <p:attrName>style.visibility</p:attrName>
                                        </p:attrNameLst>
                                      </p:cBhvr>
                                      <p:to>
                                        <p:strVal val="visible"/>
                                      </p:to>
                                    </p:set>
                                    <p:animEffect transition="in" filter="blinds(horizontal)">
                                      <p:cBhvr>
                                        <p:cTn id="32" dur="500"/>
                                        <p:tgtEl>
                                          <p:spTgt spid="4506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5070"/>
                                        </p:tgtEl>
                                        <p:attrNameLst>
                                          <p:attrName>style.visibility</p:attrName>
                                        </p:attrNameLst>
                                      </p:cBhvr>
                                      <p:to>
                                        <p:strVal val="visible"/>
                                      </p:to>
                                    </p:set>
                                    <p:animEffect transition="in" filter="blinds(horizontal)">
                                      <p:cBhvr>
                                        <p:cTn id="37" dur="500"/>
                                        <p:tgtEl>
                                          <p:spTgt spid="4507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45072"/>
                                        </p:tgtEl>
                                        <p:attrNameLst>
                                          <p:attrName>style.visibility</p:attrName>
                                        </p:attrNameLst>
                                      </p:cBhvr>
                                      <p:to>
                                        <p:strVal val="visible"/>
                                      </p:to>
                                    </p:set>
                                    <p:anim calcmode="lin" valueType="num">
                                      <p:cBhvr additive="base">
                                        <p:cTn id="42" dur="500" fill="hold"/>
                                        <p:tgtEl>
                                          <p:spTgt spid="45072"/>
                                        </p:tgtEl>
                                        <p:attrNameLst>
                                          <p:attrName>ppt_x</p:attrName>
                                        </p:attrNameLst>
                                      </p:cBhvr>
                                      <p:tavLst>
                                        <p:tav tm="0">
                                          <p:val>
                                            <p:strVal val="0-#ppt_w/2"/>
                                          </p:val>
                                        </p:tav>
                                        <p:tav tm="100000">
                                          <p:val>
                                            <p:strVal val="#ppt_x"/>
                                          </p:val>
                                        </p:tav>
                                      </p:tavLst>
                                    </p:anim>
                                    <p:anim calcmode="lin" valueType="num">
                                      <p:cBhvr additive="base">
                                        <p:cTn id="43" dur="500" fill="hold"/>
                                        <p:tgtEl>
                                          <p:spTgt spid="45072"/>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45075"/>
                                        </p:tgtEl>
                                        <p:attrNameLst>
                                          <p:attrName>style.visibility</p:attrName>
                                        </p:attrNameLst>
                                      </p:cBhvr>
                                      <p:to>
                                        <p:strVal val="visible"/>
                                      </p:to>
                                    </p:set>
                                    <p:anim calcmode="lin" valueType="num">
                                      <p:cBhvr additive="base">
                                        <p:cTn id="48" dur="500" fill="hold"/>
                                        <p:tgtEl>
                                          <p:spTgt spid="45075"/>
                                        </p:tgtEl>
                                        <p:attrNameLst>
                                          <p:attrName>ppt_x</p:attrName>
                                        </p:attrNameLst>
                                      </p:cBhvr>
                                      <p:tavLst>
                                        <p:tav tm="0">
                                          <p:val>
                                            <p:strVal val="0-#ppt_w/2"/>
                                          </p:val>
                                        </p:tav>
                                        <p:tav tm="100000">
                                          <p:val>
                                            <p:strVal val="#ppt_x"/>
                                          </p:val>
                                        </p:tav>
                                      </p:tavLst>
                                    </p:anim>
                                    <p:anim calcmode="lin" valueType="num">
                                      <p:cBhvr additive="base">
                                        <p:cTn id="49" dur="500" fill="hold"/>
                                        <p:tgtEl>
                                          <p:spTgt spid="45075"/>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45063"/>
                                        </p:tgtEl>
                                        <p:attrNameLst>
                                          <p:attrName>style.visibility</p:attrName>
                                        </p:attrNameLst>
                                      </p:cBhvr>
                                      <p:to>
                                        <p:strVal val="visible"/>
                                      </p:to>
                                    </p:set>
                                    <p:anim calcmode="lin" valueType="num">
                                      <p:cBhvr additive="base">
                                        <p:cTn id="52" dur="500" fill="hold"/>
                                        <p:tgtEl>
                                          <p:spTgt spid="45063"/>
                                        </p:tgtEl>
                                        <p:attrNameLst>
                                          <p:attrName>ppt_x</p:attrName>
                                        </p:attrNameLst>
                                      </p:cBhvr>
                                      <p:tavLst>
                                        <p:tav tm="0">
                                          <p:val>
                                            <p:strVal val="0-#ppt_w/2"/>
                                          </p:val>
                                        </p:tav>
                                        <p:tav tm="100000">
                                          <p:val>
                                            <p:strVal val="#ppt_x"/>
                                          </p:val>
                                        </p:tav>
                                      </p:tavLst>
                                    </p:anim>
                                    <p:anim calcmode="lin" valueType="num">
                                      <p:cBhvr additive="base">
                                        <p:cTn id="53" dur="500" fill="hold"/>
                                        <p:tgtEl>
                                          <p:spTgt spid="45063"/>
                                        </p:tgtEl>
                                        <p:attrNameLst>
                                          <p:attrName>ppt_y</p:attrName>
                                        </p:attrNameLst>
                                      </p:cBhvr>
                                      <p:tavLst>
                                        <p:tav tm="0">
                                          <p:val>
                                            <p:strVal val="#ppt_y"/>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45077"/>
                                        </p:tgtEl>
                                        <p:attrNameLst>
                                          <p:attrName>style.visibility</p:attrName>
                                        </p:attrNameLst>
                                      </p:cBhvr>
                                      <p:to>
                                        <p:strVal val="visible"/>
                                      </p:to>
                                    </p:set>
                                    <p:anim calcmode="lin" valueType="num">
                                      <p:cBhvr additive="base">
                                        <p:cTn id="58" dur="500" fill="hold"/>
                                        <p:tgtEl>
                                          <p:spTgt spid="45077"/>
                                        </p:tgtEl>
                                        <p:attrNameLst>
                                          <p:attrName>ppt_x</p:attrName>
                                        </p:attrNameLst>
                                      </p:cBhvr>
                                      <p:tavLst>
                                        <p:tav tm="0">
                                          <p:val>
                                            <p:strVal val="0-#ppt_w/2"/>
                                          </p:val>
                                        </p:tav>
                                        <p:tav tm="100000">
                                          <p:val>
                                            <p:strVal val="#ppt_x"/>
                                          </p:val>
                                        </p:tav>
                                      </p:tavLst>
                                    </p:anim>
                                    <p:anim calcmode="lin" valueType="num">
                                      <p:cBhvr additive="base">
                                        <p:cTn id="59" dur="500" fill="hold"/>
                                        <p:tgtEl>
                                          <p:spTgt spid="45077"/>
                                        </p:tgtEl>
                                        <p:attrNameLst>
                                          <p:attrName>ppt_y</p:attrName>
                                        </p:attrNameLst>
                                      </p:cBhvr>
                                      <p:tavLst>
                                        <p:tav tm="0">
                                          <p:val>
                                            <p:strVal val="#ppt_y"/>
                                          </p:val>
                                        </p:tav>
                                        <p:tav tm="100000">
                                          <p:val>
                                            <p:strVal val="#ppt_y"/>
                                          </p:val>
                                        </p:tav>
                                      </p:tavLst>
                                    </p:anim>
                                  </p:childTnLst>
                                </p:cTn>
                              </p:par>
                              <p:par>
                                <p:cTn id="60" presetID="2" presetClass="entr" presetSubtype="8" fill="hold" grpId="0" nodeType="withEffect">
                                  <p:stCondLst>
                                    <p:cond delay="0"/>
                                  </p:stCondLst>
                                  <p:childTnLst>
                                    <p:set>
                                      <p:cBhvr>
                                        <p:cTn id="61" dur="1" fill="hold">
                                          <p:stCondLst>
                                            <p:cond delay="0"/>
                                          </p:stCondLst>
                                        </p:cTn>
                                        <p:tgtEl>
                                          <p:spTgt spid="45064"/>
                                        </p:tgtEl>
                                        <p:attrNameLst>
                                          <p:attrName>style.visibility</p:attrName>
                                        </p:attrNameLst>
                                      </p:cBhvr>
                                      <p:to>
                                        <p:strVal val="visible"/>
                                      </p:to>
                                    </p:set>
                                    <p:anim calcmode="lin" valueType="num">
                                      <p:cBhvr additive="base">
                                        <p:cTn id="62" dur="500" fill="hold"/>
                                        <p:tgtEl>
                                          <p:spTgt spid="45064"/>
                                        </p:tgtEl>
                                        <p:attrNameLst>
                                          <p:attrName>ppt_x</p:attrName>
                                        </p:attrNameLst>
                                      </p:cBhvr>
                                      <p:tavLst>
                                        <p:tav tm="0">
                                          <p:val>
                                            <p:strVal val="0-#ppt_w/2"/>
                                          </p:val>
                                        </p:tav>
                                        <p:tav tm="100000">
                                          <p:val>
                                            <p:strVal val="#ppt_x"/>
                                          </p:val>
                                        </p:tav>
                                      </p:tavLst>
                                    </p:anim>
                                    <p:anim calcmode="lin" valueType="num">
                                      <p:cBhvr additive="base">
                                        <p:cTn id="63" dur="500" fill="hold"/>
                                        <p:tgtEl>
                                          <p:spTgt spid="45064"/>
                                        </p:tgtEl>
                                        <p:attrNameLst>
                                          <p:attrName>ppt_y</p:attrName>
                                        </p:attrNameLst>
                                      </p:cBhvr>
                                      <p:tavLst>
                                        <p:tav tm="0">
                                          <p:val>
                                            <p:strVal val="#ppt_y"/>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 presetClass="entr" presetSubtype="8" fill="hold" grpId="0" nodeType="clickEffect">
                                  <p:stCondLst>
                                    <p:cond delay="0"/>
                                  </p:stCondLst>
                                  <p:childTnLst>
                                    <p:set>
                                      <p:cBhvr>
                                        <p:cTn id="67" dur="1" fill="hold">
                                          <p:stCondLst>
                                            <p:cond delay="0"/>
                                          </p:stCondLst>
                                        </p:cTn>
                                        <p:tgtEl>
                                          <p:spTgt spid="45076"/>
                                        </p:tgtEl>
                                        <p:attrNameLst>
                                          <p:attrName>style.visibility</p:attrName>
                                        </p:attrNameLst>
                                      </p:cBhvr>
                                      <p:to>
                                        <p:strVal val="visible"/>
                                      </p:to>
                                    </p:set>
                                    <p:anim calcmode="lin" valueType="num">
                                      <p:cBhvr additive="base">
                                        <p:cTn id="68" dur="500" fill="hold"/>
                                        <p:tgtEl>
                                          <p:spTgt spid="45076"/>
                                        </p:tgtEl>
                                        <p:attrNameLst>
                                          <p:attrName>ppt_x</p:attrName>
                                        </p:attrNameLst>
                                      </p:cBhvr>
                                      <p:tavLst>
                                        <p:tav tm="0">
                                          <p:val>
                                            <p:strVal val="0-#ppt_w/2"/>
                                          </p:val>
                                        </p:tav>
                                        <p:tav tm="100000">
                                          <p:val>
                                            <p:strVal val="#ppt_x"/>
                                          </p:val>
                                        </p:tav>
                                      </p:tavLst>
                                    </p:anim>
                                    <p:anim calcmode="lin" valueType="num">
                                      <p:cBhvr additive="base">
                                        <p:cTn id="69" dur="500" fill="hold"/>
                                        <p:tgtEl>
                                          <p:spTgt spid="45076"/>
                                        </p:tgtEl>
                                        <p:attrNameLst>
                                          <p:attrName>ppt_y</p:attrName>
                                        </p:attrNameLst>
                                      </p:cBhvr>
                                      <p:tavLst>
                                        <p:tav tm="0">
                                          <p:val>
                                            <p:strVal val="#ppt_y"/>
                                          </p:val>
                                        </p:tav>
                                        <p:tav tm="100000">
                                          <p:val>
                                            <p:strVal val="#ppt_y"/>
                                          </p:val>
                                        </p:tav>
                                      </p:tavLst>
                                    </p:anim>
                                  </p:childTnLst>
                                </p:cTn>
                              </p:par>
                              <p:par>
                                <p:cTn id="70" presetID="2" presetClass="entr" presetSubtype="8" fill="hold" grpId="0" nodeType="withEffect">
                                  <p:stCondLst>
                                    <p:cond delay="0"/>
                                  </p:stCondLst>
                                  <p:childTnLst>
                                    <p:set>
                                      <p:cBhvr>
                                        <p:cTn id="71" dur="1" fill="hold">
                                          <p:stCondLst>
                                            <p:cond delay="0"/>
                                          </p:stCondLst>
                                        </p:cTn>
                                        <p:tgtEl>
                                          <p:spTgt spid="45068"/>
                                        </p:tgtEl>
                                        <p:attrNameLst>
                                          <p:attrName>style.visibility</p:attrName>
                                        </p:attrNameLst>
                                      </p:cBhvr>
                                      <p:to>
                                        <p:strVal val="visible"/>
                                      </p:to>
                                    </p:set>
                                    <p:anim calcmode="lin" valueType="num">
                                      <p:cBhvr additive="base">
                                        <p:cTn id="72" dur="500" fill="hold"/>
                                        <p:tgtEl>
                                          <p:spTgt spid="45068"/>
                                        </p:tgtEl>
                                        <p:attrNameLst>
                                          <p:attrName>ppt_x</p:attrName>
                                        </p:attrNameLst>
                                      </p:cBhvr>
                                      <p:tavLst>
                                        <p:tav tm="0">
                                          <p:val>
                                            <p:strVal val="0-#ppt_w/2"/>
                                          </p:val>
                                        </p:tav>
                                        <p:tav tm="100000">
                                          <p:val>
                                            <p:strVal val="#ppt_x"/>
                                          </p:val>
                                        </p:tav>
                                      </p:tavLst>
                                    </p:anim>
                                    <p:anim calcmode="lin" valueType="num">
                                      <p:cBhvr additive="base">
                                        <p:cTn id="73" dur="500" fill="hold"/>
                                        <p:tgtEl>
                                          <p:spTgt spid="45068"/>
                                        </p:tgtEl>
                                        <p:attrNameLst>
                                          <p:attrName>ppt_y</p:attrName>
                                        </p:attrNameLst>
                                      </p:cBhvr>
                                      <p:tavLst>
                                        <p:tav tm="0">
                                          <p:val>
                                            <p:strVal val="#ppt_y"/>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2" fill="hold" grpId="0" nodeType="clickEffect">
                                  <p:stCondLst>
                                    <p:cond delay="0"/>
                                  </p:stCondLst>
                                  <p:childTnLst>
                                    <p:set>
                                      <p:cBhvr>
                                        <p:cTn id="77" dur="1" fill="hold">
                                          <p:stCondLst>
                                            <p:cond delay="0"/>
                                          </p:stCondLst>
                                        </p:cTn>
                                        <p:tgtEl>
                                          <p:spTgt spid="45073"/>
                                        </p:tgtEl>
                                        <p:attrNameLst>
                                          <p:attrName>style.visibility</p:attrName>
                                        </p:attrNameLst>
                                      </p:cBhvr>
                                      <p:to>
                                        <p:strVal val="visible"/>
                                      </p:to>
                                    </p:set>
                                    <p:anim calcmode="lin" valueType="num">
                                      <p:cBhvr additive="base">
                                        <p:cTn id="78" dur="500" fill="hold"/>
                                        <p:tgtEl>
                                          <p:spTgt spid="45073"/>
                                        </p:tgtEl>
                                        <p:attrNameLst>
                                          <p:attrName>ppt_x</p:attrName>
                                        </p:attrNameLst>
                                      </p:cBhvr>
                                      <p:tavLst>
                                        <p:tav tm="0">
                                          <p:val>
                                            <p:strVal val="1+#ppt_w/2"/>
                                          </p:val>
                                        </p:tav>
                                        <p:tav tm="100000">
                                          <p:val>
                                            <p:strVal val="#ppt_x"/>
                                          </p:val>
                                        </p:tav>
                                      </p:tavLst>
                                    </p:anim>
                                    <p:anim calcmode="lin" valueType="num">
                                      <p:cBhvr additive="base">
                                        <p:cTn id="79" dur="500" fill="hold"/>
                                        <p:tgtEl>
                                          <p:spTgt spid="45073"/>
                                        </p:tgtEl>
                                        <p:attrNameLst>
                                          <p:attrName>ppt_y</p:attrName>
                                        </p:attrNameLst>
                                      </p:cBhvr>
                                      <p:tavLst>
                                        <p:tav tm="0">
                                          <p:val>
                                            <p:strVal val="#ppt_y"/>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 presetClass="entr" presetSubtype="2" fill="hold" grpId="0" nodeType="clickEffect">
                                  <p:stCondLst>
                                    <p:cond delay="0"/>
                                  </p:stCondLst>
                                  <p:childTnLst>
                                    <p:set>
                                      <p:cBhvr>
                                        <p:cTn id="83" dur="1" fill="hold">
                                          <p:stCondLst>
                                            <p:cond delay="0"/>
                                          </p:stCondLst>
                                        </p:cTn>
                                        <p:tgtEl>
                                          <p:spTgt spid="45065"/>
                                        </p:tgtEl>
                                        <p:attrNameLst>
                                          <p:attrName>style.visibility</p:attrName>
                                        </p:attrNameLst>
                                      </p:cBhvr>
                                      <p:to>
                                        <p:strVal val="visible"/>
                                      </p:to>
                                    </p:set>
                                    <p:anim calcmode="lin" valueType="num">
                                      <p:cBhvr additive="base">
                                        <p:cTn id="84" dur="500" fill="hold"/>
                                        <p:tgtEl>
                                          <p:spTgt spid="45065"/>
                                        </p:tgtEl>
                                        <p:attrNameLst>
                                          <p:attrName>ppt_x</p:attrName>
                                        </p:attrNameLst>
                                      </p:cBhvr>
                                      <p:tavLst>
                                        <p:tav tm="0">
                                          <p:val>
                                            <p:strVal val="1+#ppt_w/2"/>
                                          </p:val>
                                        </p:tav>
                                        <p:tav tm="100000">
                                          <p:val>
                                            <p:strVal val="#ppt_x"/>
                                          </p:val>
                                        </p:tav>
                                      </p:tavLst>
                                    </p:anim>
                                    <p:anim calcmode="lin" valueType="num">
                                      <p:cBhvr additive="base">
                                        <p:cTn id="85" dur="500" fill="hold"/>
                                        <p:tgtEl>
                                          <p:spTgt spid="45065"/>
                                        </p:tgtEl>
                                        <p:attrNameLst>
                                          <p:attrName>ppt_y</p:attrName>
                                        </p:attrNameLst>
                                      </p:cBhvr>
                                      <p:tavLst>
                                        <p:tav tm="0">
                                          <p:val>
                                            <p:strVal val="#ppt_y"/>
                                          </p:val>
                                        </p:tav>
                                        <p:tav tm="100000">
                                          <p:val>
                                            <p:strVal val="#ppt_y"/>
                                          </p:val>
                                        </p:tav>
                                      </p:tavLst>
                                    </p:anim>
                                  </p:childTnLst>
                                </p:cTn>
                              </p:par>
                              <p:par>
                                <p:cTn id="86" presetID="2" presetClass="entr" presetSubtype="2" fill="hold" grpId="0" nodeType="withEffect">
                                  <p:stCondLst>
                                    <p:cond delay="0"/>
                                  </p:stCondLst>
                                  <p:childTnLst>
                                    <p:set>
                                      <p:cBhvr>
                                        <p:cTn id="87" dur="1" fill="hold">
                                          <p:stCondLst>
                                            <p:cond delay="0"/>
                                          </p:stCondLst>
                                        </p:cTn>
                                        <p:tgtEl>
                                          <p:spTgt spid="45078"/>
                                        </p:tgtEl>
                                        <p:attrNameLst>
                                          <p:attrName>style.visibility</p:attrName>
                                        </p:attrNameLst>
                                      </p:cBhvr>
                                      <p:to>
                                        <p:strVal val="visible"/>
                                      </p:to>
                                    </p:set>
                                    <p:anim calcmode="lin" valueType="num">
                                      <p:cBhvr additive="base">
                                        <p:cTn id="88" dur="500" fill="hold"/>
                                        <p:tgtEl>
                                          <p:spTgt spid="45078"/>
                                        </p:tgtEl>
                                        <p:attrNameLst>
                                          <p:attrName>ppt_x</p:attrName>
                                        </p:attrNameLst>
                                      </p:cBhvr>
                                      <p:tavLst>
                                        <p:tav tm="0">
                                          <p:val>
                                            <p:strVal val="1+#ppt_w/2"/>
                                          </p:val>
                                        </p:tav>
                                        <p:tav tm="100000">
                                          <p:val>
                                            <p:strVal val="#ppt_x"/>
                                          </p:val>
                                        </p:tav>
                                      </p:tavLst>
                                    </p:anim>
                                    <p:anim calcmode="lin" valueType="num">
                                      <p:cBhvr additive="base">
                                        <p:cTn id="89" dur="500" fill="hold"/>
                                        <p:tgtEl>
                                          <p:spTgt spid="45078"/>
                                        </p:tgtEl>
                                        <p:attrNameLst>
                                          <p:attrName>ppt_y</p:attrName>
                                        </p:attrNameLst>
                                      </p:cBhvr>
                                      <p:tavLst>
                                        <p:tav tm="0">
                                          <p:val>
                                            <p:strVal val="#ppt_y"/>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ntr" presetSubtype="2" fill="hold" grpId="0" nodeType="clickEffect">
                                  <p:stCondLst>
                                    <p:cond delay="0"/>
                                  </p:stCondLst>
                                  <p:childTnLst>
                                    <p:set>
                                      <p:cBhvr>
                                        <p:cTn id="93" dur="1" fill="hold">
                                          <p:stCondLst>
                                            <p:cond delay="0"/>
                                          </p:stCondLst>
                                        </p:cTn>
                                        <p:tgtEl>
                                          <p:spTgt spid="45066"/>
                                        </p:tgtEl>
                                        <p:attrNameLst>
                                          <p:attrName>style.visibility</p:attrName>
                                        </p:attrNameLst>
                                      </p:cBhvr>
                                      <p:to>
                                        <p:strVal val="visible"/>
                                      </p:to>
                                    </p:set>
                                    <p:anim calcmode="lin" valueType="num">
                                      <p:cBhvr additive="base">
                                        <p:cTn id="94" dur="500" fill="hold"/>
                                        <p:tgtEl>
                                          <p:spTgt spid="45066"/>
                                        </p:tgtEl>
                                        <p:attrNameLst>
                                          <p:attrName>ppt_x</p:attrName>
                                        </p:attrNameLst>
                                      </p:cBhvr>
                                      <p:tavLst>
                                        <p:tav tm="0">
                                          <p:val>
                                            <p:strVal val="1+#ppt_w/2"/>
                                          </p:val>
                                        </p:tav>
                                        <p:tav tm="100000">
                                          <p:val>
                                            <p:strVal val="#ppt_x"/>
                                          </p:val>
                                        </p:tav>
                                      </p:tavLst>
                                    </p:anim>
                                    <p:anim calcmode="lin" valueType="num">
                                      <p:cBhvr additive="base">
                                        <p:cTn id="95" dur="500" fill="hold"/>
                                        <p:tgtEl>
                                          <p:spTgt spid="45066"/>
                                        </p:tgtEl>
                                        <p:attrNameLst>
                                          <p:attrName>ppt_y</p:attrName>
                                        </p:attrNameLst>
                                      </p:cBhvr>
                                      <p:tavLst>
                                        <p:tav tm="0">
                                          <p:val>
                                            <p:strVal val="#ppt_y"/>
                                          </p:val>
                                        </p:tav>
                                        <p:tav tm="100000">
                                          <p:val>
                                            <p:strVal val="#ppt_y"/>
                                          </p:val>
                                        </p:tav>
                                      </p:tavLst>
                                    </p:anim>
                                  </p:childTnLst>
                                </p:cTn>
                              </p:par>
                              <p:par>
                                <p:cTn id="96" presetID="2" presetClass="entr" presetSubtype="2" fill="hold" grpId="0" nodeType="withEffect">
                                  <p:stCondLst>
                                    <p:cond delay="0"/>
                                  </p:stCondLst>
                                  <p:childTnLst>
                                    <p:set>
                                      <p:cBhvr>
                                        <p:cTn id="97" dur="1" fill="hold">
                                          <p:stCondLst>
                                            <p:cond delay="0"/>
                                          </p:stCondLst>
                                        </p:cTn>
                                        <p:tgtEl>
                                          <p:spTgt spid="45080"/>
                                        </p:tgtEl>
                                        <p:attrNameLst>
                                          <p:attrName>style.visibility</p:attrName>
                                        </p:attrNameLst>
                                      </p:cBhvr>
                                      <p:to>
                                        <p:strVal val="visible"/>
                                      </p:to>
                                    </p:set>
                                    <p:anim calcmode="lin" valueType="num">
                                      <p:cBhvr additive="base">
                                        <p:cTn id="98" dur="500" fill="hold"/>
                                        <p:tgtEl>
                                          <p:spTgt spid="45080"/>
                                        </p:tgtEl>
                                        <p:attrNameLst>
                                          <p:attrName>ppt_x</p:attrName>
                                        </p:attrNameLst>
                                      </p:cBhvr>
                                      <p:tavLst>
                                        <p:tav tm="0">
                                          <p:val>
                                            <p:strVal val="1+#ppt_w/2"/>
                                          </p:val>
                                        </p:tav>
                                        <p:tav tm="100000">
                                          <p:val>
                                            <p:strVal val="#ppt_x"/>
                                          </p:val>
                                        </p:tav>
                                      </p:tavLst>
                                    </p:anim>
                                    <p:anim calcmode="lin" valueType="num">
                                      <p:cBhvr additive="base">
                                        <p:cTn id="99" dur="500" fill="hold"/>
                                        <p:tgtEl>
                                          <p:spTgt spid="45080"/>
                                        </p:tgtEl>
                                        <p:attrNameLst>
                                          <p:attrName>ppt_y</p:attrName>
                                        </p:attrNameLst>
                                      </p:cBhvr>
                                      <p:tavLst>
                                        <p:tav tm="0">
                                          <p:val>
                                            <p:strVal val="#ppt_y"/>
                                          </p:val>
                                        </p:tav>
                                        <p:tav tm="100000">
                                          <p:val>
                                            <p:strVal val="#ppt_y"/>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 presetClass="entr" presetSubtype="2" fill="hold" grpId="0" nodeType="clickEffect">
                                  <p:stCondLst>
                                    <p:cond delay="0"/>
                                  </p:stCondLst>
                                  <p:childTnLst>
                                    <p:set>
                                      <p:cBhvr>
                                        <p:cTn id="103" dur="1" fill="hold">
                                          <p:stCondLst>
                                            <p:cond delay="0"/>
                                          </p:stCondLst>
                                        </p:cTn>
                                        <p:tgtEl>
                                          <p:spTgt spid="45067"/>
                                        </p:tgtEl>
                                        <p:attrNameLst>
                                          <p:attrName>style.visibility</p:attrName>
                                        </p:attrNameLst>
                                      </p:cBhvr>
                                      <p:to>
                                        <p:strVal val="visible"/>
                                      </p:to>
                                    </p:set>
                                    <p:anim calcmode="lin" valueType="num">
                                      <p:cBhvr additive="base">
                                        <p:cTn id="104" dur="500" fill="hold"/>
                                        <p:tgtEl>
                                          <p:spTgt spid="45067"/>
                                        </p:tgtEl>
                                        <p:attrNameLst>
                                          <p:attrName>ppt_x</p:attrName>
                                        </p:attrNameLst>
                                      </p:cBhvr>
                                      <p:tavLst>
                                        <p:tav tm="0">
                                          <p:val>
                                            <p:strVal val="1+#ppt_w/2"/>
                                          </p:val>
                                        </p:tav>
                                        <p:tav tm="100000">
                                          <p:val>
                                            <p:strVal val="#ppt_x"/>
                                          </p:val>
                                        </p:tav>
                                      </p:tavLst>
                                    </p:anim>
                                    <p:anim calcmode="lin" valueType="num">
                                      <p:cBhvr additive="base">
                                        <p:cTn id="105" dur="500" fill="hold"/>
                                        <p:tgtEl>
                                          <p:spTgt spid="45067"/>
                                        </p:tgtEl>
                                        <p:attrNameLst>
                                          <p:attrName>ppt_y</p:attrName>
                                        </p:attrNameLst>
                                      </p:cBhvr>
                                      <p:tavLst>
                                        <p:tav tm="0">
                                          <p:val>
                                            <p:strVal val="#ppt_y"/>
                                          </p:val>
                                        </p:tav>
                                        <p:tav tm="100000">
                                          <p:val>
                                            <p:strVal val="#ppt_y"/>
                                          </p:val>
                                        </p:tav>
                                      </p:tavLst>
                                    </p:anim>
                                  </p:childTnLst>
                                </p:cTn>
                              </p:par>
                              <p:par>
                                <p:cTn id="106" presetID="2" presetClass="entr" presetSubtype="2" fill="hold" grpId="0" nodeType="withEffect">
                                  <p:stCondLst>
                                    <p:cond delay="0"/>
                                  </p:stCondLst>
                                  <p:childTnLst>
                                    <p:set>
                                      <p:cBhvr>
                                        <p:cTn id="107" dur="1" fill="hold">
                                          <p:stCondLst>
                                            <p:cond delay="0"/>
                                          </p:stCondLst>
                                        </p:cTn>
                                        <p:tgtEl>
                                          <p:spTgt spid="45079"/>
                                        </p:tgtEl>
                                        <p:attrNameLst>
                                          <p:attrName>style.visibility</p:attrName>
                                        </p:attrNameLst>
                                      </p:cBhvr>
                                      <p:to>
                                        <p:strVal val="visible"/>
                                      </p:to>
                                    </p:set>
                                    <p:anim calcmode="lin" valueType="num">
                                      <p:cBhvr additive="base">
                                        <p:cTn id="108" dur="500" fill="hold"/>
                                        <p:tgtEl>
                                          <p:spTgt spid="45079"/>
                                        </p:tgtEl>
                                        <p:attrNameLst>
                                          <p:attrName>ppt_x</p:attrName>
                                        </p:attrNameLst>
                                      </p:cBhvr>
                                      <p:tavLst>
                                        <p:tav tm="0">
                                          <p:val>
                                            <p:strVal val="1+#ppt_w/2"/>
                                          </p:val>
                                        </p:tav>
                                        <p:tav tm="100000">
                                          <p:val>
                                            <p:strVal val="#ppt_x"/>
                                          </p:val>
                                        </p:tav>
                                      </p:tavLst>
                                    </p:anim>
                                    <p:anim calcmode="lin" valueType="num">
                                      <p:cBhvr additive="base">
                                        <p:cTn id="109" dur="500" fill="hold"/>
                                        <p:tgtEl>
                                          <p:spTgt spid="450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nimBg="1"/>
      <p:bldP spid="45060" grpId="0" animBg="1"/>
      <p:bldP spid="45061" grpId="0" build="allAtOnce" animBg="1"/>
      <p:bldP spid="45063" grpId="0" animBg="1"/>
      <p:bldP spid="45064" grpId="0" animBg="1"/>
      <p:bldP spid="45065" grpId="0" animBg="1"/>
      <p:bldP spid="45066" grpId="0" animBg="1"/>
      <p:bldP spid="45067" grpId="0" animBg="1"/>
      <p:bldP spid="45068" grpId="0" animBg="1"/>
      <p:bldP spid="45069" grpId="0" animBg="1"/>
      <p:bldP spid="45070" grpId="0" animBg="1"/>
      <p:bldP spid="45071" grpId="0"/>
      <p:bldP spid="45072" grpId="0"/>
      <p:bldP spid="45073" grpId="0"/>
      <p:bldP spid="45075" grpId="0"/>
      <p:bldP spid="45076" grpId="0"/>
      <p:bldP spid="45077" grpId="0"/>
      <p:bldP spid="45078" grpId="0"/>
      <p:bldP spid="45079" grpId="0"/>
      <p:bldP spid="45080" grpId="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380BE6-C948-4589-B564-74AF2CA4DC39}"/>
              </a:ext>
            </a:extLst>
          </p:cNvPr>
          <p:cNvSpPr>
            <a:spLocks noGrp="1"/>
          </p:cNvSpPr>
          <p:nvPr>
            <p:ph type="title"/>
          </p:nvPr>
        </p:nvSpPr>
        <p:spPr/>
        <p:txBody>
          <a:bodyPr/>
          <a:lstStyle/>
          <a:p>
            <a:r>
              <a:rPr kumimoji="1" lang="ja-JP" altLang="en-US" dirty="0"/>
              <a:t>これからの話の流れ</a:t>
            </a:r>
          </a:p>
        </p:txBody>
      </p:sp>
      <p:sp>
        <p:nvSpPr>
          <p:cNvPr id="3" name="コンテンツ プレースホルダー 2">
            <a:extLst>
              <a:ext uri="{FF2B5EF4-FFF2-40B4-BE49-F238E27FC236}">
                <a16:creationId xmlns:a16="http://schemas.microsoft.com/office/drawing/2014/main" id="{8ACDE8DF-94FD-4725-B53C-570B1B83F3B7}"/>
              </a:ext>
            </a:extLst>
          </p:cNvPr>
          <p:cNvSpPr>
            <a:spLocks noGrp="1"/>
          </p:cNvSpPr>
          <p:nvPr>
            <p:ph idx="1"/>
          </p:nvPr>
        </p:nvSpPr>
        <p:spPr/>
        <p:txBody>
          <a:bodyPr/>
          <a:lstStyle/>
          <a:p>
            <a:r>
              <a:rPr kumimoji="1" lang="ja-JP" altLang="en-US" dirty="0"/>
              <a:t>気分障害を躁とうつの組み合わせという単純な図式では説明しきれないよう。</a:t>
            </a:r>
            <a:endParaRPr kumimoji="1" lang="en-US" altLang="ja-JP" dirty="0"/>
          </a:p>
          <a:p>
            <a:r>
              <a:rPr lang="ja-JP" altLang="en-US" dirty="0"/>
              <a:t>抑うつ症候群の基本的病態、古典的（メランコリー型）うつ病を理解する。</a:t>
            </a:r>
            <a:endParaRPr lang="en-US" altLang="ja-JP" dirty="0"/>
          </a:p>
          <a:p>
            <a:r>
              <a:rPr kumimoji="1" lang="ja-JP" altLang="en-US" dirty="0"/>
              <a:t>いろんなうつ病のバリエーションを見ていく。</a:t>
            </a:r>
            <a:endParaRPr kumimoji="1" lang="en-US" altLang="ja-JP" dirty="0"/>
          </a:p>
          <a:p>
            <a:r>
              <a:rPr lang="ja-JP" altLang="en-US" dirty="0"/>
              <a:t>新しい分類法での気分障害（気分症）に話を進める。</a:t>
            </a:r>
            <a:endParaRPr kumimoji="1" lang="ja-JP" altLang="en-US" dirty="0"/>
          </a:p>
        </p:txBody>
      </p:sp>
    </p:spTree>
    <p:extLst>
      <p:ext uri="{BB962C8B-B14F-4D97-AF65-F5344CB8AC3E}">
        <p14:creationId xmlns:p14="http://schemas.microsoft.com/office/powerpoint/2010/main" val="460948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A86330-3CE3-F0AC-3F40-559FFE7B9901}"/>
              </a:ext>
            </a:extLst>
          </p:cNvPr>
          <p:cNvSpPr>
            <a:spLocks noGrp="1"/>
          </p:cNvSpPr>
          <p:nvPr>
            <p:ph type="title"/>
          </p:nvPr>
        </p:nvSpPr>
        <p:spPr>
          <a:xfrm>
            <a:off x="539552" y="617538"/>
            <a:ext cx="8404423" cy="1143000"/>
          </a:xfrm>
        </p:spPr>
        <p:txBody>
          <a:bodyPr/>
          <a:lstStyle/>
          <a:p>
            <a:pPr algn="ctr">
              <a:defRPr/>
            </a:pPr>
            <a:r>
              <a:rPr lang="ja-JP" altLang="en-US" dirty="0">
                <a:solidFill>
                  <a:srgbClr val="FFFF00"/>
                </a:solidFill>
              </a:rPr>
              <a:t>こころのエネルギーが下がったら</a:t>
            </a:r>
            <a:br>
              <a:rPr lang="en-US" altLang="ja-JP" dirty="0">
                <a:solidFill>
                  <a:srgbClr val="FFFF00"/>
                </a:solidFill>
              </a:rPr>
            </a:br>
            <a:r>
              <a:rPr lang="ja-JP" altLang="en-US" dirty="0">
                <a:solidFill>
                  <a:srgbClr val="FFFF00"/>
                </a:solidFill>
              </a:rPr>
              <a:t>１．　感情は？</a:t>
            </a:r>
          </a:p>
        </p:txBody>
      </p:sp>
      <p:sp>
        <p:nvSpPr>
          <p:cNvPr id="3" name="コンテンツ プレースホルダー 2">
            <a:extLst>
              <a:ext uri="{FF2B5EF4-FFF2-40B4-BE49-F238E27FC236}">
                <a16:creationId xmlns:a16="http://schemas.microsoft.com/office/drawing/2014/main" id="{EA36A486-7084-DAEE-180E-5923D4197C94}"/>
              </a:ext>
            </a:extLst>
          </p:cNvPr>
          <p:cNvSpPr>
            <a:spLocks noGrp="1"/>
          </p:cNvSpPr>
          <p:nvPr>
            <p:ph idx="1"/>
          </p:nvPr>
        </p:nvSpPr>
        <p:spPr/>
        <p:txBody>
          <a:bodyPr/>
          <a:lstStyle/>
          <a:p>
            <a:pPr>
              <a:defRPr/>
            </a:pPr>
            <a:r>
              <a:rPr lang="ja-JP" altLang="en-US" dirty="0"/>
              <a:t>気持ちが晴れない</a:t>
            </a:r>
            <a:endParaRPr lang="en-US" altLang="ja-JP" dirty="0"/>
          </a:p>
          <a:p>
            <a:pPr>
              <a:defRPr/>
            </a:pPr>
            <a:r>
              <a:rPr lang="ja-JP" altLang="en-US" dirty="0"/>
              <a:t>気が滅入る</a:t>
            </a:r>
            <a:endParaRPr lang="en-US" altLang="ja-JP" dirty="0"/>
          </a:p>
          <a:p>
            <a:pPr>
              <a:defRPr/>
            </a:pPr>
            <a:r>
              <a:rPr lang="ja-JP" altLang="en-US" dirty="0"/>
              <a:t>悲しくなる</a:t>
            </a:r>
            <a:endParaRPr lang="en-US" altLang="ja-JP" dirty="0"/>
          </a:p>
          <a:p>
            <a:pPr>
              <a:defRPr/>
            </a:pPr>
            <a:r>
              <a:rPr lang="ja-JP" altLang="en-US" dirty="0"/>
              <a:t>知らずに涙が出る</a:t>
            </a:r>
            <a:endParaRPr lang="en-US" altLang="ja-JP" dirty="0"/>
          </a:p>
          <a:p>
            <a:pPr>
              <a:defRPr/>
            </a:pPr>
            <a:r>
              <a:rPr lang="ja-JP" altLang="en-US" dirty="0"/>
              <a:t>自分自身が情けない</a:t>
            </a:r>
            <a:endParaRPr lang="en-US" altLang="ja-JP" dirty="0"/>
          </a:p>
          <a:p>
            <a:pPr>
              <a:defRPr/>
            </a:pPr>
            <a:r>
              <a:rPr lang="ja-JP" altLang="en-US" dirty="0">
                <a:solidFill>
                  <a:srgbClr val="FFFF00"/>
                </a:solidFill>
              </a:rPr>
              <a:t>不安</a:t>
            </a:r>
            <a:r>
              <a:rPr lang="ja-JP" altLang="en-US" dirty="0">
                <a:solidFill>
                  <a:schemeClr val="tx2"/>
                </a:solidFill>
              </a:rPr>
              <a:t>になりやすい</a:t>
            </a:r>
          </a:p>
        </p:txBody>
      </p:sp>
    </p:spTree>
    <p:extLst>
      <p:ext uri="{BB962C8B-B14F-4D97-AF65-F5344CB8AC3E}">
        <p14:creationId xmlns:p14="http://schemas.microsoft.com/office/powerpoint/2010/main" val="4113749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BDB9BF-C5BD-BEED-1CD2-8A04FC53B6B9}"/>
              </a:ext>
            </a:extLst>
          </p:cNvPr>
          <p:cNvSpPr>
            <a:spLocks noGrp="1"/>
          </p:cNvSpPr>
          <p:nvPr>
            <p:ph type="title"/>
          </p:nvPr>
        </p:nvSpPr>
        <p:spPr>
          <a:xfrm>
            <a:off x="1150938" y="404664"/>
            <a:ext cx="7793037" cy="792088"/>
          </a:xfrm>
        </p:spPr>
        <p:txBody>
          <a:bodyPr/>
          <a:lstStyle/>
          <a:p>
            <a:pPr>
              <a:defRPr/>
            </a:pPr>
            <a:r>
              <a:rPr lang="ja-JP" altLang="en-US" dirty="0">
                <a:solidFill>
                  <a:srgbClr val="FFFF00"/>
                </a:solidFill>
              </a:rPr>
              <a:t>不安は体の症状を作り出す</a:t>
            </a:r>
          </a:p>
        </p:txBody>
      </p:sp>
      <p:sp>
        <p:nvSpPr>
          <p:cNvPr id="3" name="コンテンツ プレースホルダー 2">
            <a:extLst>
              <a:ext uri="{FF2B5EF4-FFF2-40B4-BE49-F238E27FC236}">
                <a16:creationId xmlns:a16="http://schemas.microsoft.com/office/drawing/2014/main" id="{4349FC1F-0E10-1492-885E-D32C8DA7C35A}"/>
              </a:ext>
            </a:extLst>
          </p:cNvPr>
          <p:cNvSpPr>
            <a:spLocks noGrp="1"/>
          </p:cNvSpPr>
          <p:nvPr>
            <p:ph idx="1"/>
          </p:nvPr>
        </p:nvSpPr>
        <p:spPr>
          <a:xfrm>
            <a:off x="457200" y="1340768"/>
            <a:ext cx="8229600" cy="4790157"/>
          </a:xfrm>
        </p:spPr>
        <p:txBody>
          <a:bodyPr/>
          <a:lstStyle/>
          <a:p>
            <a:pPr>
              <a:defRPr/>
            </a:pPr>
            <a:r>
              <a:rPr lang="ja-JP" altLang="en-US" sz="2800" dirty="0"/>
              <a:t>ドキドキする、動悸がする</a:t>
            </a:r>
            <a:endParaRPr lang="en-US" altLang="ja-JP" sz="2800" dirty="0"/>
          </a:p>
          <a:p>
            <a:pPr>
              <a:defRPr/>
            </a:pPr>
            <a:r>
              <a:rPr lang="ja-JP" altLang="en-US" sz="2800" dirty="0"/>
              <a:t>脈が速い、頭に血が上る</a:t>
            </a:r>
            <a:endParaRPr lang="en-US" altLang="ja-JP" sz="2800" dirty="0"/>
          </a:p>
          <a:p>
            <a:pPr>
              <a:defRPr/>
            </a:pPr>
            <a:r>
              <a:rPr lang="ja-JP" altLang="en-US" sz="2800" dirty="0"/>
              <a:t>息苦しい、過呼吸になる</a:t>
            </a:r>
            <a:endParaRPr lang="en-US" altLang="ja-JP" sz="2800" dirty="0"/>
          </a:p>
          <a:p>
            <a:pPr>
              <a:defRPr/>
            </a:pPr>
            <a:r>
              <a:rPr lang="ja-JP" altLang="en-US" sz="2800" dirty="0"/>
              <a:t>胸がむかむか、吐きそう、胃が痛い</a:t>
            </a:r>
            <a:endParaRPr lang="en-US" altLang="ja-JP" sz="2800" dirty="0"/>
          </a:p>
          <a:p>
            <a:pPr>
              <a:defRPr/>
            </a:pPr>
            <a:r>
              <a:rPr lang="ja-JP" altLang="en-US" sz="2800" dirty="0"/>
              <a:t>腹痛・下痢をする</a:t>
            </a:r>
            <a:endParaRPr lang="en-US" altLang="ja-JP" sz="2800" dirty="0"/>
          </a:p>
          <a:p>
            <a:pPr>
              <a:defRPr/>
            </a:pPr>
            <a:r>
              <a:rPr lang="ja-JP" altLang="en-US" sz="2800" dirty="0"/>
              <a:t>おしっこに行きたい、おしっこが漏れそう</a:t>
            </a:r>
            <a:endParaRPr lang="en-US" altLang="ja-JP" sz="2800" dirty="0"/>
          </a:p>
          <a:p>
            <a:pPr>
              <a:defRPr/>
            </a:pPr>
            <a:r>
              <a:rPr lang="ja-JP" altLang="en-US" sz="2800" dirty="0"/>
              <a:t>冷や汗が出る、手に汗をかく</a:t>
            </a:r>
            <a:endParaRPr lang="en-US" altLang="ja-JP" sz="2800" dirty="0"/>
          </a:p>
          <a:p>
            <a:pPr>
              <a:defRPr/>
            </a:pPr>
            <a:r>
              <a:rPr lang="ja-JP" altLang="en-US" sz="2800" dirty="0"/>
              <a:t>手が震える、足ががくがくする</a:t>
            </a:r>
            <a:endParaRPr lang="en-US" altLang="ja-JP" sz="2800" dirty="0"/>
          </a:p>
          <a:p>
            <a:pPr>
              <a:defRPr/>
            </a:pPr>
            <a:r>
              <a:rPr lang="ja-JP" altLang="en-US" sz="2800" dirty="0"/>
              <a:t>頭痛、首の後ろが痛い、肩がこる、</a:t>
            </a:r>
            <a:endParaRPr lang="en-US" altLang="ja-JP" sz="2800" dirty="0"/>
          </a:p>
          <a:p>
            <a:pPr>
              <a:defRPr/>
            </a:pPr>
            <a:endParaRPr lang="en-US" altLang="ja-JP" dirty="0"/>
          </a:p>
          <a:p>
            <a:pPr>
              <a:defRPr/>
            </a:pPr>
            <a:endParaRPr lang="ja-JP" altLang="en-US" dirty="0"/>
          </a:p>
        </p:txBody>
      </p:sp>
    </p:spTree>
    <p:extLst>
      <p:ext uri="{BB962C8B-B14F-4D97-AF65-F5344CB8AC3E}">
        <p14:creationId xmlns:p14="http://schemas.microsoft.com/office/powerpoint/2010/main" val="33797433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8C7F1A-C0BC-CE44-6B4D-00236B473090}"/>
              </a:ext>
            </a:extLst>
          </p:cNvPr>
          <p:cNvSpPr>
            <a:spLocks noGrp="1"/>
          </p:cNvSpPr>
          <p:nvPr>
            <p:ph type="title"/>
          </p:nvPr>
        </p:nvSpPr>
        <p:spPr>
          <a:xfrm>
            <a:off x="539552" y="617538"/>
            <a:ext cx="8404423" cy="1143000"/>
          </a:xfrm>
        </p:spPr>
        <p:txBody>
          <a:bodyPr/>
          <a:lstStyle/>
          <a:p>
            <a:pPr algn="ctr"/>
            <a:r>
              <a:rPr lang="ja-JP" altLang="en-US" dirty="0">
                <a:solidFill>
                  <a:srgbClr val="FFFF00"/>
                </a:solidFill>
              </a:rPr>
              <a:t>こころのエネルギーが下がったら</a:t>
            </a:r>
            <a:br>
              <a:rPr lang="en-US" altLang="ja-JP" dirty="0">
                <a:solidFill>
                  <a:srgbClr val="FFFF00"/>
                </a:solidFill>
              </a:rPr>
            </a:br>
            <a:r>
              <a:rPr lang="en-US" altLang="ja-JP" dirty="0">
                <a:solidFill>
                  <a:srgbClr val="FFFF00"/>
                </a:solidFill>
              </a:rPr>
              <a:t>2</a:t>
            </a:r>
            <a:r>
              <a:rPr lang="ja-JP" altLang="en-US" dirty="0">
                <a:solidFill>
                  <a:srgbClr val="FFFF00"/>
                </a:solidFill>
              </a:rPr>
              <a:t>．　思考は？</a:t>
            </a:r>
            <a:endParaRPr kumimoji="1" lang="ja-JP" altLang="en-US" dirty="0">
              <a:solidFill>
                <a:srgbClr val="FFFF00"/>
              </a:solidFill>
            </a:endParaRPr>
          </a:p>
        </p:txBody>
      </p:sp>
      <p:sp>
        <p:nvSpPr>
          <p:cNvPr id="3" name="コンテンツ プレースホルダー 2">
            <a:extLst>
              <a:ext uri="{FF2B5EF4-FFF2-40B4-BE49-F238E27FC236}">
                <a16:creationId xmlns:a16="http://schemas.microsoft.com/office/drawing/2014/main" id="{B6840E07-FBD6-156D-7E0C-ED72984CD27A}"/>
              </a:ext>
            </a:extLst>
          </p:cNvPr>
          <p:cNvSpPr>
            <a:spLocks noGrp="1"/>
          </p:cNvSpPr>
          <p:nvPr>
            <p:ph idx="1"/>
          </p:nvPr>
        </p:nvSpPr>
        <p:spPr/>
        <p:txBody>
          <a:bodyPr/>
          <a:lstStyle/>
          <a:p>
            <a:r>
              <a:rPr kumimoji="1" lang="ja-JP" altLang="en-US" sz="2800" dirty="0"/>
              <a:t>思考の流れは油切れの歯車のよう</a:t>
            </a:r>
            <a:endParaRPr kumimoji="1" lang="en-US" altLang="ja-JP" sz="2800" dirty="0"/>
          </a:p>
          <a:p>
            <a:r>
              <a:rPr lang="ja-JP" altLang="en-US" sz="2800" dirty="0"/>
              <a:t>集中力がない</a:t>
            </a:r>
            <a:endParaRPr lang="en-US" altLang="ja-JP" sz="2800" dirty="0"/>
          </a:p>
          <a:p>
            <a:r>
              <a:rPr kumimoji="1" lang="ja-JP" altLang="en-US" sz="2800" dirty="0"/>
              <a:t>不安なことが浮かんでしまう</a:t>
            </a:r>
            <a:endParaRPr kumimoji="1" lang="en-US" altLang="ja-JP" sz="2800" dirty="0"/>
          </a:p>
          <a:p>
            <a:r>
              <a:rPr lang="ja-JP" altLang="en-US" sz="2800" dirty="0"/>
              <a:t>読んでることが頭に入らない</a:t>
            </a:r>
            <a:endParaRPr lang="en-US" altLang="ja-JP" sz="2800" dirty="0"/>
          </a:p>
          <a:p>
            <a:r>
              <a:rPr kumimoji="1" lang="ja-JP" altLang="en-US" sz="2800" dirty="0"/>
              <a:t>判断力がない</a:t>
            </a:r>
            <a:endParaRPr kumimoji="1" lang="en-US" altLang="ja-JP" sz="2800" dirty="0"/>
          </a:p>
          <a:p>
            <a:r>
              <a:rPr lang="ja-JP" altLang="en-US" sz="2800" dirty="0"/>
              <a:t>決断力がない、思考が行きつ戻りつ</a:t>
            </a:r>
            <a:endParaRPr lang="en-US" altLang="ja-JP" sz="2800" dirty="0"/>
          </a:p>
          <a:p>
            <a:r>
              <a:rPr kumimoji="1" lang="ja-JP" altLang="en-US" sz="2800" dirty="0"/>
              <a:t>自信がなくなる</a:t>
            </a:r>
            <a:endParaRPr kumimoji="1" lang="en-US" altLang="ja-JP" sz="2800" dirty="0"/>
          </a:p>
          <a:p>
            <a:r>
              <a:rPr kumimoji="1" lang="ja-JP" altLang="en-US" sz="2800" dirty="0"/>
              <a:t>自分のせいで事がうまくいかない</a:t>
            </a:r>
            <a:endParaRPr kumimoji="1" lang="en-US" altLang="ja-JP" sz="2800" dirty="0"/>
          </a:p>
          <a:p>
            <a:r>
              <a:rPr lang="ja-JP" altLang="en-US" sz="2800" dirty="0"/>
              <a:t>周りの人や家族に申し訳ない</a:t>
            </a:r>
            <a:endParaRPr kumimoji="1" lang="ja-JP" altLang="en-US" sz="2800" dirty="0"/>
          </a:p>
        </p:txBody>
      </p:sp>
    </p:spTree>
    <p:extLst>
      <p:ext uri="{BB962C8B-B14F-4D97-AF65-F5344CB8AC3E}">
        <p14:creationId xmlns:p14="http://schemas.microsoft.com/office/powerpoint/2010/main" val="18267002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8C7F1A-C0BC-CE44-6B4D-00236B473090}"/>
              </a:ext>
            </a:extLst>
          </p:cNvPr>
          <p:cNvSpPr>
            <a:spLocks noGrp="1"/>
          </p:cNvSpPr>
          <p:nvPr>
            <p:ph type="title"/>
          </p:nvPr>
        </p:nvSpPr>
        <p:spPr>
          <a:xfrm>
            <a:off x="467544" y="617538"/>
            <a:ext cx="8476431" cy="1143000"/>
          </a:xfrm>
        </p:spPr>
        <p:txBody>
          <a:bodyPr/>
          <a:lstStyle/>
          <a:p>
            <a:pPr algn="ctr"/>
            <a:r>
              <a:rPr lang="ja-JP" altLang="en-US" dirty="0">
                <a:solidFill>
                  <a:srgbClr val="FFFF00"/>
                </a:solidFill>
              </a:rPr>
              <a:t>こころのエネルギーが下がったら</a:t>
            </a:r>
            <a:br>
              <a:rPr lang="en-US" altLang="ja-JP" dirty="0">
                <a:solidFill>
                  <a:srgbClr val="FFFF00"/>
                </a:solidFill>
              </a:rPr>
            </a:br>
            <a:r>
              <a:rPr lang="en-US" altLang="ja-JP" dirty="0">
                <a:solidFill>
                  <a:srgbClr val="FFFF00"/>
                </a:solidFill>
              </a:rPr>
              <a:t>3</a:t>
            </a:r>
            <a:r>
              <a:rPr lang="ja-JP" altLang="en-US" dirty="0">
                <a:solidFill>
                  <a:srgbClr val="FFFF00"/>
                </a:solidFill>
              </a:rPr>
              <a:t>．　意欲は？</a:t>
            </a:r>
            <a:endParaRPr kumimoji="1" lang="ja-JP" altLang="en-US" dirty="0">
              <a:solidFill>
                <a:srgbClr val="FFFF00"/>
              </a:solidFill>
            </a:endParaRPr>
          </a:p>
        </p:txBody>
      </p:sp>
      <p:sp>
        <p:nvSpPr>
          <p:cNvPr id="3" name="コンテンツ プレースホルダー 2">
            <a:extLst>
              <a:ext uri="{FF2B5EF4-FFF2-40B4-BE49-F238E27FC236}">
                <a16:creationId xmlns:a16="http://schemas.microsoft.com/office/drawing/2014/main" id="{B6840E07-FBD6-156D-7E0C-ED72984CD27A}"/>
              </a:ext>
            </a:extLst>
          </p:cNvPr>
          <p:cNvSpPr>
            <a:spLocks noGrp="1"/>
          </p:cNvSpPr>
          <p:nvPr>
            <p:ph idx="1"/>
          </p:nvPr>
        </p:nvSpPr>
        <p:spPr>
          <a:xfrm>
            <a:off x="1182688" y="2492895"/>
            <a:ext cx="7772400" cy="3639617"/>
          </a:xfrm>
        </p:spPr>
        <p:txBody>
          <a:bodyPr/>
          <a:lstStyle/>
          <a:p>
            <a:r>
              <a:rPr kumimoji="1" lang="ja-JP" altLang="en-US" sz="2800" dirty="0"/>
              <a:t>やらなければと思うのに</a:t>
            </a:r>
            <a:r>
              <a:rPr kumimoji="1" lang="ja-JP" altLang="en-US" sz="2800" dirty="0">
                <a:solidFill>
                  <a:srgbClr val="FFFF00"/>
                </a:solidFill>
              </a:rPr>
              <a:t>手がつかない</a:t>
            </a:r>
            <a:endParaRPr kumimoji="1" lang="en-US" altLang="ja-JP" sz="2800" dirty="0">
              <a:solidFill>
                <a:srgbClr val="FFFF00"/>
              </a:solidFill>
            </a:endParaRPr>
          </a:p>
          <a:p>
            <a:r>
              <a:rPr lang="ja-JP" altLang="en-US" sz="2800" dirty="0"/>
              <a:t>以前ならパッパッとできたことなのに気が重い</a:t>
            </a:r>
            <a:endParaRPr kumimoji="1" lang="en-US" altLang="ja-JP" sz="2800" dirty="0"/>
          </a:p>
          <a:p>
            <a:r>
              <a:rPr lang="ja-JP" altLang="en-US" sz="2800" dirty="0">
                <a:solidFill>
                  <a:srgbClr val="FFFF00"/>
                </a:solidFill>
              </a:rPr>
              <a:t>面倒くさい</a:t>
            </a:r>
            <a:r>
              <a:rPr lang="ja-JP" altLang="en-US" sz="2800" dirty="0"/>
              <a:t>なあと後回し</a:t>
            </a:r>
            <a:endParaRPr lang="en-US" altLang="ja-JP" sz="2800" dirty="0"/>
          </a:p>
          <a:p>
            <a:r>
              <a:rPr kumimoji="1" lang="ja-JP" altLang="en-US" sz="2800" dirty="0"/>
              <a:t>動き出すのも</a:t>
            </a:r>
            <a:r>
              <a:rPr kumimoji="1" lang="ja-JP" altLang="en-US" sz="2800" dirty="0">
                <a:solidFill>
                  <a:srgbClr val="FFFF00"/>
                </a:solidFill>
              </a:rPr>
              <a:t>おっくう</a:t>
            </a:r>
            <a:r>
              <a:rPr kumimoji="1" lang="ja-JP" altLang="en-US" sz="2800" dirty="0"/>
              <a:t>だ</a:t>
            </a:r>
            <a:endParaRPr kumimoji="1" lang="en-US" altLang="ja-JP" sz="2800" dirty="0"/>
          </a:p>
          <a:p>
            <a:r>
              <a:rPr lang="ja-JP" altLang="en-US" sz="2800" dirty="0"/>
              <a:t>起きないといけないと思うのに起きだせない</a:t>
            </a:r>
            <a:endParaRPr kumimoji="1" lang="ja-JP" altLang="en-US" sz="2800" dirty="0"/>
          </a:p>
        </p:txBody>
      </p:sp>
    </p:spTree>
    <p:extLst>
      <p:ext uri="{BB962C8B-B14F-4D97-AF65-F5344CB8AC3E}">
        <p14:creationId xmlns:p14="http://schemas.microsoft.com/office/powerpoint/2010/main" val="28534290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1EE843-9AF1-A1B2-B11E-1526CBD76E7D}"/>
              </a:ext>
            </a:extLst>
          </p:cNvPr>
          <p:cNvSpPr>
            <a:spLocks noGrp="1"/>
          </p:cNvSpPr>
          <p:nvPr>
            <p:ph type="title"/>
          </p:nvPr>
        </p:nvSpPr>
        <p:spPr/>
        <p:txBody>
          <a:bodyPr/>
          <a:lstStyle/>
          <a:p>
            <a:r>
              <a:rPr kumimoji="1" lang="ja-JP" altLang="en-US" dirty="0">
                <a:solidFill>
                  <a:srgbClr val="FFFF00"/>
                </a:solidFill>
              </a:rPr>
              <a:t>こころの働きの負のスパイラル</a:t>
            </a:r>
          </a:p>
        </p:txBody>
      </p:sp>
      <p:sp>
        <p:nvSpPr>
          <p:cNvPr id="3" name="コンテンツ プレースホルダー 2">
            <a:extLst>
              <a:ext uri="{FF2B5EF4-FFF2-40B4-BE49-F238E27FC236}">
                <a16:creationId xmlns:a16="http://schemas.microsoft.com/office/drawing/2014/main" id="{A9A96465-0751-2018-0C59-02AA2B770019}"/>
              </a:ext>
            </a:extLst>
          </p:cNvPr>
          <p:cNvSpPr>
            <a:spLocks noGrp="1"/>
          </p:cNvSpPr>
          <p:nvPr>
            <p:ph idx="1"/>
          </p:nvPr>
        </p:nvSpPr>
        <p:spPr/>
        <p:txBody>
          <a:bodyPr/>
          <a:lstStyle/>
          <a:p>
            <a:r>
              <a:rPr kumimoji="1" lang="ja-JP" altLang="en-US" dirty="0">
                <a:solidFill>
                  <a:schemeClr val="tx2"/>
                </a:solidFill>
              </a:rPr>
              <a:t>感情・思考・意欲</a:t>
            </a:r>
            <a:r>
              <a:rPr kumimoji="1" lang="ja-JP" altLang="en-US" dirty="0"/>
              <a:t>は</a:t>
            </a:r>
            <a:r>
              <a:rPr kumimoji="1" lang="ja-JP" altLang="en-US" dirty="0">
                <a:solidFill>
                  <a:schemeClr val="tx2"/>
                </a:solidFill>
              </a:rPr>
              <a:t>互いに負の方向</a:t>
            </a:r>
            <a:r>
              <a:rPr kumimoji="1" lang="ja-JP" altLang="en-US" dirty="0"/>
              <a:t>に引っ張り込む</a:t>
            </a:r>
            <a:endParaRPr kumimoji="1" lang="en-US" altLang="ja-JP" dirty="0"/>
          </a:p>
          <a:p>
            <a:r>
              <a:rPr lang="ja-JP" altLang="en-US" dirty="0">
                <a:solidFill>
                  <a:schemeClr val="tx2"/>
                </a:solidFill>
              </a:rPr>
              <a:t>感情・思考・意欲</a:t>
            </a:r>
            <a:r>
              <a:rPr lang="ja-JP" altLang="en-US" dirty="0"/>
              <a:t>はどんどん</a:t>
            </a:r>
            <a:r>
              <a:rPr lang="ja-JP" altLang="en-US" dirty="0">
                <a:solidFill>
                  <a:schemeClr val="tx2"/>
                </a:solidFill>
              </a:rPr>
              <a:t>負の重い症状</a:t>
            </a:r>
            <a:r>
              <a:rPr lang="ja-JP" altLang="en-US" dirty="0"/>
              <a:t>になっていく</a:t>
            </a:r>
            <a:endParaRPr kumimoji="1" lang="ja-JP" altLang="en-US" dirty="0"/>
          </a:p>
        </p:txBody>
      </p:sp>
    </p:spTree>
    <p:extLst>
      <p:ext uri="{BB962C8B-B14F-4D97-AF65-F5344CB8AC3E}">
        <p14:creationId xmlns:p14="http://schemas.microsoft.com/office/powerpoint/2010/main" val="17926746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150938" y="617538"/>
            <a:ext cx="7793037" cy="795238"/>
          </a:xfrm>
        </p:spPr>
        <p:txBody>
          <a:bodyPr/>
          <a:lstStyle/>
          <a:p>
            <a:pPr algn="ctr" eaLnBrk="1" hangingPunct="1">
              <a:defRPr/>
            </a:pPr>
            <a:r>
              <a:rPr lang="ja-JP" altLang="en-US" dirty="0">
                <a:solidFill>
                  <a:srgbClr val="FFFF00"/>
                </a:solidFill>
              </a:rPr>
              <a:t>うつ病</a:t>
            </a:r>
          </a:p>
        </p:txBody>
      </p:sp>
      <p:sp>
        <p:nvSpPr>
          <p:cNvPr id="11267" name="Rectangle 3"/>
          <p:cNvSpPr>
            <a:spLocks noGrp="1" noChangeArrowheads="1"/>
          </p:cNvSpPr>
          <p:nvPr>
            <p:ph idx="1"/>
          </p:nvPr>
        </p:nvSpPr>
        <p:spPr>
          <a:xfrm>
            <a:off x="685800" y="1600200"/>
            <a:ext cx="7772400" cy="4876800"/>
          </a:xfrm>
        </p:spPr>
        <p:txBody>
          <a:bodyPr/>
          <a:lstStyle/>
          <a:p>
            <a:pPr eaLnBrk="1" hangingPunct="1">
              <a:lnSpc>
                <a:spcPct val="90000"/>
              </a:lnSpc>
              <a:defRPr/>
            </a:pPr>
            <a:r>
              <a:rPr lang="ja-JP" altLang="en-US" sz="2800" dirty="0"/>
              <a:t>抑うつ気分，</a:t>
            </a:r>
          </a:p>
          <a:p>
            <a:pPr eaLnBrk="1" hangingPunct="1">
              <a:lnSpc>
                <a:spcPct val="90000"/>
              </a:lnSpc>
              <a:defRPr/>
            </a:pPr>
            <a:r>
              <a:rPr lang="ja-JP" altLang="en-US" sz="2800" dirty="0"/>
              <a:t>興味と喜びの喪失，</a:t>
            </a:r>
          </a:p>
          <a:p>
            <a:pPr eaLnBrk="1" hangingPunct="1">
              <a:lnSpc>
                <a:spcPct val="90000"/>
              </a:lnSpc>
              <a:defRPr/>
            </a:pPr>
            <a:r>
              <a:rPr lang="ja-JP" altLang="en-US" sz="2800" dirty="0"/>
              <a:t>易疲労感</a:t>
            </a:r>
          </a:p>
          <a:p>
            <a:pPr eaLnBrk="1" hangingPunct="1">
              <a:lnSpc>
                <a:spcPct val="90000"/>
              </a:lnSpc>
              <a:defRPr/>
            </a:pPr>
            <a:r>
              <a:rPr lang="ja-JP" altLang="en-US" sz="2800" dirty="0"/>
              <a:t>集中力と注意力の減退</a:t>
            </a:r>
          </a:p>
          <a:p>
            <a:pPr eaLnBrk="1" hangingPunct="1">
              <a:lnSpc>
                <a:spcPct val="90000"/>
              </a:lnSpc>
              <a:defRPr/>
            </a:pPr>
            <a:r>
              <a:rPr lang="ja-JP" altLang="en-US" sz="2800" dirty="0"/>
              <a:t>自己評価と自信の低下</a:t>
            </a:r>
          </a:p>
          <a:p>
            <a:pPr eaLnBrk="1" hangingPunct="1">
              <a:lnSpc>
                <a:spcPct val="90000"/>
              </a:lnSpc>
              <a:defRPr/>
            </a:pPr>
            <a:r>
              <a:rPr lang="ja-JP" altLang="en-US" sz="2800" dirty="0"/>
              <a:t>罪責感と無価値感</a:t>
            </a:r>
          </a:p>
          <a:p>
            <a:pPr eaLnBrk="1" hangingPunct="1">
              <a:lnSpc>
                <a:spcPct val="90000"/>
              </a:lnSpc>
              <a:defRPr/>
            </a:pPr>
            <a:r>
              <a:rPr lang="ja-JP" altLang="en-US" sz="2800" dirty="0"/>
              <a:t>将来に対する悲観的見方</a:t>
            </a:r>
          </a:p>
          <a:p>
            <a:pPr eaLnBrk="1" hangingPunct="1">
              <a:lnSpc>
                <a:spcPct val="90000"/>
              </a:lnSpc>
              <a:defRPr/>
            </a:pPr>
            <a:r>
              <a:rPr lang="ja-JP" altLang="en-US" sz="2800" dirty="0"/>
              <a:t>自殺の観念や行為</a:t>
            </a:r>
          </a:p>
          <a:p>
            <a:pPr eaLnBrk="1" hangingPunct="1">
              <a:lnSpc>
                <a:spcPct val="90000"/>
              </a:lnSpc>
              <a:defRPr/>
            </a:pPr>
            <a:r>
              <a:rPr lang="ja-JP" altLang="en-US" sz="2800" dirty="0"/>
              <a:t>睡眠障害</a:t>
            </a:r>
          </a:p>
          <a:p>
            <a:pPr eaLnBrk="1" hangingPunct="1">
              <a:lnSpc>
                <a:spcPct val="90000"/>
              </a:lnSpc>
              <a:defRPr/>
            </a:pPr>
            <a:r>
              <a:rPr lang="ja-JP" altLang="en-US" sz="2800" dirty="0"/>
              <a:t>食欲不振</a:t>
            </a:r>
          </a:p>
          <a:p>
            <a:pPr eaLnBrk="1" hangingPunct="1">
              <a:lnSpc>
                <a:spcPct val="90000"/>
              </a:lnSpc>
              <a:defRPr/>
            </a:pPr>
            <a:endParaRPr lang="en-US" altLang="ja-JP" sz="2800" dirty="0"/>
          </a:p>
        </p:txBody>
      </p:sp>
    </p:spTree>
    <p:custDataLst>
      <p:tags r:id="rId1"/>
    </p:custDataLst>
    <p:extLst>
      <p:ext uri="{BB962C8B-B14F-4D97-AF65-F5344CB8AC3E}">
        <p14:creationId xmlns:p14="http://schemas.microsoft.com/office/powerpoint/2010/main" val="18234021"/>
      </p:ext>
    </p:extLst>
  </p:cSld>
  <p:clrMapOvr>
    <a:masterClrMapping/>
  </p:clrMapOvr>
  <mc:AlternateContent xmlns:mc="http://schemas.openxmlformats.org/markup-compatibility/2006" xmlns:p14="http://schemas.microsoft.com/office/powerpoint/2010/main">
    <mc:Choice Requires="p14">
      <p:transition spd="slow" p14:dur="2000" advTm="119557"/>
    </mc:Choice>
    <mc:Fallback xmlns="">
      <p:transition spd="slow" advTm="1195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additive="base">
                                        <p:cTn id="37"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267">
                                            <p:txEl>
                                              <p:pRg st="6" end="6"/>
                                            </p:txEl>
                                          </p:spTgt>
                                        </p:tgtEl>
                                        <p:attrNameLst>
                                          <p:attrName>style.visibility</p:attrName>
                                        </p:attrNameLst>
                                      </p:cBhvr>
                                      <p:to>
                                        <p:strVal val="visible"/>
                                      </p:to>
                                    </p:set>
                                    <p:anim calcmode="lin" valueType="num">
                                      <p:cBhvr additive="base">
                                        <p:cTn id="43" dur="5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267">
                                            <p:txEl>
                                              <p:pRg st="7" end="7"/>
                                            </p:txEl>
                                          </p:spTgt>
                                        </p:tgtEl>
                                        <p:attrNameLst>
                                          <p:attrName>style.visibility</p:attrName>
                                        </p:attrNameLst>
                                      </p:cBhvr>
                                      <p:to>
                                        <p:strVal val="visible"/>
                                      </p:to>
                                    </p:set>
                                    <p:anim calcmode="lin" valueType="num">
                                      <p:cBhvr additive="base">
                                        <p:cTn id="49" dur="500" fill="hold"/>
                                        <p:tgtEl>
                                          <p:spTgt spid="1126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2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1267">
                                            <p:txEl>
                                              <p:pRg st="8" end="8"/>
                                            </p:txEl>
                                          </p:spTgt>
                                        </p:tgtEl>
                                        <p:attrNameLst>
                                          <p:attrName>style.visibility</p:attrName>
                                        </p:attrNameLst>
                                      </p:cBhvr>
                                      <p:to>
                                        <p:strVal val="visible"/>
                                      </p:to>
                                    </p:set>
                                    <p:anim calcmode="lin" valueType="num">
                                      <p:cBhvr additive="base">
                                        <p:cTn id="55" dur="500" fill="hold"/>
                                        <p:tgtEl>
                                          <p:spTgt spid="1126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26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1267">
                                            <p:txEl>
                                              <p:pRg st="9" end="9"/>
                                            </p:txEl>
                                          </p:spTgt>
                                        </p:tgtEl>
                                        <p:attrNameLst>
                                          <p:attrName>style.visibility</p:attrName>
                                        </p:attrNameLst>
                                      </p:cBhvr>
                                      <p:to>
                                        <p:strVal val="visible"/>
                                      </p:to>
                                    </p:set>
                                    <p:anim calcmode="lin" valueType="num">
                                      <p:cBhvr additive="base">
                                        <p:cTn id="61" dur="500" fill="hold"/>
                                        <p:tgtEl>
                                          <p:spTgt spid="1126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26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150938" y="617538"/>
            <a:ext cx="7793037" cy="867246"/>
          </a:xfrm>
        </p:spPr>
        <p:txBody>
          <a:bodyPr/>
          <a:lstStyle/>
          <a:p>
            <a:pPr>
              <a:defRPr/>
            </a:pPr>
            <a:r>
              <a:rPr lang="ja-JP" altLang="en-US" dirty="0">
                <a:solidFill>
                  <a:srgbClr val="FFFF00"/>
                </a:solidFill>
              </a:rPr>
              <a:t>うつ病における身体症状</a:t>
            </a:r>
          </a:p>
        </p:txBody>
      </p:sp>
      <p:sp>
        <p:nvSpPr>
          <p:cNvPr id="43011" name="Rectangle 3"/>
          <p:cNvSpPr>
            <a:spLocks noGrp="1" noChangeArrowheads="1"/>
          </p:cNvSpPr>
          <p:nvPr>
            <p:ph type="body" idx="1"/>
          </p:nvPr>
        </p:nvSpPr>
        <p:spPr/>
        <p:txBody>
          <a:bodyPr/>
          <a:lstStyle/>
          <a:p>
            <a:pPr>
              <a:lnSpc>
                <a:spcPct val="90000"/>
              </a:lnSpc>
              <a:defRPr/>
            </a:pPr>
            <a:r>
              <a:rPr lang="ja-JP" altLang="en-US" sz="2800" dirty="0">
                <a:solidFill>
                  <a:srgbClr val="FFFF00"/>
                </a:solidFill>
              </a:rPr>
              <a:t>睡眠障害</a:t>
            </a:r>
          </a:p>
          <a:p>
            <a:pPr lvl="1">
              <a:lnSpc>
                <a:spcPct val="90000"/>
              </a:lnSpc>
              <a:defRPr/>
            </a:pPr>
            <a:r>
              <a:rPr lang="ja-JP" altLang="en-US" sz="2400" dirty="0"/>
              <a:t>入眠困難、中途覚醒、</a:t>
            </a:r>
            <a:r>
              <a:rPr lang="ja-JP" altLang="en-US" sz="2400" dirty="0">
                <a:solidFill>
                  <a:schemeClr val="tx2"/>
                </a:solidFill>
              </a:rPr>
              <a:t>早朝覚醒</a:t>
            </a:r>
            <a:r>
              <a:rPr lang="ja-JP" altLang="en-US" sz="2400" dirty="0"/>
              <a:t>、過眠</a:t>
            </a:r>
          </a:p>
          <a:p>
            <a:pPr>
              <a:lnSpc>
                <a:spcPct val="90000"/>
              </a:lnSpc>
              <a:defRPr/>
            </a:pPr>
            <a:r>
              <a:rPr lang="ja-JP" altLang="en-US" sz="2800" dirty="0"/>
              <a:t>食欲不振</a:t>
            </a:r>
          </a:p>
          <a:p>
            <a:pPr>
              <a:lnSpc>
                <a:spcPct val="90000"/>
              </a:lnSpc>
              <a:defRPr/>
            </a:pPr>
            <a:r>
              <a:rPr lang="ja-JP" altLang="en-US" sz="2800" dirty="0">
                <a:solidFill>
                  <a:srgbClr val="FFFF00"/>
                </a:solidFill>
              </a:rPr>
              <a:t>体重減少</a:t>
            </a:r>
          </a:p>
          <a:p>
            <a:pPr>
              <a:lnSpc>
                <a:spcPct val="90000"/>
              </a:lnSpc>
              <a:defRPr/>
            </a:pPr>
            <a:r>
              <a:rPr lang="ja-JP" altLang="en-US" sz="2800" dirty="0"/>
              <a:t>便秘・下痢</a:t>
            </a:r>
          </a:p>
          <a:p>
            <a:pPr>
              <a:lnSpc>
                <a:spcPct val="90000"/>
              </a:lnSpc>
              <a:defRPr/>
            </a:pPr>
            <a:r>
              <a:rPr lang="ja-JP" altLang="en-US" sz="2800" dirty="0">
                <a:solidFill>
                  <a:srgbClr val="FFFF00"/>
                </a:solidFill>
              </a:rPr>
              <a:t>口渇、盗汗</a:t>
            </a:r>
          </a:p>
          <a:p>
            <a:pPr>
              <a:lnSpc>
                <a:spcPct val="90000"/>
              </a:lnSpc>
              <a:defRPr/>
            </a:pPr>
            <a:r>
              <a:rPr lang="ja-JP" altLang="en-US" sz="2800" dirty="0">
                <a:solidFill>
                  <a:srgbClr val="FFFF00"/>
                </a:solidFill>
              </a:rPr>
              <a:t>性欲減退</a:t>
            </a:r>
          </a:p>
          <a:p>
            <a:pPr>
              <a:lnSpc>
                <a:spcPct val="90000"/>
              </a:lnSpc>
              <a:defRPr/>
            </a:pPr>
            <a:r>
              <a:rPr lang="ja-JP" altLang="en-US" sz="2800" dirty="0"/>
              <a:t>頭重・頭痛、頭部熱感、肩こり，手足のしびれ，倦怠感，寒気</a:t>
            </a:r>
          </a:p>
          <a:p>
            <a:pPr>
              <a:lnSpc>
                <a:spcPct val="90000"/>
              </a:lnSpc>
              <a:defRPr/>
            </a:pPr>
            <a:endParaRPr lang="ja-JP" altLang="en-US" sz="2800" dirty="0"/>
          </a:p>
          <a:p>
            <a:pPr>
              <a:lnSpc>
                <a:spcPct val="90000"/>
              </a:lnSpc>
              <a:defRPr/>
            </a:pPr>
            <a:endParaRPr lang="en-US" altLang="ja-JP" sz="2800" dirty="0"/>
          </a:p>
        </p:txBody>
      </p:sp>
    </p:spTree>
    <p:extLst>
      <p:ext uri="{BB962C8B-B14F-4D97-AF65-F5344CB8AC3E}">
        <p14:creationId xmlns:p14="http://schemas.microsoft.com/office/powerpoint/2010/main" val="9424501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762000"/>
            <a:ext cx="7772400" cy="608013"/>
          </a:xfrm>
        </p:spPr>
        <p:txBody>
          <a:bodyPr/>
          <a:lstStyle/>
          <a:p>
            <a:pPr>
              <a:defRPr/>
            </a:pPr>
            <a:r>
              <a:rPr lang="ja-JP" altLang="en-US" dirty="0">
                <a:solidFill>
                  <a:srgbClr val="FFFF00"/>
                </a:solidFill>
              </a:rPr>
              <a:t>うつ病の症状のとれかた</a:t>
            </a:r>
          </a:p>
        </p:txBody>
      </p:sp>
      <p:sp>
        <p:nvSpPr>
          <p:cNvPr id="29699" name="Line 3"/>
          <p:cNvSpPr>
            <a:spLocks noChangeShapeType="1"/>
          </p:cNvSpPr>
          <p:nvPr/>
        </p:nvSpPr>
        <p:spPr bwMode="auto">
          <a:xfrm>
            <a:off x="1066800" y="5562600"/>
            <a:ext cx="304800" cy="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0" name="Line 4"/>
          <p:cNvSpPr>
            <a:spLocks noChangeShapeType="1"/>
          </p:cNvSpPr>
          <p:nvPr/>
        </p:nvSpPr>
        <p:spPr bwMode="auto">
          <a:xfrm flipV="1">
            <a:off x="1371600" y="4267200"/>
            <a:ext cx="0" cy="129540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1" name="Line 5"/>
          <p:cNvSpPr>
            <a:spLocks noChangeShapeType="1"/>
          </p:cNvSpPr>
          <p:nvPr/>
        </p:nvSpPr>
        <p:spPr bwMode="auto">
          <a:xfrm>
            <a:off x="1371600" y="4267200"/>
            <a:ext cx="457200" cy="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2" name="Line 6"/>
          <p:cNvSpPr>
            <a:spLocks noChangeShapeType="1"/>
          </p:cNvSpPr>
          <p:nvPr/>
        </p:nvSpPr>
        <p:spPr bwMode="auto">
          <a:xfrm flipV="1">
            <a:off x="1828800" y="3124200"/>
            <a:ext cx="0" cy="114300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3" name="Line 7"/>
          <p:cNvSpPr>
            <a:spLocks noChangeShapeType="1"/>
          </p:cNvSpPr>
          <p:nvPr/>
        </p:nvSpPr>
        <p:spPr bwMode="auto">
          <a:xfrm>
            <a:off x="1828800" y="3124200"/>
            <a:ext cx="2362200" cy="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4" name="Line 8"/>
          <p:cNvSpPr>
            <a:spLocks noChangeShapeType="1"/>
          </p:cNvSpPr>
          <p:nvPr/>
        </p:nvSpPr>
        <p:spPr bwMode="auto">
          <a:xfrm flipV="1">
            <a:off x="4191000" y="2895600"/>
            <a:ext cx="0" cy="22860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5" name="Line 9"/>
          <p:cNvSpPr>
            <a:spLocks noChangeShapeType="1"/>
          </p:cNvSpPr>
          <p:nvPr/>
        </p:nvSpPr>
        <p:spPr bwMode="auto">
          <a:xfrm>
            <a:off x="4191000" y="2895600"/>
            <a:ext cx="2286000" cy="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6" name="Line 10"/>
          <p:cNvSpPr>
            <a:spLocks noChangeShapeType="1"/>
          </p:cNvSpPr>
          <p:nvPr/>
        </p:nvSpPr>
        <p:spPr bwMode="auto">
          <a:xfrm flipV="1">
            <a:off x="6477000" y="2667000"/>
            <a:ext cx="0" cy="22860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7" name="Line 11"/>
          <p:cNvSpPr>
            <a:spLocks noChangeShapeType="1"/>
          </p:cNvSpPr>
          <p:nvPr/>
        </p:nvSpPr>
        <p:spPr bwMode="auto">
          <a:xfrm>
            <a:off x="6477000" y="2667000"/>
            <a:ext cx="2133600" cy="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8" name="Text Box 12"/>
          <p:cNvSpPr txBox="1">
            <a:spLocks noChangeArrowheads="1"/>
          </p:cNvSpPr>
          <p:nvPr/>
        </p:nvSpPr>
        <p:spPr bwMode="auto">
          <a:xfrm>
            <a:off x="990600" y="5638800"/>
            <a:ext cx="1295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焦燥感</a:t>
            </a:r>
          </a:p>
        </p:txBody>
      </p:sp>
      <p:sp>
        <p:nvSpPr>
          <p:cNvPr id="29709" name="Text Box 13"/>
          <p:cNvSpPr txBox="1">
            <a:spLocks noChangeArrowheads="1"/>
          </p:cNvSpPr>
          <p:nvPr/>
        </p:nvSpPr>
        <p:spPr bwMode="auto">
          <a:xfrm>
            <a:off x="1447800" y="4343400"/>
            <a:ext cx="152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憂うつ感</a:t>
            </a:r>
          </a:p>
        </p:txBody>
      </p:sp>
      <p:sp>
        <p:nvSpPr>
          <p:cNvPr id="29710" name="Text Box 14"/>
          <p:cNvSpPr txBox="1">
            <a:spLocks noChangeArrowheads="1"/>
          </p:cNvSpPr>
          <p:nvPr/>
        </p:nvSpPr>
        <p:spPr bwMode="auto">
          <a:xfrm>
            <a:off x="2057400" y="3276600"/>
            <a:ext cx="2362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手がつかない</a:t>
            </a:r>
          </a:p>
        </p:txBody>
      </p:sp>
      <p:sp>
        <p:nvSpPr>
          <p:cNvPr id="29711" name="Text Box 15"/>
          <p:cNvSpPr txBox="1">
            <a:spLocks noChangeArrowheads="1"/>
          </p:cNvSpPr>
          <p:nvPr/>
        </p:nvSpPr>
        <p:spPr bwMode="auto">
          <a:xfrm>
            <a:off x="4495800" y="3048000"/>
            <a:ext cx="2133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根気がない</a:t>
            </a:r>
          </a:p>
        </p:txBody>
      </p:sp>
      <p:sp>
        <p:nvSpPr>
          <p:cNvPr id="29712" name="Text Box 16"/>
          <p:cNvSpPr txBox="1">
            <a:spLocks noChangeArrowheads="1"/>
          </p:cNvSpPr>
          <p:nvPr/>
        </p:nvSpPr>
        <p:spPr bwMode="auto">
          <a:xfrm>
            <a:off x="6629400" y="2819400"/>
            <a:ext cx="2057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興味がない</a:t>
            </a:r>
          </a:p>
        </p:txBody>
      </p:sp>
      <p:sp>
        <p:nvSpPr>
          <p:cNvPr id="29713" name="Text Box 17"/>
          <p:cNvSpPr txBox="1">
            <a:spLocks noChangeArrowheads="1"/>
          </p:cNvSpPr>
          <p:nvPr/>
        </p:nvSpPr>
        <p:spPr bwMode="auto">
          <a:xfrm>
            <a:off x="1371600" y="5029200"/>
            <a:ext cx="91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不安</a:t>
            </a:r>
          </a:p>
        </p:txBody>
      </p:sp>
      <p:sp>
        <p:nvSpPr>
          <p:cNvPr id="29714" name="Line 18"/>
          <p:cNvSpPr>
            <a:spLocks noChangeShapeType="1"/>
          </p:cNvSpPr>
          <p:nvPr/>
        </p:nvSpPr>
        <p:spPr bwMode="auto">
          <a:xfrm>
            <a:off x="1066800" y="6324600"/>
            <a:ext cx="73914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15" name="Line 19"/>
          <p:cNvSpPr>
            <a:spLocks noChangeShapeType="1"/>
          </p:cNvSpPr>
          <p:nvPr/>
        </p:nvSpPr>
        <p:spPr bwMode="auto">
          <a:xfrm flipH="1" flipV="1">
            <a:off x="1066800" y="1676400"/>
            <a:ext cx="0" cy="46482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16" name="Text Box 20"/>
          <p:cNvSpPr txBox="1">
            <a:spLocks noChangeArrowheads="1"/>
          </p:cNvSpPr>
          <p:nvPr/>
        </p:nvSpPr>
        <p:spPr bwMode="auto">
          <a:xfrm>
            <a:off x="6705600" y="5791200"/>
            <a:ext cx="1828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t>時間経過</a:t>
            </a:r>
          </a:p>
        </p:txBody>
      </p:sp>
      <p:sp>
        <p:nvSpPr>
          <p:cNvPr id="29717" name="Text Box 21"/>
          <p:cNvSpPr txBox="1">
            <a:spLocks noChangeArrowheads="1"/>
          </p:cNvSpPr>
          <p:nvPr/>
        </p:nvSpPr>
        <p:spPr bwMode="auto">
          <a:xfrm>
            <a:off x="381000" y="2514600"/>
            <a:ext cx="61118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t>症状</a:t>
            </a:r>
          </a:p>
        </p:txBody>
      </p:sp>
      <p:sp>
        <p:nvSpPr>
          <p:cNvPr id="29718" name="Line 22"/>
          <p:cNvSpPr>
            <a:spLocks noChangeShapeType="1"/>
          </p:cNvSpPr>
          <p:nvPr/>
        </p:nvSpPr>
        <p:spPr bwMode="auto">
          <a:xfrm flipH="1">
            <a:off x="685800" y="4114800"/>
            <a:ext cx="0" cy="838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1881828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C6532D-3EA6-9758-6E5C-2A6A8EDE42D1}"/>
              </a:ext>
            </a:extLst>
          </p:cNvPr>
          <p:cNvSpPr>
            <a:spLocks noGrp="1"/>
          </p:cNvSpPr>
          <p:nvPr>
            <p:ph type="ctrTitle"/>
          </p:nvPr>
        </p:nvSpPr>
        <p:spPr/>
        <p:txBody>
          <a:bodyPr/>
          <a:lstStyle/>
          <a:p>
            <a:pPr algn="ctr"/>
            <a:r>
              <a:rPr kumimoji="1" lang="ja-JP" altLang="en-US" dirty="0">
                <a:solidFill>
                  <a:srgbClr val="FFFF00"/>
                </a:solidFill>
              </a:rPr>
              <a:t>こころの病気　ちょっと詳しい</a:t>
            </a:r>
            <a:br>
              <a:rPr kumimoji="1" lang="en-US" altLang="ja-JP" dirty="0">
                <a:solidFill>
                  <a:srgbClr val="FFFF00"/>
                </a:solidFill>
              </a:rPr>
            </a:br>
            <a:r>
              <a:rPr kumimoji="1" lang="ja-JP" altLang="en-US" dirty="0">
                <a:solidFill>
                  <a:srgbClr val="FFFF00"/>
                </a:solidFill>
              </a:rPr>
              <a:t>応用編</a:t>
            </a:r>
          </a:p>
        </p:txBody>
      </p:sp>
      <p:sp>
        <p:nvSpPr>
          <p:cNvPr id="4" name="字幕 3">
            <a:extLst>
              <a:ext uri="{FF2B5EF4-FFF2-40B4-BE49-F238E27FC236}">
                <a16:creationId xmlns:a16="http://schemas.microsoft.com/office/drawing/2014/main" id="{D391E37F-DD15-A730-947A-EE94C7C77F73}"/>
              </a:ext>
            </a:extLst>
          </p:cNvPr>
          <p:cNvSpPr>
            <a:spLocks noGrp="1"/>
          </p:cNvSpPr>
          <p:nvPr>
            <p:ph type="subTitle" idx="1"/>
          </p:nvPr>
        </p:nvSpPr>
        <p:spPr/>
        <p:txBody>
          <a:bodyPr/>
          <a:lstStyle/>
          <a:p>
            <a:r>
              <a:rPr lang="en-US" altLang="ja-JP" dirty="0"/>
              <a:t>5</a:t>
            </a:r>
            <a:r>
              <a:rPr lang="ja-JP" altLang="en-US" dirty="0"/>
              <a:t>枚のスライド</a:t>
            </a:r>
            <a:endParaRPr lang="en-US" altLang="ja-JP" dirty="0"/>
          </a:p>
          <a:p>
            <a:r>
              <a:rPr lang="ja-JP" altLang="en-US" dirty="0"/>
              <a:t>今回のお話ではスキップします</a:t>
            </a:r>
            <a:endParaRPr lang="en-US" altLang="ja-JP" dirty="0"/>
          </a:p>
          <a:p>
            <a:r>
              <a:rPr lang="ja-JP" altLang="en-US" dirty="0"/>
              <a:t>興味のある方は家で読んでください</a:t>
            </a:r>
          </a:p>
        </p:txBody>
      </p:sp>
    </p:spTree>
    <p:extLst>
      <p:ext uri="{BB962C8B-B14F-4D97-AF65-F5344CB8AC3E}">
        <p14:creationId xmlns:p14="http://schemas.microsoft.com/office/powerpoint/2010/main" val="4108144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Line 2"/>
          <p:cNvSpPr>
            <a:spLocks noChangeShapeType="1"/>
          </p:cNvSpPr>
          <p:nvPr/>
        </p:nvSpPr>
        <p:spPr bwMode="auto">
          <a:xfrm>
            <a:off x="4114800" y="2667000"/>
            <a:ext cx="0" cy="1143000"/>
          </a:xfrm>
          <a:prstGeom prst="line">
            <a:avLst/>
          </a:prstGeom>
          <a:noFill/>
          <a:ln w="38100" cap="sq">
            <a:solidFill>
              <a:srgbClr val="FF9933"/>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07" name="Line 3"/>
          <p:cNvSpPr>
            <a:spLocks noChangeShapeType="1"/>
          </p:cNvSpPr>
          <p:nvPr/>
        </p:nvSpPr>
        <p:spPr bwMode="auto">
          <a:xfrm flipH="1">
            <a:off x="3124200" y="3810000"/>
            <a:ext cx="990600" cy="762000"/>
          </a:xfrm>
          <a:prstGeom prst="line">
            <a:avLst/>
          </a:prstGeom>
          <a:noFill/>
          <a:ln w="38100" cap="sq">
            <a:solidFill>
              <a:srgbClr val="FF9933"/>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08" name="Line 4"/>
          <p:cNvSpPr>
            <a:spLocks noChangeShapeType="1"/>
          </p:cNvSpPr>
          <p:nvPr/>
        </p:nvSpPr>
        <p:spPr bwMode="auto">
          <a:xfrm>
            <a:off x="4114800" y="3810000"/>
            <a:ext cx="1066800" cy="762000"/>
          </a:xfrm>
          <a:prstGeom prst="line">
            <a:avLst/>
          </a:prstGeom>
          <a:noFill/>
          <a:ln w="38100" cap="sq">
            <a:solidFill>
              <a:srgbClr val="FF9933"/>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09" name="Text Box 5"/>
          <p:cNvSpPr txBox="1">
            <a:spLocks noChangeArrowheads="1"/>
          </p:cNvSpPr>
          <p:nvPr/>
        </p:nvSpPr>
        <p:spPr bwMode="auto">
          <a:xfrm>
            <a:off x="3581400" y="2133600"/>
            <a:ext cx="1219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imes New Roman" pitchFamily="18" charset="0"/>
              </a:rPr>
              <a:t>思考</a:t>
            </a:r>
          </a:p>
        </p:txBody>
      </p:sp>
      <p:sp>
        <p:nvSpPr>
          <p:cNvPr id="47110" name="Text Box 6"/>
          <p:cNvSpPr txBox="1">
            <a:spLocks noChangeArrowheads="1"/>
          </p:cNvSpPr>
          <p:nvPr/>
        </p:nvSpPr>
        <p:spPr bwMode="auto">
          <a:xfrm>
            <a:off x="2590800" y="4648200"/>
            <a:ext cx="1371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imes New Roman" pitchFamily="18" charset="0"/>
              </a:rPr>
              <a:t>感情</a:t>
            </a:r>
          </a:p>
        </p:txBody>
      </p:sp>
      <p:sp>
        <p:nvSpPr>
          <p:cNvPr id="47111" name="Text Box 7"/>
          <p:cNvSpPr txBox="1">
            <a:spLocks noChangeArrowheads="1"/>
          </p:cNvSpPr>
          <p:nvPr/>
        </p:nvSpPr>
        <p:spPr bwMode="auto">
          <a:xfrm>
            <a:off x="4876800" y="4572000"/>
            <a:ext cx="144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imes New Roman" pitchFamily="18" charset="0"/>
              </a:rPr>
              <a:t>意欲</a:t>
            </a:r>
          </a:p>
        </p:txBody>
      </p:sp>
      <p:sp>
        <p:nvSpPr>
          <p:cNvPr id="12296" name="Rectangle 8"/>
          <p:cNvSpPr>
            <a:spLocks noGrp="1" noChangeArrowheads="1"/>
          </p:cNvSpPr>
          <p:nvPr>
            <p:ph type="title"/>
          </p:nvPr>
        </p:nvSpPr>
        <p:spPr>
          <a:xfrm>
            <a:off x="1150938" y="209551"/>
            <a:ext cx="7793037" cy="827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solidFill>
                  <a:srgbClr val="FFFF00"/>
                </a:solidFill>
                <a:effectLst/>
              </a:rPr>
              <a:t>心の動きの</a:t>
            </a:r>
            <a:r>
              <a:rPr lang="en-US" altLang="ja-JP" dirty="0">
                <a:solidFill>
                  <a:srgbClr val="FFFF00"/>
                </a:solidFill>
                <a:effectLst/>
              </a:rPr>
              <a:t>3</a:t>
            </a:r>
            <a:r>
              <a:rPr lang="ja-JP" altLang="en-US" dirty="0">
                <a:solidFill>
                  <a:srgbClr val="FFFF00"/>
                </a:solidFill>
                <a:effectLst/>
              </a:rPr>
              <a:t>要素</a:t>
            </a:r>
          </a:p>
        </p:txBody>
      </p:sp>
      <p:pic>
        <p:nvPicPr>
          <p:cNvPr id="47113" name="Picture 9" descr="j007862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1524000"/>
            <a:ext cx="992188" cy="21336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7114" name="Picture 10" descr="j007862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7400" y="1524000"/>
            <a:ext cx="777875" cy="2362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7115" name="Picture 11" descr="j007871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800600"/>
            <a:ext cx="1868488" cy="18478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7116" name="Picture 12" descr="j007871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51550" y="4724400"/>
            <a:ext cx="1506538" cy="18716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9477965"/>
      </p:ext>
    </p:extLst>
  </p:cSld>
  <p:clrMapOvr>
    <a:masterClrMapping/>
  </p:clrMapOvr>
  <mc:AlternateContent xmlns:mc="http://schemas.openxmlformats.org/markup-compatibility/2006" xmlns:p14="http://schemas.microsoft.com/office/powerpoint/2010/main">
    <mc:Choice Requires="p14">
      <p:transition spd="slow" p14:dur="2000" advTm="46530"/>
    </mc:Choice>
    <mc:Fallback xmlns="">
      <p:transition spd="slow" advTm="46530"/>
    </mc:Fallback>
  </mc:AlternateContent>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defRPr/>
            </a:pPr>
            <a:r>
              <a:rPr lang="ja-JP" altLang="en-US" dirty="0">
                <a:solidFill>
                  <a:srgbClr val="FFFF00"/>
                </a:solidFill>
              </a:rPr>
              <a:t>うつ病とその亜型</a:t>
            </a:r>
          </a:p>
        </p:txBody>
      </p:sp>
      <p:sp>
        <p:nvSpPr>
          <p:cNvPr id="10243" name="Rectangle 3"/>
          <p:cNvSpPr>
            <a:spLocks noGrp="1" noChangeArrowheads="1"/>
          </p:cNvSpPr>
          <p:nvPr>
            <p:ph idx="1"/>
          </p:nvPr>
        </p:nvSpPr>
        <p:spPr/>
        <p:txBody>
          <a:bodyPr/>
          <a:lstStyle/>
          <a:p>
            <a:pPr eaLnBrk="1" hangingPunct="1">
              <a:defRPr/>
            </a:pPr>
            <a:r>
              <a:rPr lang="ja-JP" altLang="en-US" sz="2800" dirty="0"/>
              <a:t>メランコリー型</a:t>
            </a:r>
            <a:r>
              <a:rPr lang="ja-JP" altLang="en-US" sz="2800" dirty="0">
                <a:solidFill>
                  <a:srgbClr val="FFFF00"/>
                </a:solidFill>
              </a:rPr>
              <a:t>（内因性）うつ病</a:t>
            </a:r>
          </a:p>
          <a:p>
            <a:pPr eaLnBrk="1" hangingPunct="1">
              <a:defRPr/>
            </a:pPr>
            <a:r>
              <a:rPr lang="ja-JP" altLang="en-US" sz="2800" dirty="0">
                <a:solidFill>
                  <a:srgbClr val="FFFF00"/>
                </a:solidFill>
              </a:rPr>
              <a:t>双極性感情障害（躁うつ病）のうつ病相</a:t>
            </a:r>
          </a:p>
          <a:p>
            <a:pPr eaLnBrk="1" hangingPunct="1">
              <a:defRPr/>
            </a:pPr>
            <a:r>
              <a:rPr lang="ja-JP" altLang="en-US" sz="2800" dirty="0">
                <a:solidFill>
                  <a:srgbClr val="FFFF00"/>
                </a:solidFill>
              </a:rPr>
              <a:t>気分変調症</a:t>
            </a:r>
            <a:r>
              <a:rPr lang="ja-JP" altLang="en-US" sz="2800" dirty="0"/>
              <a:t>、神経症性うつ病、抑うつ神経症</a:t>
            </a:r>
          </a:p>
          <a:p>
            <a:pPr eaLnBrk="1" hangingPunct="1">
              <a:defRPr/>
            </a:pPr>
            <a:r>
              <a:rPr lang="ja-JP" altLang="en-US" sz="2800" dirty="0">
                <a:solidFill>
                  <a:srgbClr val="FFFF00"/>
                </a:solidFill>
              </a:rPr>
              <a:t>現代型うつ病</a:t>
            </a:r>
          </a:p>
          <a:p>
            <a:pPr eaLnBrk="1" hangingPunct="1">
              <a:defRPr/>
            </a:pPr>
            <a:r>
              <a:rPr lang="ja-JP" altLang="en-US" sz="2800" dirty="0">
                <a:solidFill>
                  <a:srgbClr val="FFFF00"/>
                </a:solidFill>
              </a:rPr>
              <a:t>非定型うつ病</a:t>
            </a:r>
          </a:p>
          <a:p>
            <a:pPr eaLnBrk="1" hangingPunct="1">
              <a:defRPr/>
            </a:pPr>
            <a:r>
              <a:rPr lang="ja-JP" altLang="en-US" sz="2800" dirty="0">
                <a:solidFill>
                  <a:srgbClr val="FFFF00"/>
                </a:solidFill>
              </a:rPr>
              <a:t>難治性うつ病</a:t>
            </a:r>
          </a:p>
          <a:p>
            <a:pPr eaLnBrk="1" hangingPunct="1">
              <a:defRPr/>
            </a:pPr>
            <a:r>
              <a:rPr lang="ja-JP" altLang="en-US" sz="2800" dirty="0">
                <a:solidFill>
                  <a:srgbClr val="FFFF00"/>
                </a:solidFill>
              </a:rPr>
              <a:t>人格障害に伴う</a:t>
            </a:r>
            <a:endParaRPr lang="en-US" altLang="ja-JP" sz="2800" dirty="0">
              <a:solidFill>
                <a:srgbClr val="FFFF00"/>
              </a:solidFill>
            </a:endParaRPr>
          </a:p>
          <a:p>
            <a:pPr eaLnBrk="1" hangingPunct="1">
              <a:defRPr/>
            </a:pPr>
            <a:r>
              <a:rPr lang="ja-JP" altLang="en-US" sz="2800" dirty="0">
                <a:solidFill>
                  <a:srgbClr val="FFFF00"/>
                </a:solidFill>
              </a:rPr>
              <a:t>発達障害に伴う</a:t>
            </a:r>
          </a:p>
          <a:p>
            <a:pPr eaLnBrk="1" hangingPunct="1">
              <a:buFont typeface="Wingdings" pitchFamily="2" charset="2"/>
              <a:buNone/>
              <a:defRPr/>
            </a:pPr>
            <a:endParaRPr lang="en-US" altLang="ja-JP" sz="2800" dirty="0"/>
          </a:p>
        </p:txBody>
      </p:sp>
    </p:spTree>
    <p:extLst>
      <p:ext uri="{BB962C8B-B14F-4D97-AF65-F5344CB8AC3E}">
        <p14:creationId xmlns:p14="http://schemas.microsoft.com/office/powerpoint/2010/main" val="35402171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150938" y="188641"/>
            <a:ext cx="7793037" cy="1008112"/>
          </a:xfrm>
        </p:spPr>
        <p:txBody>
          <a:bodyPr/>
          <a:lstStyle/>
          <a:p>
            <a:pPr algn="ctr" eaLnBrk="1" hangingPunct="1">
              <a:defRPr/>
            </a:pPr>
            <a:r>
              <a:rPr lang="ja-JP" altLang="en-US" dirty="0">
                <a:solidFill>
                  <a:srgbClr val="FFFF00"/>
                </a:solidFill>
              </a:rPr>
              <a:t>現代型うつ病</a:t>
            </a:r>
          </a:p>
        </p:txBody>
      </p:sp>
      <p:sp>
        <p:nvSpPr>
          <p:cNvPr id="13315" name="Rectangle 3"/>
          <p:cNvSpPr>
            <a:spLocks noGrp="1" noChangeArrowheads="1"/>
          </p:cNvSpPr>
          <p:nvPr>
            <p:ph idx="1"/>
          </p:nvPr>
        </p:nvSpPr>
        <p:spPr>
          <a:xfrm>
            <a:off x="539750" y="1700808"/>
            <a:ext cx="8415338" cy="4431705"/>
          </a:xfrm>
        </p:spPr>
        <p:txBody>
          <a:bodyPr/>
          <a:lstStyle/>
          <a:p>
            <a:pPr eaLnBrk="1" hangingPunct="1">
              <a:defRPr/>
            </a:pPr>
            <a:r>
              <a:rPr lang="ja-JP" altLang="en-US" dirty="0"/>
              <a:t>比較的</a:t>
            </a:r>
            <a:r>
              <a:rPr lang="ja-JP" altLang="en-US" dirty="0">
                <a:solidFill>
                  <a:srgbClr val="FFFF00"/>
                </a:solidFill>
              </a:rPr>
              <a:t>若年者</a:t>
            </a:r>
          </a:p>
          <a:p>
            <a:pPr eaLnBrk="1" hangingPunct="1">
              <a:defRPr/>
            </a:pPr>
            <a:r>
              <a:rPr lang="ja-JP" altLang="en-US" dirty="0"/>
              <a:t>組織への一体化を拒絶しているため</a:t>
            </a:r>
            <a:r>
              <a:rPr lang="ja-JP" altLang="en-US" dirty="0">
                <a:solidFill>
                  <a:srgbClr val="FFFF00"/>
                </a:solidFill>
              </a:rPr>
              <a:t>罪責感の表明が少ない。むしろ当惑。</a:t>
            </a:r>
          </a:p>
          <a:p>
            <a:pPr eaLnBrk="1" hangingPunct="1">
              <a:defRPr/>
            </a:pPr>
            <a:r>
              <a:rPr lang="ja-JP" altLang="en-US" dirty="0"/>
              <a:t>早期に受診</a:t>
            </a:r>
          </a:p>
          <a:p>
            <a:pPr eaLnBrk="1" hangingPunct="1">
              <a:defRPr/>
            </a:pPr>
            <a:r>
              <a:rPr lang="ja-JP" altLang="en-US" dirty="0"/>
              <a:t>症状が出揃わない：</a:t>
            </a:r>
            <a:r>
              <a:rPr lang="ja-JP" altLang="en-US" dirty="0">
                <a:solidFill>
                  <a:srgbClr val="FFFF00"/>
                </a:solidFill>
              </a:rPr>
              <a:t>身体症状と制止</a:t>
            </a:r>
            <a:r>
              <a:rPr lang="ja-JP" altLang="en-US" dirty="0"/>
              <a:t>が主症状</a:t>
            </a:r>
          </a:p>
          <a:p>
            <a:pPr eaLnBrk="1" hangingPunct="1">
              <a:defRPr/>
            </a:pPr>
            <a:r>
              <a:rPr lang="ja-JP" altLang="en-US" dirty="0"/>
              <a:t>自己中心的に見える</a:t>
            </a:r>
          </a:p>
          <a:p>
            <a:pPr eaLnBrk="1" hangingPunct="1">
              <a:defRPr/>
            </a:pPr>
            <a:r>
              <a:rPr lang="ja-JP" altLang="en-US" dirty="0">
                <a:solidFill>
                  <a:srgbClr val="FFFF00"/>
                </a:solidFill>
              </a:rPr>
              <a:t>趣味を持つ、趣味なら楽しめる</a:t>
            </a:r>
          </a:p>
        </p:txBody>
      </p:sp>
    </p:spTree>
    <p:extLst>
      <p:ext uri="{BB962C8B-B14F-4D97-AF65-F5344CB8AC3E}">
        <p14:creationId xmlns:p14="http://schemas.microsoft.com/office/powerpoint/2010/main" val="4092743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116013" y="332656"/>
            <a:ext cx="7793037" cy="1224135"/>
          </a:xfrm>
        </p:spPr>
        <p:txBody>
          <a:bodyPr/>
          <a:lstStyle/>
          <a:p>
            <a:pPr eaLnBrk="1" hangingPunct="1">
              <a:defRPr/>
            </a:pPr>
            <a:r>
              <a:rPr lang="ja-JP" altLang="en-US" dirty="0">
                <a:solidFill>
                  <a:srgbClr val="FFFF00"/>
                </a:solidFill>
              </a:rPr>
              <a:t>神経症性うつ病（気分変調症）</a:t>
            </a:r>
          </a:p>
        </p:txBody>
      </p:sp>
      <p:sp>
        <p:nvSpPr>
          <p:cNvPr id="14339" name="Rectangle 3"/>
          <p:cNvSpPr>
            <a:spLocks noGrp="1" noChangeArrowheads="1"/>
          </p:cNvSpPr>
          <p:nvPr>
            <p:ph idx="1"/>
          </p:nvPr>
        </p:nvSpPr>
        <p:spPr>
          <a:xfrm>
            <a:off x="611560" y="2017713"/>
            <a:ext cx="8343528" cy="4114800"/>
          </a:xfrm>
        </p:spPr>
        <p:txBody>
          <a:bodyPr/>
          <a:lstStyle/>
          <a:p>
            <a:pPr eaLnBrk="1" hangingPunct="1">
              <a:lnSpc>
                <a:spcPct val="90000"/>
              </a:lnSpc>
              <a:defRPr/>
            </a:pPr>
            <a:r>
              <a:rPr lang="ja-JP" altLang="en-US" dirty="0"/>
              <a:t>うつ病とはいえない程度の</a:t>
            </a:r>
            <a:r>
              <a:rPr lang="ja-JP" altLang="en-US" dirty="0">
                <a:solidFill>
                  <a:srgbClr val="FFFF00"/>
                </a:solidFill>
              </a:rPr>
              <a:t>慢性的抑うつ気分</a:t>
            </a:r>
          </a:p>
          <a:p>
            <a:pPr eaLnBrk="1" hangingPunct="1">
              <a:lnSpc>
                <a:spcPct val="90000"/>
              </a:lnSpc>
              <a:defRPr/>
            </a:pPr>
            <a:r>
              <a:rPr lang="ja-JP" altLang="en-US" dirty="0"/>
              <a:t>疲れと抑うつを感じ、何事にも努力が入り楽しいことは何もない</a:t>
            </a:r>
          </a:p>
          <a:p>
            <a:pPr eaLnBrk="1" hangingPunct="1">
              <a:lnSpc>
                <a:spcPct val="90000"/>
              </a:lnSpc>
              <a:defRPr/>
            </a:pPr>
            <a:r>
              <a:rPr lang="ja-JP" altLang="en-US" dirty="0">
                <a:solidFill>
                  <a:srgbClr val="FFFF00"/>
                </a:solidFill>
              </a:rPr>
              <a:t>対人関係または環境に対する葛藤</a:t>
            </a:r>
            <a:r>
              <a:rPr lang="ja-JP" altLang="en-US" dirty="0"/>
              <a:t>が背景にある</a:t>
            </a:r>
          </a:p>
          <a:p>
            <a:pPr eaLnBrk="1" hangingPunct="1">
              <a:lnSpc>
                <a:spcPct val="90000"/>
              </a:lnSpc>
              <a:defRPr/>
            </a:pPr>
            <a:r>
              <a:rPr lang="ja-JP" altLang="en-US" dirty="0">
                <a:solidFill>
                  <a:srgbClr val="FFFF00"/>
                </a:solidFill>
              </a:rPr>
              <a:t>他罰的</a:t>
            </a:r>
            <a:r>
              <a:rPr lang="ja-JP" altLang="en-US" dirty="0"/>
              <a:t>である</a:t>
            </a:r>
          </a:p>
          <a:p>
            <a:pPr eaLnBrk="1" hangingPunct="1">
              <a:lnSpc>
                <a:spcPct val="90000"/>
              </a:lnSpc>
              <a:defRPr/>
            </a:pPr>
            <a:r>
              <a:rPr lang="ja-JP" altLang="en-US" dirty="0">
                <a:solidFill>
                  <a:srgbClr val="FFFF00"/>
                </a:solidFill>
              </a:rPr>
              <a:t>経過が長い</a:t>
            </a:r>
          </a:p>
          <a:p>
            <a:pPr eaLnBrk="1" hangingPunct="1">
              <a:lnSpc>
                <a:spcPct val="90000"/>
              </a:lnSpc>
              <a:defRPr/>
            </a:pPr>
            <a:endParaRPr lang="en-US" altLang="ja-JP" dirty="0">
              <a:solidFill>
                <a:srgbClr val="FFFF00"/>
              </a:solidFill>
            </a:endParaRPr>
          </a:p>
        </p:txBody>
      </p:sp>
    </p:spTree>
    <p:extLst>
      <p:ext uri="{BB962C8B-B14F-4D97-AF65-F5344CB8AC3E}">
        <p14:creationId xmlns:p14="http://schemas.microsoft.com/office/powerpoint/2010/main" val="22028346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defRPr/>
            </a:pPr>
            <a:r>
              <a:rPr lang="ja-JP" altLang="en-US" dirty="0">
                <a:solidFill>
                  <a:srgbClr val="FFFF00"/>
                </a:solidFill>
              </a:rPr>
              <a:t>非定型うつ病</a:t>
            </a:r>
          </a:p>
        </p:txBody>
      </p:sp>
      <p:sp>
        <p:nvSpPr>
          <p:cNvPr id="15363" name="Rectangle 3"/>
          <p:cNvSpPr>
            <a:spLocks noGrp="1" noChangeArrowheads="1"/>
          </p:cNvSpPr>
          <p:nvPr>
            <p:ph idx="1"/>
          </p:nvPr>
        </p:nvSpPr>
        <p:spPr/>
        <p:txBody>
          <a:bodyPr/>
          <a:lstStyle/>
          <a:p>
            <a:pPr eaLnBrk="1" hangingPunct="1">
              <a:defRPr/>
            </a:pPr>
            <a:r>
              <a:rPr lang="ja-JP" altLang="en-US" sz="2800" dirty="0">
                <a:solidFill>
                  <a:srgbClr val="FFFF00"/>
                </a:solidFill>
              </a:rPr>
              <a:t>気分反応性</a:t>
            </a:r>
            <a:r>
              <a:rPr lang="ja-JP" altLang="en-US" sz="2800" dirty="0"/>
              <a:t>（現実のまたは起こるかもしれない楽しい出来事に反応して気分が明るくなる）</a:t>
            </a:r>
          </a:p>
          <a:p>
            <a:pPr eaLnBrk="1" hangingPunct="1">
              <a:defRPr/>
            </a:pPr>
            <a:r>
              <a:rPr lang="ja-JP" altLang="en-US" sz="2800" dirty="0"/>
              <a:t>著明な</a:t>
            </a:r>
            <a:r>
              <a:rPr lang="ja-JP" altLang="en-US" sz="2800" dirty="0">
                <a:solidFill>
                  <a:srgbClr val="FFFF00"/>
                </a:solidFill>
              </a:rPr>
              <a:t>体重増加</a:t>
            </a:r>
            <a:r>
              <a:rPr lang="ja-JP" altLang="en-US" sz="2800" dirty="0"/>
              <a:t>または</a:t>
            </a:r>
            <a:r>
              <a:rPr lang="ja-JP" altLang="en-US" sz="2800" dirty="0">
                <a:solidFill>
                  <a:srgbClr val="FFFF00"/>
                </a:solidFill>
              </a:rPr>
              <a:t>食欲の増加</a:t>
            </a:r>
          </a:p>
          <a:p>
            <a:pPr eaLnBrk="1" hangingPunct="1">
              <a:defRPr/>
            </a:pPr>
            <a:r>
              <a:rPr lang="ja-JP" altLang="en-US" sz="2800" dirty="0">
                <a:solidFill>
                  <a:srgbClr val="FFFF00"/>
                </a:solidFill>
              </a:rPr>
              <a:t>過眠</a:t>
            </a:r>
          </a:p>
          <a:p>
            <a:pPr eaLnBrk="1" hangingPunct="1">
              <a:defRPr/>
            </a:pPr>
            <a:r>
              <a:rPr lang="ja-JP" altLang="en-US" sz="2800" dirty="0">
                <a:solidFill>
                  <a:schemeClr val="tx2"/>
                </a:solidFill>
              </a:rPr>
              <a:t>鉛様の麻痺（</a:t>
            </a:r>
            <a:r>
              <a:rPr lang="ja-JP" altLang="en-US" sz="2800" dirty="0">
                <a:solidFill>
                  <a:srgbClr val="FFFF00"/>
                </a:solidFill>
              </a:rPr>
              <a:t>体が鉛のように重くて仕方ない</a:t>
            </a:r>
            <a:r>
              <a:rPr lang="ja-JP" altLang="en-US" sz="2800" dirty="0">
                <a:solidFill>
                  <a:schemeClr val="tx2"/>
                </a:solidFill>
              </a:rPr>
              <a:t>）</a:t>
            </a:r>
          </a:p>
          <a:p>
            <a:pPr eaLnBrk="1" hangingPunct="1">
              <a:defRPr/>
            </a:pPr>
            <a:r>
              <a:rPr lang="ja-JP" altLang="en-US" sz="2800" dirty="0"/>
              <a:t>長年にわたる</a:t>
            </a:r>
            <a:r>
              <a:rPr lang="ja-JP" altLang="en-US" sz="2800" dirty="0">
                <a:solidFill>
                  <a:srgbClr val="FFFF00"/>
                </a:solidFill>
              </a:rPr>
              <a:t>対人関係での過敏性</a:t>
            </a:r>
            <a:r>
              <a:rPr lang="ja-JP" altLang="en-US" sz="2800" dirty="0"/>
              <a:t>により、著しい社会的・職業的障害を引き起こしている</a:t>
            </a:r>
          </a:p>
          <a:p>
            <a:pPr eaLnBrk="1" hangingPunct="1">
              <a:buFont typeface="Wingdings" pitchFamily="2" charset="2"/>
              <a:buNone/>
              <a:defRPr/>
            </a:pPr>
            <a:endParaRPr lang="en-US" altLang="ja-JP" sz="2800" dirty="0"/>
          </a:p>
        </p:txBody>
      </p:sp>
    </p:spTree>
    <p:extLst>
      <p:ext uri="{BB962C8B-B14F-4D97-AF65-F5344CB8AC3E}">
        <p14:creationId xmlns:p14="http://schemas.microsoft.com/office/powerpoint/2010/main" val="23921149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260350"/>
            <a:ext cx="8642350" cy="792386"/>
          </a:xfrm>
        </p:spPr>
        <p:txBody>
          <a:bodyPr/>
          <a:lstStyle/>
          <a:p>
            <a:pPr eaLnBrk="1" hangingPunct="1">
              <a:defRPr/>
            </a:pPr>
            <a:r>
              <a:rPr lang="ja-JP" altLang="en-US" sz="4000" dirty="0">
                <a:solidFill>
                  <a:srgbClr val="FFFF00"/>
                </a:solidFill>
              </a:rPr>
              <a:t>難治性うつ病、性格と深く関わるうつ病</a:t>
            </a:r>
          </a:p>
        </p:txBody>
      </p:sp>
      <p:sp>
        <p:nvSpPr>
          <p:cNvPr id="16387" name="Rectangle 3"/>
          <p:cNvSpPr>
            <a:spLocks noGrp="1" noChangeArrowheads="1"/>
          </p:cNvSpPr>
          <p:nvPr>
            <p:ph idx="1"/>
          </p:nvPr>
        </p:nvSpPr>
        <p:spPr>
          <a:xfrm>
            <a:off x="685800" y="1052737"/>
            <a:ext cx="7772400" cy="5544914"/>
          </a:xfrm>
        </p:spPr>
        <p:txBody>
          <a:bodyPr/>
          <a:lstStyle/>
          <a:p>
            <a:pPr eaLnBrk="1" hangingPunct="1">
              <a:lnSpc>
                <a:spcPct val="80000"/>
              </a:lnSpc>
              <a:defRPr/>
            </a:pPr>
            <a:r>
              <a:rPr lang="ja-JP" altLang="en-US" sz="2800" dirty="0"/>
              <a:t>病前性格、認知様式、誘因などは前述のうつ病と全く変わりないと思われるのに、抗うつ薬に反応せず、年余に渡り病状が改善しない難治性うつ病もある。</a:t>
            </a:r>
          </a:p>
          <a:p>
            <a:pPr eaLnBrk="1" hangingPunct="1">
              <a:lnSpc>
                <a:spcPct val="80000"/>
              </a:lnSpc>
              <a:defRPr/>
            </a:pPr>
            <a:r>
              <a:rPr lang="ja-JP" altLang="en-US" sz="2800" dirty="0">
                <a:solidFill>
                  <a:srgbClr val="FFFF00"/>
                </a:solidFill>
              </a:rPr>
              <a:t>対人関係の葛藤、環境に対する不適応</a:t>
            </a:r>
            <a:r>
              <a:rPr lang="ja-JP" altLang="en-US" sz="2800" dirty="0"/>
              <a:t>が背景にあるうつ状態は、他罰的で治りにくかったり症状が一進一退することも多い。</a:t>
            </a:r>
          </a:p>
          <a:p>
            <a:pPr eaLnBrk="1" hangingPunct="1">
              <a:lnSpc>
                <a:spcPct val="80000"/>
              </a:lnSpc>
              <a:defRPr/>
            </a:pPr>
            <a:r>
              <a:rPr lang="ja-JP" altLang="en-US" sz="2800" dirty="0">
                <a:solidFill>
                  <a:srgbClr val="FFFF00"/>
                </a:solidFill>
              </a:rPr>
              <a:t>高い理想と低い自己評価</a:t>
            </a:r>
            <a:r>
              <a:rPr lang="en-US" altLang="ja-JP" sz="2800" dirty="0"/>
              <a:t>(</a:t>
            </a:r>
            <a:r>
              <a:rPr lang="ja-JP" altLang="en-US" sz="2800" dirty="0"/>
              <a:t>または高すぎる自尊心</a:t>
            </a:r>
            <a:r>
              <a:rPr lang="en-US" altLang="ja-JP" sz="2800" dirty="0"/>
              <a:t>)</a:t>
            </a:r>
            <a:r>
              <a:rPr lang="ja-JP" altLang="en-US" sz="2800" dirty="0"/>
              <a:t>、</a:t>
            </a:r>
            <a:r>
              <a:rPr lang="ja-JP" altLang="en-US" sz="2800" dirty="0">
                <a:solidFill>
                  <a:srgbClr val="FFFF00"/>
                </a:solidFill>
              </a:rPr>
              <a:t>傷つきやすさと不安定な対人関係</a:t>
            </a:r>
            <a:r>
              <a:rPr lang="ja-JP" altLang="en-US" sz="2800" dirty="0"/>
              <a:t>を背景に持つうつ病は、症状が　浮動的で、</a:t>
            </a:r>
            <a:r>
              <a:rPr lang="ja-JP" altLang="en-US" sz="2800" dirty="0">
                <a:solidFill>
                  <a:srgbClr val="FFFF00"/>
                </a:solidFill>
              </a:rPr>
              <a:t>自傷や自殺企図、対人関係でのトラブル</a:t>
            </a:r>
            <a:r>
              <a:rPr lang="ja-JP" altLang="en-US" sz="2800" dirty="0"/>
              <a:t>などの問題行動が特徴であることも多く、</a:t>
            </a:r>
            <a:r>
              <a:rPr lang="ja-JP" altLang="en-US" sz="2800" dirty="0">
                <a:solidFill>
                  <a:srgbClr val="FFFF00"/>
                </a:solidFill>
              </a:rPr>
              <a:t>服薬と休養だけでは治らない。</a:t>
            </a:r>
            <a:endParaRPr lang="en-US" altLang="ja-JP" sz="2800" dirty="0">
              <a:solidFill>
                <a:srgbClr val="FFFF00"/>
              </a:solidFill>
            </a:endParaRPr>
          </a:p>
          <a:p>
            <a:pPr eaLnBrk="1" hangingPunct="1">
              <a:lnSpc>
                <a:spcPct val="80000"/>
              </a:lnSpc>
              <a:defRPr/>
            </a:pPr>
            <a:r>
              <a:rPr lang="ja-JP" altLang="en-US" sz="2800" dirty="0"/>
              <a:t>生育歴で</a:t>
            </a:r>
            <a:r>
              <a:rPr lang="ja-JP" altLang="en-US" sz="2800" dirty="0">
                <a:solidFill>
                  <a:srgbClr val="FFFF00"/>
                </a:solidFill>
              </a:rPr>
              <a:t>被虐待体験</a:t>
            </a:r>
            <a:r>
              <a:rPr lang="ja-JP" altLang="en-US" sz="2800" dirty="0"/>
              <a:t>や</a:t>
            </a:r>
            <a:r>
              <a:rPr lang="ja-JP" altLang="en-US" sz="2800" dirty="0">
                <a:solidFill>
                  <a:srgbClr val="FFFF00"/>
                </a:solidFill>
              </a:rPr>
              <a:t>過酷な体験</a:t>
            </a:r>
            <a:r>
              <a:rPr lang="ja-JP" altLang="en-US" sz="2800" dirty="0"/>
              <a:t>がある場合も多い。</a:t>
            </a:r>
          </a:p>
        </p:txBody>
      </p:sp>
    </p:spTree>
    <p:extLst>
      <p:ext uri="{BB962C8B-B14F-4D97-AF65-F5344CB8AC3E}">
        <p14:creationId xmlns:p14="http://schemas.microsoft.com/office/powerpoint/2010/main" val="6115466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1"/>
            <a:ext cx="8229600" cy="792087"/>
          </a:xfrm>
        </p:spPr>
        <p:txBody>
          <a:bodyPr/>
          <a:lstStyle/>
          <a:p>
            <a:pPr algn="ctr" eaLnBrk="1" hangingPunct="1">
              <a:defRPr/>
            </a:pPr>
            <a:r>
              <a:rPr lang="ja-JP" altLang="en-US" dirty="0">
                <a:solidFill>
                  <a:srgbClr val="FFFF00"/>
                </a:solidFill>
              </a:rPr>
              <a:t>うつ状態が長引く要因</a:t>
            </a:r>
          </a:p>
        </p:txBody>
      </p:sp>
      <p:sp>
        <p:nvSpPr>
          <p:cNvPr id="3" name="コンテンツ プレースホルダ 2"/>
          <p:cNvSpPr>
            <a:spLocks noGrp="1"/>
          </p:cNvSpPr>
          <p:nvPr>
            <p:ph idx="1"/>
          </p:nvPr>
        </p:nvSpPr>
        <p:spPr>
          <a:xfrm>
            <a:off x="323528" y="1052736"/>
            <a:ext cx="8496944" cy="5383434"/>
          </a:xfrm>
        </p:spPr>
        <p:txBody>
          <a:bodyPr/>
          <a:lstStyle/>
          <a:p>
            <a:pPr eaLnBrk="1" hangingPunct="1">
              <a:defRPr/>
            </a:pPr>
            <a:r>
              <a:rPr lang="ja-JP" altLang="en-US" dirty="0">
                <a:solidFill>
                  <a:srgbClr val="FFFF00"/>
                </a:solidFill>
              </a:rPr>
              <a:t>環境に対して親和性</a:t>
            </a:r>
            <a:r>
              <a:rPr lang="ja-JP" altLang="en-US" dirty="0"/>
              <a:t>が強く、うつ状態で以前のように活動できない</a:t>
            </a:r>
            <a:r>
              <a:rPr lang="ja-JP" altLang="en-US" dirty="0">
                <a:solidFill>
                  <a:srgbClr val="FFFF00"/>
                </a:solidFill>
              </a:rPr>
              <a:t>自分に否定的（周りの評価の先取り）</a:t>
            </a:r>
            <a:endParaRPr lang="en-US" altLang="ja-JP" dirty="0">
              <a:solidFill>
                <a:srgbClr val="FFFF00"/>
              </a:solidFill>
            </a:endParaRPr>
          </a:p>
          <a:p>
            <a:pPr eaLnBrk="1" hangingPunct="1">
              <a:defRPr/>
            </a:pPr>
            <a:r>
              <a:rPr lang="ja-JP" altLang="en-US" dirty="0">
                <a:solidFill>
                  <a:srgbClr val="FFFF00"/>
                </a:solidFill>
              </a:rPr>
              <a:t>回復過程</a:t>
            </a:r>
            <a:r>
              <a:rPr lang="ja-JP" altLang="en-US" dirty="0"/>
              <a:t>であっても、</a:t>
            </a:r>
            <a:r>
              <a:rPr lang="ja-JP" altLang="en-US" dirty="0">
                <a:solidFill>
                  <a:srgbClr val="FFFF00"/>
                </a:solidFill>
              </a:rPr>
              <a:t>できないほうの自分が情けない。</a:t>
            </a:r>
          </a:p>
          <a:p>
            <a:pPr eaLnBrk="1" hangingPunct="1">
              <a:defRPr/>
            </a:pPr>
            <a:r>
              <a:rPr lang="ja-JP" altLang="en-US" dirty="0"/>
              <a:t>これからのことに</a:t>
            </a:r>
            <a:r>
              <a:rPr lang="ja-JP" altLang="en-US" dirty="0">
                <a:solidFill>
                  <a:srgbClr val="FFFF00"/>
                </a:solidFill>
              </a:rPr>
              <a:t>自信が持てない</a:t>
            </a:r>
            <a:endParaRPr lang="en-US" altLang="ja-JP" dirty="0">
              <a:solidFill>
                <a:srgbClr val="FFFF00"/>
              </a:solidFill>
            </a:endParaRPr>
          </a:p>
          <a:p>
            <a:pPr eaLnBrk="1" hangingPunct="1">
              <a:defRPr/>
            </a:pPr>
            <a:r>
              <a:rPr lang="ja-JP" altLang="en-US" dirty="0"/>
              <a:t>対人関係において敏感になり、</a:t>
            </a:r>
            <a:r>
              <a:rPr lang="ja-JP" altLang="en-US" dirty="0">
                <a:solidFill>
                  <a:srgbClr val="FFFF00"/>
                </a:solidFill>
              </a:rPr>
              <a:t>否定的評価</a:t>
            </a:r>
            <a:r>
              <a:rPr lang="ja-JP" altLang="en-US" dirty="0"/>
              <a:t>に自信を無くす</a:t>
            </a:r>
            <a:endParaRPr lang="en-US" altLang="ja-JP" dirty="0"/>
          </a:p>
          <a:p>
            <a:pPr eaLnBrk="1" hangingPunct="1">
              <a:defRPr/>
            </a:pPr>
            <a:r>
              <a:rPr lang="ja-JP" altLang="en-US" dirty="0"/>
              <a:t>幼少期から</a:t>
            </a:r>
            <a:r>
              <a:rPr lang="ja-JP" altLang="en-US" dirty="0">
                <a:solidFill>
                  <a:srgbClr val="FFFF00"/>
                </a:solidFill>
              </a:rPr>
              <a:t>厳しいしつけ、叱責</a:t>
            </a:r>
            <a:r>
              <a:rPr lang="ja-JP" altLang="en-US" dirty="0"/>
              <a:t>を受け、それを避けるために怒られないようにと生きてきた。</a:t>
            </a:r>
            <a:endParaRPr lang="en-US" altLang="ja-JP" dirty="0"/>
          </a:p>
          <a:p>
            <a:pPr lvl="1" eaLnBrk="1" hangingPunct="1">
              <a:defRPr/>
            </a:pPr>
            <a:endParaRPr lang="en-US" altLang="ja-JP" dirty="0"/>
          </a:p>
          <a:p>
            <a:pPr lvl="1" eaLnBrk="1" hangingPunct="1">
              <a:defRPr/>
            </a:pPr>
            <a:endParaRPr lang="en-US" altLang="ja-JP" dirty="0"/>
          </a:p>
          <a:p>
            <a:pPr lvl="1" eaLnBrk="1" hangingPunct="1">
              <a:defRPr/>
            </a:pPr>
            <a:endParaRPr lang="ja-JP" altLang="en-US" dirty="0"/>
          </a:p>
        </p:txBody>
      </p:sp>
    </p:spTree>
    <p:extLst>
      <p:ext uri="{BB962C8B-B14F-4D97-AF65-F5344CB8AC3E}">
        <p14:creationId xmlns:p14="http://schemas.microsoft.com/office/powerpoint/2010/main" val="26595584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D26A9D-15F5-4C94-B84B-D0755543535F}"/>
              </a:ext>
            </a:extLst>
          </p:cNvPr>
          <p:cNvSpPr>
            <a:spLocks noGrp="1"/>
          </p:cNvSpPr>
          <p:nvPr>
            <p:ph type="title"/>
          </p:nvPr>
        </p:nvSpPr>
        <p:spPr>
          <a:xfrm>
            <a:off x="1150938" y="404664"/>
            <a:ext cx="7793037" cy="864096"/>
          </a:xfrm>
        </p:spPr>
        <p:txBody>
          <a:bodyPr/>
          <a:lstStyle/>
          <a:p>
            <a:r>
              <a:rPr kumimoji="1" lang="ja-JP" altLang="en-US" dirty="0">
                <a:solidFill>
                  <a:srgbClr val="FFFF00"/>
                </a:solidFill>
              </a:rPr>
              <a:t>うつ状態から回復を早めるには</a:t>
            </a:r>
          </a:p>
        </p:txBody>
      </p:sp>
      <p:sp>
        <p:nvSpPr>
          <p:cNvPr id="3" name="コンテンツ プレースホルダー 2">
            <a:extLst>
              <a:ext uri="{FF2B5EF4-FFF2-40B4-BE49-F238E27FC236}">
                <a16:creationId xmlns:a16="http://schemas.microsoft.com/office/drawing/2014/main" id="{60140FE9-7F0F-46E2-B05B-D2A1CF9C802F}"/>
              </a:ext>
            </a:extLst>
          </p:cNvPr>
          <p:cNvSpPr>
            <a:spLocks noGrp="1"/>
          </p:cNvSpPr>
          <p:nvPr>
            <p:ph idx="1"/>
          </p:nvPr>
        </p:nvSpPr>
        <p:spPr>
          <a:xfrm>
            <a:off x="1182688" y="1556793"/>
            <a:ext cx="7772400" cy="4464496"/>
          </a:xfrm>
        </p:spPr>
        <p:txBody>
          <a:bodyPr/>
          <a:lstStyle/>
          <a:p>
            <a:r>
              <a:rPr kumimoji="1" lang="ja-JP" altLang="en-US" dirty="0"/>
              <a:t>私はよくやっているよと</a:t>
            </a:r>
            <a:r>
              <a:rPr kumimoji="1" lang="ja-JP" altLang="en-US" dirty="0">
                <a:solidFill>
                  <a:srgbClr val="FFFF00"/>
                </a:solidFill>
              </a:rPr>
              <a:t>自分を褒める</a:t>
            </a:r>
            <a:endParaRPr kumimoji="1" lang="en-US" altLang="ja-JP" dirty="0">
              <a:solidFill>
                <a:srgbClr val="FFFF00"/>
              </a:solidFill>
            </a:endParaRPr>
          </a:p>
          <a:p>
            <a:r>
              <a:rPr lang="ja-JP" altLang="en-US" dirty="0"/>
              <a:t>こうして</a:t>
            </a:r>
            <a:r>
              <a:rPr lang="ja-JP" altLang="en-US" dirty="0">
                <a:solidFill>
                  <a:srgbClr val="FFFF00"/>
                </a:solidFill>
              </a:rPr>
              <a:t>自己肯定感</a:t>
            </a:r>
            <a:r>
              <a:rPr lang="ja-JP" altLang="en-US" dirty="0"/>
              <a:t>を持つ</a:t>
            </a:r>
            <a:endParaRPr lang="en-US" altLang="ja-JP" dirty="0"/>
          </a:p>
          <a:p>
            <a:r>
              <a:rPr kumimoji="1" lang="ja-JP" altLang="en-US" dirty="0"/>
              <a:t>他者・周囲に</a:t>
            </a:r>
            <a:r>
              <a:rPr kumimoji="1" lang="ja-JP" altLang="en-US" dirty="0">
                <a:solidFill>
                  <a:srgbClr val="FFFF00"/>
                </a:solidFill>
              </a:rPr>
              <a:t>合わさなくても良い</a:t>
            </a:r>
            <a:r>
              <a:rPr kumimoji="1" lang="ja-JP" altLang="en-US" dirty="0"/>
              <a:t>のだと開き直ること</a:t>
            </a:r>
            <a:endParaRPr kumimoji="1" lang="en-US" altLang="ja-JP" dirty="0"/>
          </a:p>
          <a:p>
            <a:r>
              <a:rPr lang="ja-JP" altLang="en-US" dirty="0"/>
              <a:t>以前はもっとできたのにと言われても、うつの回復期だから</a:t>
            </a:r>
            <a:r>
              <a:rPr lang="ja-JP" altLang="en-US" dirty="0">
                <a:solidFill>
                  <a:srgbClr val="FFFF00"/>
                </a:solidFill>
              </a:rPr>
              <a:t>仕方ないさ</a:t>
            </a:r>
            <a:r>
              <a:rPr lang="ja-JP" altLang="en-US" dirty="0"/>
              <a:t>と思うこと</a:t>
            </a:r>
            <a:endParaRPr lang="en-US" altLang="ja-JP" dirty="0"/>
          </a:p>
          <a:p>
            <a:r>
              <a:rPr kumimoji="1" lang="ja-JP" altLang="en-US" dirty="0">
                <a:solidFill>
                  <a:srgbClr val="FFFF00"/>
                </a:solidFill>
              </a:rPr>
              <a:t>ええ加減主義</a:t>
            </a:r>
            <a:r>
              <a:rPr lang="ja-JP" altLang="en-US" dirty="0"/>
              <a:t>でいいのだと思うこと</a:t>
            </a:r>
            <a:endParaRPr kumimoji="1" lang="ja-JP" altLang="en-US" dirty="0"/>
          </a:p>
        </p:txBody>
      </p:sp>
    </p:spTree>
    <p:extLst>
      <p:ext uri="{BB962C8B-B14F-4D97-AF65-F5344CB8AC3E}">
        <p14:creationId xmlns:p14="http://schemas.microsoft.com/office/powerpoint/2010/main" val="1733667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8CDDF3-7915-43B5-A9FB-ACA7EB78D64A}"/>
              </a:ext>
            </a:extLst>
          </p:cNvPr>
          <p:cNvSpPr>
            <a:spLocks noGrp="1"/>
          </p:cNvSpPr>
          <p:nvPr>
            <p:ph type="title"/>
          </p:nvPr>
        </p:nvSpPr>
        <p:spPr>
          <a:xfrm>
            <a:off x="1150938" y="617538"/>
            <a:ext cx="7793037" cy="723230"/>
          </a:xfrm>
        </p:spPr>
        <p:txBody>
          <a:bodyPr/>
          <a:lstStyle/>
          <a:p>
            <a:r>
              <a:rPr kumimoji="1" lang="ja-JP" altLang="en-US" dirty="0">
                <a:solidFill>
                  <a:srgbClr val="FFFF00"/>
                </a:solidFill>
              </a:rPr>
              <a:t>うつのように見えない人たち</a:t>
            </a:r>
          </a:p>
        </p:txBody>
      </p:sp>
      <p:sp>
        <p:nvSpPr>
          <p:cNvPr id="3" name="コンテンツ プレースホルダー 2">
            <a:extLst>
              <a:ext uri="{FF2B5EF4-FFF2-40B4-BE49-F238E27FC236}">
                <a16:creationId xmlns:a16="http://schemas.microsoft.com/office/drawing/2014/main" id="{5E6BF464-C5B8-F74C-D1BA-F37B39D4B012}"/>
              </a:ext>
            </a:extLst>
          </p:cNvPr>
          <p:cNvSpPr>
            <a:spLocks noGrp="1"/>
          </p:cNvSpPr>
          <p:nvPr>
            <p:ph idx="1"/>
          </p:nvPr>
        </p:nvSpPr>
        <p:spPr>
          <a:xfrm>
            <a:off x="323528" y="1600200"/>
            <a:ext cx="8568952" cy="4530725"/>
          </a:xfrm>
        </p:spPr>
        <p:txBody>
          <a:bodyPr/>
          <a:lstStyle/>
          <a:p>
            <a:r>
              <a:rPr kumimoji="1" lang="ja-JP" altLang="en-US" sz="2800" dirty="0"/>
              <a:t>うつ病だといって</a:t>
            </a:r>
            <a:r>
              <a:rPr kumimoji="1" lang="ja-JP" altLang="en-US" sz="2800" dirty="0">
                <a:solidFill>
                  <a:srgbClr val="FFFF00"/>
                </a:solidFill>
              </a:rPr>
              <a:t>会社を休んで</a:t>
            </a:r>
            <a:r>
              <a:rPr kumimoji="1" lang="ja-JP" altLang="en-US" sz="2800" dirty="0">
                <a:solidFill>
                  <a:schemeClr val="tx2"/>
                </a:solidFill>
              </a:rPr>
              <a:t>いるのに</a:t>
            </a:r>
            <a:r>
              <a:rPr kumimoji="1" lang="ja-JP" altLang="en-US" sz="2800" dirty="0">
                <a:solidFill>
                  <a:srgbClr val="FFFF00"/>
                </a:solidFill>
              </a:rPr>
              <a:t>旅行には出かけ</a:t>
            </a:r>
            <a:r>
              <a:rPr kumimoji="1" lang="ja-JP" altLang="en-US" sz="2800" dirty="0">
                <a:solidFill>
                  <a:schemeClr val="tx2"/>
                </a:solidFill>
              </a:rPr>
              <a:t>てる</a:t>
            </a:r>
            <a:endParaRPr kumimoji="1" lang="en-US" altLang="ja-JP" sz="2800" dirty="0">
              <a:solidFill>
                <a:schemeClr val="tx2"/>
              </a:solidFill>
            </a:endParaRPr>
          </a:p>
          <a:p>
            <a:r>
              <a:rPr lang="ja-JP" altLang="en-US" sz="2800" dirty="0"/>
              <a:t>うつ病で</a:t>
            </a:r>
            <a:r>
              <a:rPr lang="ja-JP" altLang="en-US" sz="2800" dirty="0">
                <a:solidFill>
                  <a:srgbClr val="FFFF00"/>
                </a:solidFill>
              </a:rPr>
              <a:t>買い物にも行けへん</a:t>
            </a:r>
            <a:r>
              <a:rPr lang="ja-JP" altLang="en-US" sz="2800" dirty="0"/>
              <a:t>というのに</a:t>
            </a:r>
            <a:r>
              <a:rPr lang="ja-JP" altLang="en-US" sz="2800" dirty="0">
                <a:solidFill>
                  <a:srgbClr val="FFFF00"/>
                </a:solidFill>
              </a:rPr>
              <a:t>コンサートにはいってる</a:t>
            </a:r>
            <a:r>
              <a:rPr lang="ja-JP" altLang="en-US" sz="2800" dirty="0"/>
              <a:t>やん</a:t>
            </a:r>
            <a:endParaRPr lang="en-US" altLang="ja-JP" sz="2800" dirty="0"/>
          </a:p>
          <a:p>
            <a:r>
              <a:rPr kumimoji="1" lang="ja-JP" altLang="en-US" sz="2800" dirty="0"/>
              <a:t>うつ病で動けへんというので</a:t>
            </a:r>
            <a:r>
              <a:rPr kumimoji="1" lang="ja-JP" altLang="en-US" sz="2800" dirty="0">
                <a:solidFill>
                  <a:schemeClr val="tx2"/>
                </a:solidFill>
              </a:rPr>
              <a:t>料理を作り掃除をしたげる</a:t>
            </a:r>
            <a:r>
              <a:rPr kumimoji="1" lang="ja-JP" altLang="en-US" sz="2800" dirty="0"/>
              <a:t>のに、</a:t>
            </a:r>
            <a:r>
              <a:rPr kumimoji="1" lang="ja-JP" altLang="en-US" sz="2800" dirty="0">
                <a:solidFill>
                  <a:schemeClr val="tx2"/>
                </a:solidFill>
              </a:rPr>
              <a:t>一々やり方に文句をつける</a:t>
            </a:r>
            <a:endParaRPr kumimoji="1" lang="en-US" altLang="ja-JP" sz="2800" dirty="0">
              <a:solidFill>
                <a:schemeClr val="tx2"/>
              </a:solidFill>
            </a:endParaRPr>
          </a:p>
          <a:p>
            <a:r>
              <a:rPr lang="ja-JP" altLang="en-US" sz="2800" dirty="0"/>
              <a:t>うつ病だからと</a:t>
            </a:r>
            <a:r>
              <a:rPr lang="ja-JP" altLang="en-US" sz="2800" dirty="0">
                <a:solidFill>
                  <a:schemeClr val="tx2"/>
                </a:solidFill>
              </a:rPr>
              <a:t>優しい言葉をかけたのに逆切れされた</a:t>
            </a:r>
            <a:endParaRPr kumimoji="1" lang="ja-JP" altLang="en-US" sz="2800" dirty="0">
              <a:solidFill>
                <a:schemeClr val="tx2"/>
              </a:solidFill>
            </a:endParaRPr>
          </a:p>
        </p:txBody>
      </p:sp>
    </p:spTree>
    <p:extLst>
      <p:ext uri="{BB962C8B-B14F-4D97-AF65-F5344CB8AC3E}">
        <p14:creationId xmlns:p14="http://schemas.microsoft.com/office/powerpoint/2010/main" val="27842880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A3459B-A9D9-9E2B-548B-728C0A45B431}"/>
              </a:ext>
            </a:extLst>
          </p:cNvPr>
          <p:cNvSpPr>
            <a:spLocks noGrp="1"/>
          </p:cNvSpPr>
          <p:nvPr>
            <p:ph type="title"/>
          </p:nvPr>
        </p:nvSpPr>
        <p:spPr>
          <a:xfrm>
            <a:off x="1150938" y="332656"/>
            <a:ext cx="7793037" cy="720080"/>
          </a:xfrm>
        </p:spPr>
        <p:txBody>
          <a:bodyPr/>
          <a:lstStyle/>
          <a:p>
            <a:pPr algn="ctr">
              <a:defRPr/>
            </a:pPr>
            <a:r>
              <a:rPr lang="ja-JP" altLang="en-US" dirty="0">
                <a:solidFill>
                  <a:srgbClr val="FFFF00"/>
                </a:solidFill>
              </a:rPr>
              <a:t>怒りと攻撃性</a:t>
            </a:r>
          </a:p>
        </p:txBody>
      </p:sp>
      <p:sp>
        <p:nvSpPr>
          <p:cNvPr id="3" name="コンテンツ プレースホルダー 2">
            <a:extLst>
              <a:ext uri="{FF2B5EF4-FFF2-40B4-BE49-F238E27FC236}">
                <a16:creationId xmlns:a16="http://schemas.microsoft.com/office/drawing/2014/main" id="{8621879A-B7B2-4676-2ADF-BC651DD775C6}"/>
              </a:ext>
            </a:extLst>
          </p:cNvPr>
          <p:cNvSpPr>
            <a:spLocks noGrp="1"/>
          </p:cNvSpPr>
          <p:nvPr>
            <p:ph idx="1"/>
          </p:nvPr>
        </p:nvSpPr>
        <p:spPr>
          <a:xfrm>
            <a:off x="457200" y="1196975"/>
            <a:ext cx="8229600" cy="4933950"/>
          </a:xfrm>
        </p:spPr>
        <p:txBody>
          <a:bodyPr/>
          <a:lstStyle/>
          <a:p>
            <a:pPr>
              <a:defRPr/>
            </a:pPr>
            <a:r>
              <a:rPr lang="ja-JP" altLang="en-US" dirty="0">
                <a:solidFill>
                  <a:srgbClr val="FFFF66"/>
                </a:solidFill>
              </a:rPr>
              <a:t>怒り</a:t>
            </a:r>
            <a:r>
              <a:rPr lang="ja-JP" altLang="en-US" dirty="0"/>
              <a:t>は</a:t>
            </a:r>
            <a:r>
              <a:rPr lang="ja-JP" altLang="en-US" dirty="0">
                <a:solidFill>
                  <a:srgbClr val="FFFF66"/>
                </a:solidFill>
              </a:rPr>
              <a:t>攻撃性</a:t>
            </a:r>
            <a:r>
              <a:rPr lang="ja-JP" altLang="en-US" dirty="0"/>
              <a:t>となる。</a:t>
            </a:r>
            <a:endParaRPr lang="en-US" altLang="ja-JP" dirty="0"/>
          </a:p>
          <a:p>
            <a:pPr>
              <a:defRPr/>
            </a:pPr>
            <a:r>
              <a:rPr lang="ja-JP" altLang="en-US" dirty="0">
                <a:solidFill>
                  <a:srgbClr val="FFFF66"/>
                </a:solidFill>
              </a:rPr>
              <a:t>攻撃性の方向</a:t>
            </a:r>
            <a:r>
              <a:rPr lang="ja-JP" altLang="en-US" dirty="0"/>
              <a:t>は</a:t>
            </a:r>
            <a:r>
              <a:rPr lang="ja-JP" altLang="en-US" dirty="0">
                <a:solidFill>
                  <a:srgbClr val="FFFF66"/>
                </a:solidFill>
              </a:rPr>
              <a:t>自己に</a:t>
            </a:r>
            <a:r>
              <a:rPr lang="ja-JP" altLang="en-US" dirty="0"/>
              <a:t>そして</a:t>
            </a:r>
            <a:r>
              <a:rPr lang="ja-JP" altLang="en-US" dirty="0">
                <a:solidFill>
                  <a:srgbClr val="FFFF66"/>
                </a:solidFill>
              </a:rPr>
              <a:t>他者に</a:t>
            </a:r>
            <a:r>
              <a:rPr lang="ja-JP" altLang="en-US" dirty="0"/>
              <a:t>向かう。</a:t>
            </a:r>
            <a:endParaRPr lang="en-US" altLang="ja-JP" dirty="0"/>
          </a:p>
          <a:p>
            <a:pPr>
              <a:defRPr/>
            </a:pPr>
            <a:r>
              <a:rPr lang="ja-JP" altLang="en-US" dirty="0"/>
              <a:t>その他者は当然</a:t>
            </a:r>
            <a:r>
              <a:rPr lang="ja-JP" altLang="en-US" dirty="0">
                <a:solidFill>
                  <a:srgbClr val="FFFF66"/>
                </a:solidFill>
              </a:rPr>
              <a:t>理解をしてくれない人たち</a:t>
            </a:r>
            <a:r>
              <a:rPr lang="ja-JP" altLang="en-US" dirty="0"/>
              <a:t>である。</a:t>
            </a:r>
            <a:endParaRPr lang="en-US" altLang="ja-JP" dirty="0"/>
          </a:p>
          <a:p>
            <a:pPr>
              <a:defRPr/>
            </a:pPr>
            <a:r>
              <a:rPr lang="ja-JP" altLang="en-US" dirty="0"/>
              <a:t>それに対する</a:t>
            </a:r>
            <a:r>
              <a:rPr lang="ja-JP" altLang="en-US" dirty="0">
                <a:solidFill>
                  <a:srgbClr val="FFFF66"/>
                </a:solidFill>
              </a:rPr>
              <a:t>攻撃は</a:t>
            </a:r>
            <a:r>
              <a:rPr lang="ja-JP" altLang="en-US" dirty="0"/>
              <a:t>もろくも</a:t>
            </a:r>
            <a:r>
              <a:rPr lang="ja-JP" altLang="en-US" dirty="0">
                <a:solidFill>
                  <a:srgbClr val="FFFF66"/>
                </a:solidFill>
              </a:rPr>
              <a:t>撥ね返される</a:t>
            </a:r>
            <a:r>
              <a:rPr lang="ja-JP" altLang="en-US" dirty="0"/>
              <a:t>ことがほとんどである。</a:t>
            </a:r>
            <a:r>
              <a:rPr lang="ja-JP" altLang="en-US" dirty="0">
                <a:solidFill>
                  <a:srgbClr val="FFFF66"/>
                </a:solidFill>
              </a:rPr>
              <a:t>甘えるな</a:t>
            </a:r>
            <a:r>
              <a:rPr lang="ja-JP" altLang="en-US" dirty="0"/>
              <a:t>と。</a:t>
            </a:r>
            <a:endParaRPr lang="en-US" altLang="ja-JP" dirty="0"/>
          </a:p>
          <a:p>
            <a:pPr>
              <a:defRPr/>
            </a:pPr>
            <a:r>
              <a:rPr lang="ja-JP" altLang="en-US" dirty="0"/>
              <a:t>そうすると</a:t>
            </a:r>
            <a:r>
              <a:rPr lang="ja-JP" altLang="en-US" dirty="0">
                <a:solidFill>
                  <a:srgbClr val="FFFF66"/>
                </a:solidFill>
              </a:rPr>
              <a:t>攻撃性は身近な人、支援者に向かう</a:t>
            </a:r>
            <a:r>
              <a:rPr lang="ja-JP" altLang="en-US" dirty="0"/>
              <a:t>ことになる。</a:t>
            </a:r>
            <a:endParaRPr lang="en-US" altLang="ja-JP" dirty="0"/>
          </a:p>
          <a:p>
            <a:pPr>
              <a:defRPr/>
            </a:pPr>
            <a:r>
              <a:rPr lang="ja-JP" altLang="en-US" dirty="0">
                <a:solidFill>
                  <a:srgbClr val="FFFF66"/>
                </a:solidFill>
              </a:rPr>
              <a:t>支援者はやりきれない</a:t>
            </a:r>
            <a:r>
              <a:rPr lang="ja-JP" altLang="en-US" dirty="0"/>
              <a:t>気持ちになる。</a:t>
            </a:r>
          </a:p>
        </p:txBody>
      </p:sp>
    </p:spTree>
    <p:extLst>
      <p:ext uri="{BB962C8B-B14F-4D97-AF65-F5344CB8AC3E}">
        <p14:creationId xmlns:p14="http://schemas.microsoft.com/office/powerpoint/2010/main" val="20338446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7A8E75-78FB-45EC-8D16-C38592891262}"/>
              </a:ext>
            </a:extLst>
          </p:cNvPr>
          <p:cNvSpPr>
            <a:spLocks noGrp="1"/>
          </p:cNvSpPr>
          <p:nvPr>
            <p:ph type="title"/>
          </p:nvPr>
        </p:nvSpPr>
        <p:spPr>
          <a:xfrm>
            <a:off x="1150938" y="617538"/>
            <a:ext cx="7793037" cy="795238"/>
          </a:xfrm>
        </p:spPr>
        <p:txBody>
          <a:bodyPr/>
          <a:lstStyle/>
          <a:p>
            <a:r>
              <a:rPr kumimoji="1" lang="ja-JP" altLang="en-US" dirty="0">
                <a:solidFill>
                  <a:srgbClr val="FFFF00"/>
                </a:solidFill>
              </a:rPr>
              <a:t>双極症および関連障害</a:t>
            </a:r>
          </a:p>
        </p:txBody>
      </p:sp>
      <p:sp>
        <p:nvSpPr>
          <p:cNvPr id="3" name="コンテンツ プレースホルダー 2">
            <a:extLst>
              <a:ext uri="{FF2B5EF4-FFF2-40B4-BE49-F238E27FC236}">
                <a16:creationId xmlns:a16="http://schemas.microsoft.com/office/drawing/2014/main" id="{F82202E0-632C-474F-89E4-FFE8F74B64F6}"/>
              </a:ext>
            </a:extLst>
          </p:cNvPr>
          <p:cNvSpPr>
            <a:spLocks noGrp="1"/>
          </p:cNvSpPr>
          <p:nvPr>
            <p:ph idx="1"/>
          </p:nvPr>
        </p:nvSpPr>
        <p:spPr>
          <a:xfrm>
            <a:off x="1182688" y="1412776"/>
            <a:ext cx="7772400" cy="4719737"/>
          </a:xfrm>
        </p:spPr>
        <p:txBody>
          <a:bodyPr/>
          <a:lstStyle/>
          <a:p>
            <a:r>
              <a:rPr lang="ja-JP" altLang="en-US" sz="2800" dirty="0"/>
              <a:t>気分障害は大うつ病性障害と双極性障害を包含していた。</a:t>
            </a:r>
            <a:endParaRPr lang="en-US" altLang="ja-JP" sz="2800" dirty="0"/>
          </a:p>
          <a:p>
            <a:r>
              <a:rPr kumimoji="1" lang="ja-JP" altLang="en-US" sz="2800" dirty="0"/>
              <a:t>症候論、家族歴、遺伝学から二つの気分障害は分離され、</a:t>
            </a:r>
            <a:r>
              <a:rPr kumimoji="1" lang="ja-JP" altLang="en-US" sz="2800" dirty="0">
                <a:solidFill>
                  <a:srgbClr val="FFFF00"/>
                </a:solidFill>
              </a:rPr>
              <a:t>双極性障害</a:t>
            </a:r>
            <a:r>
              <a:rPr kumimoji="1" lang="ja-JP" altLang="en-US" sz="2800" dirty="0"/>
              <a:t>は</a:t>
            </a:r>
            <a:r>
              <a:rPr kumimoji="1" lang="ja-JP" altLang="en-US" sz="2800" dirty="0">
                <a:solidFill>
                  <a:srgbClr val="FFFF00"/>
                </a:solidFill>
              </a:rPr>
              <a:t>統合失調症</a:t>
            </a:r>
            <a:r>
              <a:rPr kumimoji="1" lang="ja-JP" altLang="en-US" sz="2800" dirty="0"/>
              <a:t>スペクトラム障害群と（</a:t>
            </a:r>
            <a:r>
              <a:rPr kumimoji="1" lang="ja-JP" altLang="en-US" sz="2800" dirty="0">
                <a:solidFill>
                  <a:srgbClr val="FFFF00"/>
                </a:solidFill>
              </a:rPr>
              <a:t>うつ病を含む）抑うつ症候群</a:t>
            </a:r>
            <a:r>
              <a:rPr kumimoji="1" lang="ja-JP" altLang="en-US" sz="2800" dirty="0"/>
              <a:t>の</a:t>
            </a:r>
            <a:r>
              <a:rPr kumimoji="1" lang="en-US" altLang="ja-JP" sz="2800" dirty="0"/>
              <a:t>2</a:t>
            </a:r>
            <a:r>
              <a:rPr kumimoji="1" lang="ja-JP" altLang="en-US" sz="2800" dirty="0"/>
              <a:t>つの群の間に置かれた。</a:t>
            </a:r>
            <a:endParaRPr kumimoji="1" lang="en-US" altLang="ja-JP" sz="2800" dirty="0"/>
          </a:p>
          <a:p>
            <a:r>
              <a:rPr lang="ja-JP" altLang="en-US" sz="2800" dirty="0">
                <a:solidFill>
                  <a:srgbClr val="FFFF00"/>
                </a:solidFill>
              </a:rPr>
              <a:t>躁病エピソードか軽躁病エピソードを一度でも持つ双極症</a:t>
            </a:r>
            <a:r>
              <a:rPr lang="ja-JP" altLang="en-US" sz="2800" dirty="0"/>
              <a:t>と、</a:t>
            </a:r>
            <a:r>
              <a:rPr lang="ja-JP" altLang="en-US" sz="2800" dirty="0">
                <a:solidFill>
                  <a:srgbClr val="FFFF00"/>
                </a:solidFill>
              </a:rPr>
              <a:t>一度も持たない抑うつ症候群</a:t>
            </a:r>
            <a:r>
              <a:rPr lang="ja-JP" altLang="en-US" sz="2800" dirty="0"/>
              <a:t>は</a:t>
            </a:r>
            <a:r>
              <a:rPr lang="ja-JP" altLang="en-US" sz="2800" dirty="0">
                <a:solidFill>
                  <a:srgbClr val="C00000"/>
                </a:solidFill>
              </a:rPr>
              <a:t>異なる疾患単位</a:t>
            </a:r>
            <a:r>
              <a:rPr lang="ja-JP" altLang="en-US" sz="2800" dirty="0"/>
              <a:t>とされた</a:t>
            </a:r>
            <a:endParaRPr kumimoji="1" lang="ja-JP" altLang="en-US" sz="2800" dirty="0"/>
          </a:p>
        </p:txBody>
      </p:sp>
    </p:spTree>
    <p:extLst>
      <p:ext uri="{BB962C8B-B14F-4D97-AF65-F5344CB8AC3E}">
        <p14:creationId xmlns:p14="http://schemas.microsoft.com/office/powerpoint/2010/main" val="1348524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77C935-09F4-80FB-4DC1-CF1C2307FBD9}"/>
              </a:ext>
            </a:extLst>
          </p:cNvPr>
          <p:cNvSpPr>
            <a:spLocks noGrp="1"/>
          </p:cNvSpPr>
          <p:nvPr>
            <p:ph type="title"/>
          </p:nvPr>
        </p:nvSpPr>
        <p:spPr/>
        <p:txBody>
          <a:bodyPr/>
          <a:lstStyle/>
          <a:p>
            <a:r>
              <a:rPr kumimoji="1" lang="ja-JP" altLang="en-US" dirty="0">
                <a:solidFill>
                  <a:srgbClr val="FFFF00"/>
                </a:solidFill>
              </a:rPr>
              <a:t>こころの動き　つづき</a:t>
            </a:r>
          </a:p>
        </p:txBody>
      </p:sp>
      <p:sp>
        <p:nvSpPr>
          <p:cNvPr id="3" name="コンテンツ プレースホルダー 2">
            <a:extLst>
              <a:ext uri="{FF2B5EF4-FFF2-40B4-BE49-F238E27FC236}">
                <a16:creationId xmlns:a16="http://schemas.microsoft.com/office/drawing/2014/main" id="{F5CF1F41-9E15-D7C0-B5BC-3FEB7B789F42}"/>
              </a:ext>
            </a:extLst>
          </p:cNvPr>
          <p:cNvSpPr>
            <a:spLocks noGrp="1"/>
          </p:cNvSpPr>
          <p:nvPr>
            <p:ph idx="1"/>
          </p:nvPr>
        </p:nvSpPr>
        <p:spPr>
          <a:xfrm>
            <a:off x="539552" y="2017713"/>
            <a:ext cx="8415536" cy="4114800"/>
          </a:xfrm>
        </p:spPr>
        <p:txBody>
          <a:bodyPr/>
          <a:lstStyle/>
          <a:p>
            <a:r>
              <a:rPr kumimoji="1" lang="ja-JP" altLang="en-US" dirty="0">
                <a:solidFill>
                  <a:srgbClr val="FFFF00"/>
                </a:solidFill>
              </a:rPr>
              <a:t>記憶</a:t>
            </a:r>
            <a:r>
              <a:rPr kumimoji="1" lang="ja-JP" altLang="en-US" dirty="0"/>
              <a:t>　記銘　保持　再生　　</a:t>
            </a:r>
            <a:r>
              <a:rPr kumimoji="1" lang="ja-JP" altLang="en-US" dirty="0">
                <a:solidFill>
                  <a:srgbClr val="FFFF00"/>
                </a:solidFill>
              </a:rPr>
              <a:t>ワーキングメモリー</a:t>
            </a:r>
            <a:endParaRPr kumimoji="1" lang="en-US" altLang="ja-JP" dirty="0">
              <a:solidFill>
                <a:srgbClr val="FFFF00"/>
              </a:solidFill>
            </a:endParaRPr>
          </a:p>
          <a:p>
            <a:r>
              <a:rPr lang="ja-JP" altLang="en-US" dirty="0">
                <a:solidFill>
                  <a:srgbClr val="FFFF00"/>
                </a:solidFill>
              </a:rPr>
              <a:t>注意　（適切に注意を向ける）</a:t>
            </a:r>
            <a:endParaRPr lang="en-US" altLang="ja-JP" dirty="0">
              <a:solidFill>
                <a:srgbClr val="FFFF00"/>
              </a:solidFill>
            </a:endParaRPr>
          </a:p>
          <a:p>
            <a:r>
              <a:rPr lang="ja-JP" altLang="en-US" dirty="0">
                <a:solidFill>
                  <a:srgbClr val="FFFF00"/>
                </a:solidFill>
              </a:rPr>
              <a:t>知覚</a:t>
            </a:r>
            <a:endParaRPr kumimoji="1" lang="ja-JP" altLang="en-US" dirty="0">
              <a:solidFill>
                <a:srgbClr val="FFFF00"/>
              </a:solidFill>
            </a:endParaRPr>
          </a:p>
        </p:txBody>
      </p:sp>
    </p:spTree>
    <p:extLst>
      <p:ext uri="{BB962C8B-B14F-4D97-AF65-F5344CB8AC3E}">
        <p14:creationId xmlns:p14="http://schemas.microsoft.com/office/powerpoint/2010/main" val="7909834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46512-E02F-43A3-8442-EC2081BA91CB}"/>
              </a:ext>
            </a:extLst>
          </p:cNvPr>
          <p:cNvSpPr>
            <a:spLocks noGrp="1"/>
          </p:cNvSpPr>
          <p:nvPr>
            <p:ph type="title"/>
          </p:nvPr>
        </p:nvSpPr>
        <p:spPr>
          <a:xfrm>
            <a:off x="1150938" y="260648"/>
            <a:ext cx="7793037" cy="792088"/>
          </a:xfrm>
        </p:spPr>
        <p:txBody>
          <a:bodyPr/>
          <a:lstStyle/>
          <a:p>
            <a:r>
              <a:rPr kumimoji="1" lang="ja-JP" altLang="en-US" dirty="0">
                <a:solidFill>
                  <a:srgbClr val="FFFF00"/>
                </a:solidFill>
              </a:rPr>
              <a:t>気分症群の類型</a:t>
            </a:r>
          </a:p>
        </p:txBody>
      </p:sp>
      <p:cxnSp>
        <p:nvCxnSpPr>
          <p:cNvPr id="16" name="直線コネクタ 15">
            <a:extLst>
              <a:ext uri="{FF2B5EF4-FFF2-40B4-BE49-F238E27FC236}">
                <a16:creationId xmlns:a16="http://schemas.microsoft.com/office/drawing/2014/main" id="{29CA7414-AE01-4CE1-9B16-D691207A0F62}"/>
              </a:ext>
            </a:extLst>
          </p:cNvPr>
          <p:cNvCxnSpPr/>
          <p:nvPr/>
        </p:nvCxnSpPr>
        <p:spPr bwMode="auto">
          <a:xfrm>
            <a:off x="1976468" y="3995740"/>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9" name="グループ化 18">
            <a:extLst>
              <a:ext uri="{FF2B5EF4-FFF2-40B4-BE49-F238E27FC236}">
                <a16:creationId xmlns:a16="http://schemas.microsoft.com/office/drawing/2014/main" id="{2C36C8C9-9A61-40C7-A01B-BB05C497BF91}"/>
              </a:ext>
            </a:extLst>
          </p:cNvPr>
          <p:cNvGrpSpPr/>
          <p:nvPr/>
        </p:nvGrpSpPr>
        <p:grpSpPr>
          <a:xfrm>
            <a:off x="1909105" y="2219272"/>
            <a:ext cx="6768752" cy="636690"/>
            <a:chOff x="1403648" y="2384883"/>
            <a:chExt cx="6768752" cy="792087"/>
          </a:xfrm>
        </p:grpSpPr>
        <p:cxnSp>
          <p:nvCxnSpPr>
            <p:cNvPr id="14" name="直線コネクタ 13">
              <a:extLst>
                <a:ext uri="{FF2B5EF4-FFF2-40B4-BE49-F238E27FC236}">
                  <a16:creationId xmlns:a16="http://schemas.microsoft.com/office/drawing/2014/main" id="{4DD34FCC-8D6F-400A-843E-079B9471E403}"/>
                </a:ext>
              </a:extLst>
            </p:cNvPr>
            <p:cNvCxnSpPr/>
            <p:nvPr/>
          </p:nvCxnSpPr>
          <p:spPr bwMode="auto">
            <a:xfrm>
              <a:off x="1403648" y="2780928"/>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円弧 17">
              <a:extLst>
                <a:ext uri="{FF2B5EF4-FFF2-40B4-BE49-F238E27FC236}">
                  <a16:creationId xmlns:a16="http://schemas.microsoft.com/office/drawing/2014/main" id="{6DC0F1A4-B996-460F-BCA5-316B2445D60B}"/>
                </a:ext>
              </a:extLst>
            </p:cNvPr>
            <p:cNvSpPr/>
            <p:nvPr/>
          </p:nvSpPr>
          <p:spPr bwMode="auto">
            <a:xfrm>
              <a:off x="1835696" y="2384883"/>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1" lang="ja-JP" altLang="en-US" sz="2000" b="0" i="0" u="none" strike="noStrike" cap="none" normalizeH="0" baseline="0" dirty="0">
                <a:ln>
                  <a:noFill/>
                </a:ln>
                <a:solidFill>
                  <a:schemeClr val="tx1"/>
                </a:solidFill>
                <a:effectLst/>
                <a:latin typeface="Tahoma" panose="020B0604030504040204" pitchFamily="34" charset="0"/>
                <a:ea typeface="ＭＳ Ｐゴシック" panose="020B0600070205080204" pitchFamily="50" charset="-128"/>
              </a:endParaRPr>
            </a:p>
          </p:txBody>
        </p:sp>
      </p:grpSp>
      <p:grpSp>
        <p:nvGrpSpPr>
          <p:cNvPr id="27" name="グループ化 26">
            <a:extLst>
              <a:ext uri="{FF2B5EF4-FFF2-40B4-BE49-F238E27FC236}">
                <a16:creationId xmlns:a16="http://schemas.microsoft.com/office/drawing/2014/main" id="{3B362F28-5037-463E-8052-2591BB0FC912}"/>
              </a:ext>
            </a:extLst>
          </p:cNvPr>
          <p:cNvGrpSpPr/>
          <p:nvPr/>
        </p:nvGrpSpPr>
        <p:grpSpPr>
          <a:xfrm>
            <a:off x="1981113" y="2725450"/>
            <a:ext cx="6768752" cy="801687"/>
            <a:chOff x="1403648" y="3157668"/>
            <a:chExt cx="6768752" cy="815635"/>
          </a:xfrm>
        </p:grpSpPr>
        <p:cxnSp>
          <p:nvCxnSpPr>
            <p:cNvPr id="15" name="直線コネクタ 14">
              <a:extLst>
                <a:ext uri="{FF2B5EF4-FFF2-40B4-BE49-F238E27FC236}">
                  <a16:creationId xmlns:a16="http://schemas.microsoft.com/office/drawing/2014/main" id="{181A71B3-AB6E-4D4F-A890-C63B58786EDE}"/>
                </a:ext>
              </a:extLst>
            </p:cNvPr>
            <p:cNvCxnSpPr/>
            <p:nvPr/>
          </p:nvCxnSpPr>
          <p:spPr bwMode="auto">
            <a:xfrm>
              <a:off x="1403648" y="3573016"/>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弧 20">
              <a:extLst>
                <a:ext uri="{FF2B5EF4-FFF2-40B4-BE49-F238E27FC236}">
                  <a16:creationId xmlns:a16="http://schemas.microsoft.com/office/drawing/2014/main" id="{684D4633-D042-466D-A8FE-C276879C2025}"/>
                </a:ext>
              </a:extLst>
            </p:cNvPr>
            <p:cNvSpPr/>
            <p:nvPr/>
          </p:nvSpPr>
          <p:spPr bwMode="auto">
            <a:xfrm>
              <a:off x="2015715" y="3176971"/>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2" name="円弧 21">
              <a:extLst>
                <a:ext uri="{FF2B5EF4-FFF2-40B4-BE49-F238E27FC236}">
                  <a16:creationId xmlns:a16="http://schemas.microsoft.com/office/drawing/2014/main" id="{8FF6A7D6-4FA3-4101-A42F-C3DEDC1E757A}"/>
                </a:ext>
              </a:extLst>
            </p:cNvPr>
            <p:cNvSpPr/>
            <p:nvPr/>
          </p:nvSpPr>
          <p:spPr bwMode="auto">
            <a:xfrm>
              <a:off x="3658261" y="3176971"/>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3" name="円弧 22">
              <a:extLst>
                <a:ext uri="{FF2B5EF4-FFF2-40B4-BE49-F238E27FC236}">
                  <a16:creationId xmlns:a16="http://schemas.microsoft.com/office/drawing/2014/main" id="{0DC321D9-B409-4FCD-939B-6F70E80E7378}"/>
                </a:ext>
              </a:extLst>
            </p:cNvPr>
            <p:cNvSpPr/>
            <p:nvPr/>
          </p:nvSpPr>
          <p:spPr bwMode="auto">
            <a:xfrm>
              <a:off x="5184068" y="3157668"/>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4" name="円弧 23">
              <a:extLst>
                <a:ext uri="{FF2B5EF4-FFF2-40B4-BE49-F238E27FC236}">
                  <a16:creationId xmlns:a16="http://schemas.microsoft.com/office/drawing/2014/main" id="{17F4969E-503D-40F3-A4F5-2EAD8232F24C}"/>
                </a:ext>
              </a:extLst>
            </p:cNvPr>
            <p:cNvSpPr/>
            <p:nvPr/>
          </p:nvSpPr>
          <p:spPr bwMode="auto">
            <a:xfrm rot="10800000">
              <a:off x="2224921" y="3158600"/>
              <a:ext cx="684076" cy="802067"/>
            </a:xfrm>
            <a:prstGeom prst="arc">
              <a:avLst>
                <a:gd name="adj1" fmla="val 1094979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5" name="円弧 24">
              <a:extLst>
                <a:ext uri="{FF2B5EF4-FFF2-40B4-BE49-F238E27FC236}">
                  <a16:creationId xmlns:a16="http://schemas.microsoft.com/office/drawing/2014/main" id="{60D3B9E7-6E9E-4CA5-99B9-F82A2F9ADD77}"/>
                </a:ext>
              </a:extLst>
            </p:cNvPr>
            <p:cNvSpPr/>
            <p:nvPr/>
          </p:nvSpPr>
          <p:spPr bwMode="auto">
            <a:xfrm rot="10800000">
              <a:off x="3820279" y="3171236"/>
              <a:ext cx="684076" cy="802067"/>
            </a:xfrm>
            <a:prstGeom prst="arc">
              <a:avLst>
                <a:gd name="adj1" fmla="val 1094979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6" name="円弧 25">
              <a:extLst>
                <a:ext uri="{FF2B5EF4-FFF2-40B4-BE49-F238E27FC236}">
                  <a16:creationId xmlns:a16="http://schemas.microsoft.com/office/drawing/2014/main" id="{ABD00F91-EA6F-4344-85A0-63710122E5FE}"/>
                </a:ext>
              </a:extLst>
            </p:cNvPr>
            <p:cNvSpPr/>
            <p:nvPr/>
          </p:nvSpPr>
          <p:spPr bwMode="auto">
            <a:xfrm rot="10800000">
              <a:off x="4895576" y="3185909"/>
              <a:ext cx="1249422" cy="762017"/>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grpSp>
      <p:grpSp>
        <p:nvGrpSpPr>
          <p:cNvPr id="47" name="グループ化 46">
            <a:extLst>
              <a:ext uri="{FF2B5EF4-FFF2-40B4-BE49-F238E27FC236}">
                <a16:creationId xmlns:a16="http://schemas.microsoft.com/office/drawing/2014/main" id="{73EBA816-E39A-408C-89B7-8F591A7046E9}"/>
              </a:ext>
            </a:extLst>
          </p:cNvPr>
          <p:cNvGrpSpPr/>
          <p:nvPr/>
        </p:nvGrpSpPr>
        <p:grpSpPr>
          <a:xfrm>
            <a:off x="2846753" y="3551288"/>
            <a:ext cx="5744263" cy="840461"/>
            <a:chOff x="1443324" y="3936819"/>
            <a:chExt cx="5744263" cy="840461"/>
          </a:xfrm>
        </p:grpSpPr>
        <p:sp>
          <p:nvSpPr>
            <p:cNvPr id="28" name="円弧 27">
              <a:extLst>
                <a:ext uri="{FF2B5EF4-FFF2-40B4-BE49-F238E27FC236}">
                  <a16:creationId xmlns:a16="http://schemas.microsoft.com/office/drawing/2014/main" id="{29EE2F37-6A69-4A96-AEA2-835D7022ABAF}"/>
                </a:ext>
              </a:extLst>
            </p:cNvPr>
            <p:cNvSpPr/>
            <p:nvPr/>
          </p:nvSpPr>
          <p:spPr bwMode="auto">
            <a:xfrm>
              <a:off x="2210748" y="4103381"/>
              <a:ext cx="504056" cy="555781"/>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9" name="円弧 28">
              <a:extLst>
                <a:ext uri="{FF2B5EF4-FFF2-40B4-BE49-F238E27FC236}">
                  <a16:creationId xmlns:a16="http://schemas.microsoft.com/office/drawing/2014/main" id="{5442A43D-0412-4617-9798-053E248681C9}"/>
                </a:ext>
              </a:extLst>
            </p:cNvPr>
            <p:cNvSpPr/>
            <p:nvPr/>
          </p:nvSpPr>
          <p:spPr bwMode="auto">
            <a:xfrm rot="10800000">
              <a:off x="1443324" y="3975213"/>
              <a:ext cx="684076" cy="802067"/>
            </a:xfrm>
            <a:prstGeom prst="arc">
              <a:avLst>
                <a:gd name="adj1" fmla="val 1094979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0" name="円弧 29">
              <a:extLst>
                <a:ext uri="{FF2B5EF4-FFF2-40B4-BE49-F238E27FC236}">
                  <a16:creationId xmlns:a16="http://schemas.microsoft.com/office/drawing/2014/main" id="{8335DCF2-DF45-4E50-8AE1-C75740353F2F}"/>
                </a:ext>
              </a:extLst>
            </p:cNvPr>
            <p:cNvSpPr/>
            <p:nvPr/>
          </p:nvSpPr>
          <p:spPr bwMode="auto">
            <a:xfrm rot="10800000">
              <a:off x="2747818" y="3990865"/>
              <a:ext cx="1249422" cy="762017"/>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1" name="円弧 30">
              <a:extLst>
                <a:ext uri="{FF2B5EF4-FFF2-40B4-BE49-F238E27FC236}">
                  <a16:creationId xmlns:a16="http://schemas.microsoft.com/office/drawing/2014/main" id="{2B563B25-A26E-488D-8B94-C3D7C40B41CE}"/>
                </a:ext>
              </a:extLst>
            </p:cNvPr>
            <p:cNvSpPr/>
            <p:nvPr/>
          </p:nvSpPr>
          <p:spPr bwMode="auto">
            <a:xfrm rot="10800000">
              <a:off x="4582539" y="3936819"/>
              <a:ext cx="2605048" cy="816063"/>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2" name="円弧 31">
              <a:extLst>
                <a:ext uri="{FF2B5EF4-FFF2-40B4-BE49-F238E27FC236}">
                  <a16:creationId xmlns:a16="http://schemas.microsoft.com/office/drawing/2014/main" id="{702638C1-E86D-43DB-895F-592CD5C51F59}"/>
                </a:ext>
              </a:extLst>
            </p:cNvPr>
            <p:cNvSpPr/>
            <p:nvPr/>
          </p:nvSpPr>
          <p:spPr bwMode="auto">
            <a:xfrm>
              <a:off x="4136720" y="4103381"/>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grpSp>
      <p:grpSp>
        <p:nvGrpSpPr>
          <p:cNvPr id="48" name="グループ化 47">
            <a:extLst>
              <a:ext uri="{FF2B5EF4-FFF2-40B4-BE49-F238E27FC236}">
                <a16:creationId xmlns:a16="http://schemas.microsoft.com/office/drawing/2014/main" id="{ABFDED77-648F-4D5A-A657-A504AB386AEA}"/>
              </a:ext>
            </a:extLst>
          </p:cNvPr>
          <p:cNvGrpSpPr/>
          <p:nvPr/>
        </p:nvGrpSpPr>
        <p:grpSpPr>
          <a:xfrm>
            <a:off x="2016293" y="4568205"/>
            <a:ext cx="6768752" cy="561073"/>
            <a:chOff x="1358768" y="5087447"/>
            <a:chExt cx="6768752" cy="561073"/>
          </a:xfrm>
        </p:grpSpPr>
        <p:cxnSp>
          <p:nvCxnSpPr>
            <p:cNvPr id="17" name="直線コネクタ 16">
              <a:extLst>
                <a:ext uri="{FF2B5EF4-FFF2-40B4-BE49-F238E27FC236}">
                  <a16:creationId xmlns:a16="http://schemas.microsoft.com/office/drawing/2014/main" id="{BBF7F74E-BA19-4E87-8D87-EBFABC7BB1BA}"/>
                </a:ext>
              </a:extLst>
            </p:cNvPr>
            <p:cNvCxnSpPr/>
            <p:nvPr/>
          </p:nvCxnSpPr>
          <p:spPr bwMode="auto">
            <a:xfrm>
              <a:off x="1358768" y="5373216"/>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弧 32">
              <a:extLst>
                <a:ext uri="{FF2B5EF4-FFF2-40B4-BE49-F238E27FC236}">
                  <a16:creationId xmlns:a16="http://schemas.microsoft.com/office/drawing/2014/main" id="{1D685499-3B44-4405-8E9C-E9667FAC5F19}"/>
                </a:ext>
              </a:extLst>
            </p:cNvPr>
            <p:cNvSpPr/>
            <p:nvPr/>
          </p:nvSpPr>
          <p:spPr bwMode="auto">
            <a:xfrm>
              <a:off x="5589641" y="5087447"/>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4" name="円弧 33">
              <a:extLst>
                <a:ext uri="{FF2B5EF4-FFF2-40B4-BE49-F238E27FC236}">
                  <a16:creationId xmlns:a16="http://schemas.microsoft.com/office/drawing/2014/main" id="{131D2613-76DC-4842-B992-74A10F028B54}"/>
                </a:ext>
              </a:extLst>
            </p:cNvPr>
            <p:cNvSpPr/>
            <p:nvPr/>
          </p:nvSpPr>
          <p:spPr bwMode="auto">
            <a:xfrm>
              <a:off x="4612768" y="5093874"/>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5" name="円弧 34">
              <a:extLst>
                <a:ext uri="{FF2B5EF4-FFF2-40B4-BE49-F238E27FC236}">
                  <a16:creationId xmlns:a16="http://schemas.microsoft.com/office/drawing/2014/main" id="{5034DB6E-D933-4192-8808-7EC99CD6BC03}"/>
                </a:ext>
              </a:extLst>
            </p:cNvPr>
            <p:cNvSpPr/>
            <p:nvPr/>
          </p:nvSpPr>
          <p:spPr bwMode="auto">
            <a:xfrm>
              <a:off x="3821984" y="5102138"/>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6" name="円弧 35">
              <a:extLst>
                <a:ext uri="{FF2B5EF4-FFF2-40B4-BE49-F238E27FC236}">
                  <a16:creationId xmlns:a16="http://schemas.microsoft.com/office/drawing/2014/main" id="{83F7FB53-93AC-4C76-9271-7276F11AA570}"/>
                </a:ext>
              </a:extLst>
            </p:cNvPr>
            <p:cNvSpPr/>
            <p:nvPr/>
          </p:nvSpPr>
          <p:spPr bwMode="auto">
            <a:xfrm>
              <a:off x="2993028" y="5093874"/>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7" name="円弧 36">
              <a:extLst>
                <a:ext uri="{FF2B5EF4-FFF2-40B4-BE49-F238E27FC236}">
                  <a16:creationId xmlns:a16="http://schemas.microsoft.com/office/drawing/2014/main" id="{27021462-ACF4-4391-AB3A-8853132AB348}"/>
                </a:ext>
              </a:extLst>
            </p:cNvPr>
            <p:cNvSpPr/>
            <p:nvPr/>
          </p:nvSpPr>
          <p:spPr bwMode="auto">
            <a:xfrm>
              <a:off x="2119860" y="5087447"/>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8" name="円弧 37">
              <a:extLst>
                <a:ext uri="{FF2B5EF4-FFF2-40B4-BE49-F238E27FC236}">
                  <a16:creationId xmlns:a16="http://schemas.microsoft.com/office/drawing/2014/main" id="{F81F9616-BD3C-4B27-B081-3F90D01198B1}"/>
                </a:ext>
              </a:extLst>
            </p:cNvPr>
            <p:cNvSpPr/>
            <p:nvPr/>
          </p:nvSpPr>
          <p:spPr bwMode="auto">
            <a:xfrm rot="10800000">
              <a:off x="2506882" y="5181167"/>
              <a:ext cx="447043" cy="387651"/>
            </a:xfrm>
            <a:prstGeom prst="arc">
              <a:avLst>
                <a:gd name="adj1" fmla="val 10949799"/>
                <a:gd name="adj2" fmla="val 0"/>
              </a:avLst>
            </a:prstGeom>
            <a:solidFill>
              <a:srgbClr val="00B05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9" name="円弧 38">
              <a:extLst>
                <a:ext uri="{FF2B5EF4-FFF2-40B4-BE49-F238E27FC236}">
                  <a16:creationId xmlns:a16="http://schemas.microsoft.com/office/drawing/2014/main" id="{184300FE-CEC2-4FB4-94ED-235268EC245E}"/>
                </a:ext>
              </a:extLst>
            </p:cNvPr>
            <p:cNvSpPr/>
            <p:nvPr/>
          </p:nvSpPr>
          <p:spPr bwMode="auto">
            <a:xfrm rot="10800000">
              <a:off x="3399403" y="5186923"/>
              <a:ext cx="447043" cy="387651"/>
            </a:xfrm>
            <a:prstGeom prst="arc">
              <a:avLst>
                <a:gd name="adj1" fmla="val 10949799"/>
                <a:gd name="adj2" fmla="val 0"/>
              </a:avLst>
            </a:prstGeom>
            <a:solidFill>
              <a:srgbClr val="00B05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40" name="円弧 39">
              <a:extLst>
                <a:ext uri="{FF2B5EF4-FFF2-40B4-BE49-F238E27FC236}">
                  <a16:creationId xmlns:a16="http://schemas.microsoft.com/office/drawing/2014/main" id="{4BF2EA6D-0EA6-4ABA-90EC-55BA9A689880}"/>
                </a:ext>
              </a:extLst>
            </p:cNvPr>
            <p:cNvSpPr/>
            <p:nvPr/>
          </p:nvSpPr>
          <p:spPr bwMode="auto">
            <a:xfrm rot="10800000">
              <a:off x="4169110" y="5191058"/>
              <a:ext cx="447043" cy="387651"/>
            </a:xfrm>
            <a:prstGeom prst="arc">
              <a:avLst>
                <a:gd name="adj1" fmla="val 10949799"/>
                <a:gd name="adj2" fmla="val 0"/>
              </a:avLst>
            </a:prstGeom>
            <a:solidFill>
              <a:srgbClr val="00B05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41" name="円弧 40">
              <a:extLst>
                <a:ext uri="{FF2B5EF4-FFF2-40B4-BE49-F238E27FC236}">
                  <a16:creationId xmlns:a16="http://schemas.microsoft.com/office/drawing/2014/main" id="{39F9A10C-C356-415C-ADD2-68305B0154C4}"/>
                </a:ext>
              </a:extLst>
            </p:cNvPr>
            <p:cNvSpPr/>
            <p:nvPr/>
          </p:nvSpPr>
          <p:spPr bwMode="auto">
            <a:xfrm rot="10800000">
              <a:off x="5076077" y="5191058"/>
              <a:ext cx="447043" cy="387651"/>
            </a:xfrm>
            <a:prstGeom prst="arc">
              <a:avLst>
                <a:gd name="adj1" fmla="val 10949799"/>
                <a:gd name="adj2" fmla="val 0"/>
              </a:avLst>
            </a:prstGeom>
            <a:solidFill>
              <a:srgbClr val="00B05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42" name="円弧 41">
              <a:extLst>
                <a:ext uri="{FF2B5EF4-FFF2-40B4-BE49-F238E27FC236}">
                  <a16:creationId xmlns:a16="http://schemas.microsoft.com/office/drawing/2014/main" id="{59009060-2E36-4A67-8CD7-6D67D246700D}"/>
                </a:ext>
              </a:extLst>
            </p:cNvPr>
            <p:cNvSpPr/>
            <p:nvPr/>
          </p:nvSpPr>
          <p:spPr bwMode="auto">
            <a:xfrm rot="10800000">
              <a:off x="6073195" y="5166815"/>
              <a:ext cx="447043" cy="387646"/>
            </a:xfrm>
            <a:prstGeom prst="arc">
              <a:avLst>
                <a:gd name="adj1" fmla="val 10949799"/>
                <a:gd name="adj2" fmla="val 0"/>
              </a:avLst>
            </a:prstGeom>
            <a:solidFill>
              <a:srgbClr val="00B05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grpSp>
      <p:cxnSp>
        <p:nvCxnSpPr>
          <p:cNvPr id="49" name="直線コネクタ 48">
            <a:extLst>
              <a:ext uri="{FF2B5EF4-FFF2-40B4-BE49-F238E27FC236}">
                <a16:creationId xmlns:a16="http://schemas.microsoft.com/office/drawing/2014/main" id="{E1834263-4E0A-45BA-979B-C0341D59CA59}"/>
              </a:ext>
            </a:extLst>
          </p:cNvPr>
          <p:cNvCxnSpPr/>
          <p:nvPr/>
        </p:nvCxnSpPr>
        <p:spPr bwMode="auto">
          <a:xfrm>
            <a:off x="1962313" y="6303052"/>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円弧 50">
            <a:extLst>
              <a:ext uri="{FF2B5EF4-FFF2-40B4-BE49-F238E27FC236}">
                <a16:creationId xmlns:a16="http://schemas.microsoft.com/office/drawing/2014/main" id="{A7D845A1-C369-4B79-95BA-E515B8FCFB98}"/>
              </a:ext>
            </a:extLst>
          </p:cNvPr>
          <p:cNvSpPr/>
          <p:nvPr/>
        </p:nvSpPr>
        <p:spPr bwMode="auto">
          <a:xfrm rot="10800000">
            <a:off x="4577887" y="5929286"/>
            <a:ext cx="1777644" cy="774725"/>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52" name="円弧 51">
            <a:extLst>
              <a:ext uri="{FF2B5EF4-FFF2-40B4-BE49-F238E27FC236}">
                <a16:creationId xmlns:a16="http://schemas.microsoft.com/office/drawing/2014/main" id="{752D0FC9-A30A-4DFA-963D-78BA95D6CC9A}"/>
              </a:ext>
            </a:extLst>
          </p:cNvPr>
          <p:cNvSpPr/>
          <p:nvPr/>
        </p:nvSpPr>
        <p:spPr bwMode="auto">
          <a:xfrm rot="10800000">
            <a:off x="2718856" y="5901794"/>
            <a:ext cx="815908" cy="761278"/>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54" name="円弧 53">
            <a:extLst>
              <a:ext uri="{FF2B5EF4-FFF2-40B4-BE49-F238E27FC236}">
                <a16:creationId xmlns:a16="http://schemas.microsoft.com/office/drawing/2014/main" id="{F0790A8A-46FA-41BA-9530-3517259BCC87}"/>
              </a:ext>
            </a:extLst>
          </p:cNvPr>
          <p:cNvSpPr/>
          <p:nvPr/>
        </p:nvSpPr>
        <p:spPr bwMode="auto">
          <a:xfrm rot="10800000">
            <a:off x="6860555" y="5938308"/>
            <a:ext cx="1777644" cy="774725"/>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grpSp>
        <p:nvGrpSpPr>
          <p:cNvPr id="73" name="グループ化 72">
            <a:extLst>
              <a:ext uri="{FF2B5EF4-FFF2-40B4-BE49-F238E27FC236}">
                <a16:creationId xmlns:a16="http://schemas.microsoft.com/office/drawing/2014/main" id="{2FEE5164-A98F-45DB-B1B0-72F06F061D53}"/>
              </a:ext>
            </a:extLst>
          </p:cNvPr>
          <p:cNvGrpSpPr/>
          <p:nvPr/>
        </p:nvGrpSpPr>
        <p:grpSpPr>
          <a:xfrm>
            <a:off x="1981113" y="1228872"/>
            <a:ext cx="6768752" cy="927471"/>
            <a:chOff x="1403648" y="1322436"/>
            <a:chExt cx="6768752" cy="927471"/>
          </a:xfrm>
        </p:grpSpPr>
        <p:cxnSp>
          <p:nvCxnSpPr>
            <p:cNvPr id="5" name="直線コネクタ 4">
              <a:extLst>
                <a:ext uri="{FF2B5EF4-FFF2-40B4-BE49-F238E27FC236}">
                  <a16:creationId xmlns:a16="http://schemas.microsoft.com/office/drawing/2014/main" id="{0FEC3261-CE48-4964-951F-4C8394E8C66F}"/>
                </a:ext>
              </a:extLst>
            </p:cNvPr>
            <p:cNvCxnSpPr/>
            <p:nvPr/>
          </p:nvCxnSpPr>
          <p:spPr bwMode="auto">
            <a:xfrm>
              <a:off x="1403648" y="1844824"/>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円弧 7">
              <a:extLst>
                <a:ext uri="{FF2B5EF4-FFF2-40B4-BE49-F238E27FC236}">
                  <a16:creationId xmlns:a16="http://schemas.microsoft.com/office/drawing/2014/main" id="{69E7A515-B167-4B5A-83ED-CC0FD1E0EEAA}"/>
                </a:ext>
              </a:extLst>
            </p:cNvPr>
            <p:cNvSpPr/>
            <p:nvPr/>
          </p:nvSpPr>
          <p:spPr bwMode="auto">
            <a:xfrm>
              <a:off x="1835696" y="1448780"/>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9" name="円弧 8">
              <a:extLst>
                <a:ext uri="{FF2B5EF4-FFF2-40B4-BE49-F238E27FC236}">
                  <a16:creationId xmlns:a16="http://schemas.microsoft.com/office/drawing/2014/main" id="{129C5905-CE44-4A42-AC33-9259B55395D6}"/>
                </a:ext>
              </a:extLst>
            </p:cNvPr>
            <p:cNvSpPr/>
            <p:nvPr/>
          </p:nvSpPr>
          <p:spPr bwMode="auto">
            <a:xfrm>
              <a:off x="3419872" y="1448779"/>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10" name="円弧 9">
              <a:extLst>
                <a:ext uri="{FF2B5EF4-FFF2-40B4-BE49-F238E27FC236}">
                  <a16:creationId xmlns:a16="http://schemas.microsoft.com/office/drawing/2014/main" id="{5FDAF957-2247-45A1-9C71-5410EB72B86C}"/>
                </a:ext>
              </a:extLst>
            </p:cNvPr>
            <p:cNvSpPr/>
            <p:nvPr/>
          </p:nvSpPr>
          <p:spPr bwMode="auto">
            <a:xfrm>
              <a:off x="5436096" y="1448778"/>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12" name="円弧 11">
              <a:extLst>
                <a:ext uri="{FF2B5EF4-FFF2-40B4-BE49-F238E27FC236}">
                  <a16:creationId xmlns:a16="http://schemas.microsoft.com/office/drawing/2014/main" id="{089292AE-B4C5-438A-8C30-4C69C302AB9D}"/>
                </a:ext>
              </a:extLst>
            </p:cNvPr>
            <p:cNvSpPr/>
            <p:nvPr/>
          </p:nvSpPr>
          <p:spPr bwMode="auto">
            <a:xfrm rot="10800000">
              <a:off x="2568419" y="1447840"/>
              <a:ext cx="684076" cy="802067"/>
            </a:xfrm>
            <a:prstGeom prst="arc">
              <a:avLst>
                <a:gd name="adj1" fmla="val 1094979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13" name="円弧 12">
              <a:extLst>
                <a:ext uri="{FF2B5EF4-FFF2-40B4-BE49-F238E27FC236}">
                  <a16:creationId xmlns:a16="http://schemas.microsoft.com/office/drawing/2014/main" id="{28B3F55F-6B25-4331-90CD-81913FB5E55C}"/>
                </a:ext>
              </a:extLst>
            </p:cNvPr>
            <p:cNvSpPr/>
            <p:nvPr/>
          </p:nvSpPr>
          <p:spPr bwMode="auto">
            <a:xfrm rot="10800000">
              <a:off x="4091305" y="1473116"/>
              <a:ext cx="1249422" cy="762017"/>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56" name="テキスト ボックス 55">
              <a:extLst>
                <a:ext uri="{FF2B5EF4-FFF2-40B4-BE49-F238E27FC236}">
                  <a16:creationId xmlns:a16="http://schemas.microsoft.com/office/drawing/2014/main" id="{304BD386-03AD-4043-A7E8-BBD045A8FE07}"/>
                </a:ext>
              </a:extLst>
            </p:cNvPr>
            <p:cNvSpPr txBox="1"/>
            <p:nvPr/>
          </p:nvSpPr>
          <p:spPr>
            <a:xfrm>
              <a:off x="1870102" y="1322436"/>
              <a:ext cx="1845934" cy="307777"/>
            </a:xfrm>
            <a:prstGeom prst="rect">
              <a:avLst/>
            </a:prstGeom>
            <a:noFill/>
          </p:spPr>
          <p:txBody>
            <a:bodyPr wrap="square" rtlCol="0">
              <a:spAutoFit/>
            </a:bodyPr>
            <a:lstStyle/>
            <a:p>
              <a:r>
                <a:rPr kumimoji="1" lang="ja-JP" altLang="en-US" sz="1400" b="1" dirty="0"/>
                <a:t>躁エピソード</a:t>
              </a:r>
            </a:p>
          </p:txBody>
        </p:sp>
        <p:sp>
          <p:nvSpPr>
            <p:cNvPr id="57" name="テキスト ボックス 56">
              <a:extLst>
                <a:ext uri="{FF2B5EF4-FFF2-40B4-BE49-F238E27FC236}">
                  <a16:creationId xmlns:a16="http://schemas.microsoft.com/office/drawing/2014/main" id="{347EE44F-2CA6-4874-9B58-CA165BDAF4B0}"/>
                </a:ext>
              </a:extLst>
            </p:cNvPr>
            <p:cNvSpPr txBox="1"/>
            <p:nvPr/>
          </p:nvSpPr>
          <p:spPr>
            <a:xfrm>
              <a:off x="4734257" y="1903302"/>
              <a:ext cx="1845934" cy="307777"/>
            </a:xfrm>
            <a:prstGeom prst="rect">
              <a:avLst/>
            </a:prstGeom>
            <a:noFill/>
          </p:spPr>
          <p:txBody>
            <a:bodyPr wrap="square" rtlCol="0">
              <a:spAutoFit/>
            </a:bodyPr>
            <a:lstStyle/>
            <a:p>
              <a:r>
                <a:rPr kumimoji="1" lang="ja-JP" altLang="en-US" sz="1400" b="1" dirty="0"/>
                <a:t>抑うつエピソード</a:t>
              </a:r>
            </a:p>
          </p:txBody>
        </p:sp>
      </p:grpSp>
      <p:sp>
        <p:nvSpPr>
          <p:cNvPr id="58" name="テキスト ボックス 57">
            <a:extLst>
              <a:ext uri="{FF2B5EF4-FFF2-40B4-BE49-F238E27FC236}">
                <a16:creationId xmlns:a16="http://schemas.microsoft.com/office/drawing/2014/main" id="{C3A0239B-6B81-400D-BC4F-1835BC2EE97F}"/>
              </a:ext>
            </a:extLst>
          </p:cNvPr>
          <p:cNvSpPr txBox="1"/>
          <p:nvPr/>
        </p:nvSpPr>
        <p:spPr>
          <a:xfrm>
            <a:off x="2671506" y="2824170"/>
            <a:ext cx="1845934" cy="307777"/>
          </a:xfrm>
          <a:prstGeom prst="rect">
            <a:avLst/>
          </a:prstGeom>
          <a:noFill/>
        </p:spPr>
        <p:txBody>
          <a:bodyPr wrap="square" rtlCol="0">
            <a:spAutoFit/>
          </a:bodyPr>
          <a:lstStyle/>
          <a:p>
            <a:r>
              <a:rPr kumimoji="1" lang="ja-JP" altLang="en-US" sz="1400" b="1" dirty="0"/>
              <a:t>混合エピソード</a:t>
            </a:r>
          </a:p>
        </p:txBody>
      </p:sp>
      <p:sp>
        <p:nvSpPr>
          <p:cNvPr id="59" name="テキスト ボックス 58">
            <a:extLst>
              <a:ext uri="{FF2B5EF4-FFF2-40B4-BE49-F238E27FC236}">
                <a16:creationId xmlns:a16="http://schemas.microsoft.com/office/drawing/2014/main" id="{6226FCC9-803B-4C06-8CB8-C7893A015B10}"/>
              </a:ext>
            </a:extLst>
          </p:cNvPr>
          <p:cNvSpPr txBox="1"/>
          <p:nvPr/>
        </p:nvSpPr>
        <p:spPr>
          <a:xfrm>
            <a:off x="3948790" y="3682352"/>
            <a:ext cx="1845934" cy="307777"/>
          </a:xfrm>
          <a:prstGeom prst="rect">
            <a:avLst/>
          </a:prstGeom>
          <a:noFill/>
        </p:spPr>
        <p:txBody>
          <a:bodyPr wrap="square" rtlCol="0">
            <a:spAutoFit/>
          </a:bodyPr>
          <a:lstStyle/>
          <a:p>
            <a:r>
              <a:rPr kumimoji="1" lang="ja-JP" altLang="en-US" sz="1400" b="1" dirty="0"/>
              <a:t>軽躁エピソード</a:t>
            </a:r>
          </a:p>
        </p:txBody>
      </p:sp>
      <p:sp>
        <p:nvSpPr>
          <p:cNvPr id="60" name="テキスト ボックス 59">
            <a:extLst>
              <a:ext uri="{FF2B5EF4-FFF2-40B4-BE49-F238E27FC236}">
                <a16:creationId xmlns:a16="http://schemas.microsoft.com/office/drawing/2014/main" id="{123FD537-3086-475A-BA22-BF3319DFBF28}"/>
              </a:ext>
            </a:extLst>
          </p:cNvPr>
          <p:cNvSpPr txBox="1"/>
          <p:nvPr/>
        </p:nvSpPr>
        <p:spPr>
          <a:xfrm>
            <a:off x="2866941" y="5003832"/>
            <a:ext cx="2486911" cy="307777"/>
          </a:xfrm>
          <a:prstGeom prst="rect">
            <a:avLst/>
          </a:prstGeom>
          <a:noFill/>
        </p:spPr>
        <p:txBody>
          <a:bodyPr wrap="square" rtlCol="0">
            <a:spAutoFit/>
          </a:bodyPr>
          <a:lstStyle/>
          <a:p>
            <a:r>
              <a:rPr kumimoji="1" lang="ja-JP" altLang="en-US" sz="1400" b="1" dirty="0"/>
              <a:t>抑うつエピソードを満たさない</a:t>
            </a:r>
          </a:p>
        </p:txBody>
      </p:sp>
      <p:grpSp>
        <p:nvGrpSpPr>
          <p:cNvPr id="74" name="グループ化 73">
            <a:extLst>
              <a:ext uri="{FF2B5EF4-FFF2-40B4-BE49-F238E27FC236}">
                <a16:creationId xmlns:a16="http://schemas.microsoft.com/office/drawing/2014/main" id="{07BF3212-C260-4868-9256-B0C0C185EAE7}"/>
              </a:ext>
            </a:extLst>
          </p:cNvPr>
          <p:cNvGrpSpPr/>
          <p:nvPr/>
        </p:nvGrpSpPr>
        <p:grpSpPr>
          <a:xfrm>
            <a:off x="1976468" y="5274666"/>
            <a:ext cx="6768752" cy="762017"/>
            <a:chOff x="1410459" y="5200614"/>
            <a:chExt cx="6768752" cy="762017"/>
          </a:xfrm>
        </p:grpSpPr>
        <p:cxnSp>
          <p:nvCxnSpPr>
            <p:cNvPr id="50" name="直線コネクタ 49">
              <a:extLst>
                <a:ext uri="{FF2B5EF4-FFF2-40B4-BE49-F238E27FC236}">
                  <a16:creationId xmlns:a16="http://schemas.microsoft.com/office/drawing/2014/main" id="{E9E27E8D-9A42-4BE4-B907-3704D016511A}"/>
                </a:ext>
              </a:extLst>
            </p:cNvPr>
            <p:cNvCxnSpPr/>
            <p:nvPr/>
          </p:nvCxnSpPr>
          <p:spPr bwMode="auto">
            <a:xfrm>
              <a:off x="1410459" y="5589240"/>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円弧 52">
              <a:extLst>
                <a:ext uri="{FF2B5EF4-FFF2-40B4-BE49-F238E27FC236}">
                  <a16:creationId xmlns:a16="http://schemas.microsoft.com/office/drawing/2014/main" id="{2BEB176F-FD1D-4CEA-BAFF-9AD7FAF55DF0}"/>
                </a:ext>
              </a:extLst>
            </p:cNvPr>
            <p:cNvSpPr/>
            <p:nvPr/>
          </p:nvSpPr>
          <p:spPr bwMode="auto">
            <a:xfrm rot="10800000">
              <a:off x="2466614" y="5200614"/>
              <a:ext cx="1249422" cy="762017"/>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61" name="テキスト ボックス 60">
              <a:extLst>
                <a:ext uri="{FF2B5EF4-FFF2-40B4-BE49-F238E27FC236}">
                  <a16:creationId xmlns:a16="http://schemas.microsoft.com/office/drawing/2014/main" id="{B3EFE4F1-F7AB-48BB-808A-E1F87D11DFDD}"/>
                </a:ext>
              </a:extLst>
            </p:cNvPr>
            <p:cNvSpPr txBox="1"/>
            <p:nvPr/>
          </p:nvSpPr>
          <p:spPr>
            <a:xfrm>
              <a:off x="3828796" y="5531859"/>
              <a:ext cx="1845934" cy="307777"/>
            </a:xfrm>
            <a:prstGeom prst="rect">
              <a:avLst/>
            </a:prstGeom>
            <a:noFill/>
          </p:spPr>
          <p:txBody>
            <a:bodyPr wrap="square" rtlCol="0">
              <a:spAutoFit/>
            </a:bodyPr>
            <a:lstStyle/>
            <a:p>
              <a:r>
                <a:rPr kumimoji="1" lang="ja-JP" altLang="en-US" sz="1400" b="1" dirty="0"/>
                <a:t>抑うつエピソード</a:t>
              </a:r>
            </a:p>
          </p:txBody>
        </p:sp>
      </p:grpSp>
      <p:sp>
        <p:nvSpPr>
          <p:cNvPr id="62" name="テキスト ボックス 61">
            <a:extLst>
              <a:ext uri="{FF2B5EF4-FFF2-40B4-BE49-F238E27FC236}">
                <a16:creationId xmlns:a16="http://schemas.microsoft.com/office/drawing/2014/main" id="{2C200763-1C2B-44F2-90C1-956E12693338}"/>
              </a:ext>
            </a:extLst>
          </p:cNvPr>
          <p:cNvSpPr txBox="1"/>
          <p:nvPr/>
        </p:nvSpPr>
        <p:spPr>
          <a:xfrm>
            <a:off x="5733601" y="5958916"/>
            <a:ext cx="2964207" cy="307777"/>
          </a:xfrm>
          <a:prstGeom prst="rect">
            <a:avLst/>
          </a:prstGeom>
          <a:noFill/>
        </p:spPr>
        <p:txBody>
          <a:bodyPr wrap="square" rtlCol="0">
            <a:spAutoFit/>
          </a:bodyPr>
          <a:lstStyle/>
          <a:p>
            <a:r>
              <a:rPr kumimoji="1" lang="ja-JP" altLang="en-US" sz="1400" b="1" dirty="0"/>
              <a:t>繰り返す抑うつエピソード</a:t>
            </a:r>
          </a:p>
        </p:txBody>
      </p:sp>
      <p:cxnSp>
        <p:nvCxnSpPr>
          <p:cNvPr id="64" name="直線コネクタ 63">
            <a:extLst>
              <a:ext uri="{FF2B5EF4-FFF2-40B4-BE49-F238E27FC236}">
                <a16:creationId xmlns:a16="http://schemas.microsoft.com/office/drawing/2014/main" id="{05662BA5-97CB-4670-ADCE-D2EA53AC6816}"/>
              </a:ext>
            </a:extLst>
          </p:cNvPr>
          <p:cNvCxnSpPr/>
          <p:nvPr/>
        </p:nvCxnSpPr>
        <p:spPr bwMode="auto">
          <a:xfrm>
            <a:off x="713128" y="5364056"/>
            <a:ext cx="8230847" cy="0"/>
          </a:xfrm>
          <a:prstGeom prst="line">
            <a:avLst/>
          </a:prstGeom>
          <a:solidFill>
            <a:schemeClr val="accent1"/>
          </a:solidFill>
          <a:ln w="57150" cap="flat" cmpd="sng" algn="ctr">
            <a:solidFill>
              <a:srgbClr val="FFFF00"/>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テキスト ボックス 65">
            <a:extLst>
              <a:ext uri="{FF2B5EF4-FFF2-40B4-BE49-F238E27FC236}">
                <a16:creationId xmlns:a16="http://schemas.microsoft.com/office/drawing/2014/main" id="{85402EBB-C7A3-4A80-B868-5A263C0538E6}"/>
              </a:ext>
            </a:extLst>
          </p:cNvPr>
          <p:cNvSpPr txBox="1"/>
          <p:nvPr/>
        </p:nvSpPr>
        <p:spPr>
          <a:xfrm>
            <a:off x="179512" y="2348880"/>
            <a:ext cx="1367478" cy="400110"/>
          </a:xfrm>
          <a:prstGeom prst="rect">
            <a:avLst/>
          </a:prstGeom>
          <a:noFill/>
        </p:spPr>
        <p:txBody>
          <a:bodyPr wrap="square" rtlCol="0">
            <a:spAutoFit/>
          </a:bodyPr>
          <a:lstStyle/>
          <a:p>
            <a:r>
              <a:rPr kumimoji="1" lang="ja-JP" altLang="en-US" dirty="0"/>
              <a:t>双極症</a:t>
            </a:r>
            <a:r>
              <a:rPr kumimoji="1" lang="en-US" altLang="ja-JP" dirty="0"/>
              <a:t>Ⅰ</a:t>
            </a:r>
            <a:r>
              <a:rPr kumimoji="1" lang="ja-JP" altLang="en-US" dirty="0"/>
              <a:t>型</a:t>
            </a:r>
          </a:p>
        </p:txBody>
      </p:sp>
      <p:sp>
        <p:nvSpPr>
          <p:cNvPr id="67" name="テキスト ボックス 66">
            <a:extLst>
              <a:ext uri="{FF2B5EF4-FFF2-40B4-BE49-F238E27FC236}">
                <a16:creationId xmlns:a16="http://schemas.microsoft.com/office/drawing/2014/main" id="{E20991AF-8908-482F-BDD5-7510498235D5}"/>
              </a:ext>
            </a:extLst>
          </p:cNvPr>
          <p:cNvSpPr txBox="1"/>
          <p:nvPr/>
        </p:nvSpPr>
        <p:spPr>
          <a:xfrm>
            <a:off x="171751" y="2944439"/>
            <a:ext cx="1367478" cy="400110"/>
          </a:xfrm>
          <a:prstGeom prst="rect">
            <a:avLst/>
          </a:prstGeom>
          <a:noFill/>
        </p:spPr>
        <p:txBody>
          <a:bodyPr wrap="square" rtlCol="0">
            <a:spAutoFit/>
          </a:bodyPr>
          <a:lstStyle/>
          <a:p>
            <a:r>
              <a:rPr kumimoji="1" lang="ja-JP" altLang="en-US" dirty="0"/>
              <a:t>双極症</a:t>
            </a:r>
            <a:r>
              <a:rPr kumimoji="1" lang="en-US" altLang="ja-JP" dirty="0"/>
              <a:t>Ⅰ</a:t>
            </a:r>
            <a:r>
              <a:rPr kumimoji="1" lang="ja-JP" altLang="en-US" dirty="0"/>
              <a:t>型</a:t>
            </a:r>
          </a:p>
        </p:txBody>
      </p:sp>
      <p:sp>
        <p:nvSpPr>
          <p:cNvPr id="68" name="テキスト ボックス 67">
            <a:extLst>
              <a:ext uri="{FF2B5EF4-FFF2-40B4-BE49-F238E27FC236}">
                <a16:creationId xmlns:a16="http://schemas.microsoft.com/office/drawing/2014/main" id="{2C9E6113-18F2-4155-83D4-45EDFBAEB1D7}"/>
              </a:ext>
            </a:extLst>
          </p:cNvPr>
          <p:cNvSpPr txBox="1"/>
          <p:nvPr/>
        </p:nvSpPr>
        <p:spPr>
          <a:xfrm>
            <a:off x="-1" y="3767553"/>
            <a:ext cx="1487381" cy="400110"/>
          </a:xfrm>
          <a:prstGeom prst="rect">
            <a:avLst/>
          </a:prstGeom>
          <a:noFill/>
        </p:spPr>
        <p:txBody>
          <a:bodyPr wrap="square" rtlCol="0">
            <a:spAutoFit/>
          </a:bodyPr>
          <a:lstStyle/>
          <a:p>
            <a:r>
              <a:rPr kumimoji="1" lang="ja-JP" altLang="en-US" dirty="0"/>
              <a:t>双極症</a:t>
            </a:r>
            <a:r>
              <a:rPr kumimoji="1" lang="en-US" altLang="ja-JP" dirty="0"/>
              <a:t>Ⅱ</a:t>
            </a:r>
            <a:r>
              <a:rPr kumimoji="1" lang="ja-JP" altLang="en-US" dirty="0"/>
              <a:t>型</a:t>
            </a:r>
          </a:p>
        </p:txBody>
      </p:sp>
      <p:sp>
        <p:nvSpPr>
          <p:cNvPr id="69" name="テキスト ボックス 68">
            <a:extLst>
              <a:ext uri="{FF2B5EF4-FFF2-40B4-BE49-F238E27FC236}">
                <a16:creationId xmlns:a16="http://schemas.microsoft.com/office/drawing/2014/main" id="{179C0609-FFF1-4E36-91B2-E6199AFB3021}"/>
              </a:ext>
            </a:extLst>
          </p:cNvPr>
          <p:cNvSpPr txBox="1"/>
          <p:nvPr/>
        </p:nvSpPr>
        <p:spPr>
          <a:xfrm>
            <a:off x="36170" y="4749332"/>
            <a:ext cx="1487380" cy="400110"/>
          </a:xfrm>
          <a:prstGeom prst="rect">
            <a:avLst/>
          </a:prstGeom>
          <a:noFill/>
        </p:spPr>
        <p:txBody>
          <a:bodyPr wrap="square" rtlCol="0">
            <a:spAutoFit/>
          </a:bodyPr>
          <a:lstStyle/>
          <a:p>
            <a:r>
              <a:rPr kumimoji="1" lang="ja-JP" altLang="en-US" dirty="0"/>
              <a:t>気分循環症</a:t>
            </a:r>
          </a:p>
        </p:txBody>
      </p:sp>
      <p:sp>
        <p:nvSpPr>
          <p:cNvPr id="70" name="テキスト ボックス 69">
            <a:extLst>
              <a:ext uri="{FF2B5EF4-FFF2-40B4-BE49-F238E27FC236}">
                <a16:creationId xmlns:a16="http://schemas.microsoft.com/office/drawing/2014/main" id="{7B96EEF3-6913-43AE-B790-7D53598EE5AB}"/>
              </a:ext>
            </a:extLst>
          </p:cNvPr>
          <p:cNvSpPr txBox="1"/>
          <p:nvPr/>
        </p:nvSpPr>
        <p:spPr>
          <a:xfrm>
            <a:off x="136326" y="5443081"/>
            <a:ext cx="1824489" cy="707886"/>
          </a:xfrm>
          <a:prstGeom prst="rect">
            <a:avLst/>
          </a:prstGeom>
          <a:noFill/>
        </p:spPr>
        <p:txBody>
          <a:bodyPr wrap="square" rtlCol="0">
            <a:spAutoFit/>
          </a:bodyPr>
          <a:lstStyle/>
          <a:p>
            <a:r>
              <a:rPr kumimoji="1" lang="ja-JP" altLang="en-US" dirty="0"/>
              <a:t>単一エピソードうつ病</a:t>
            </a:r>
          </a:p>
        </p:txBody>
      </p:sp>
      <p:sp>
        <p:nvSpPr>
          <p:cNvPr id="71" name="テキスト ボックス 70">
            <a:extLst>
              <a:ext uri="{FF2B5EF4-FFF2-40B4-BE49-F238E27FC236}">
                <a16:creationId xmlns:a16="http://schemas.microsoft.com/office/drawing/2014/main" id="{2EB4FDCD-2FDF-4A11-8FAF-A2039FFB6DFC}"/>
              </a:ext>
            </a:extLst>
          </p:cNvPr>
          <p:cNvSpPr txBox="1"/>
          <p:nvPr/>
        </p:nvSpPr>
        <p:spPr>
          <a:xfrm>
            <a:off x="232853" y="6125616"/>
            <a:ext cx="1636137" cy="400110"/>
          </a:xfrm>
          <a:prstGeom prst="rect">
            <a:avLst/>
          </a:prstGeom>
          <a:noFill/>
        </p:spPr>
        <p:txBody>
          <a:bodyPr wrap="square" rtlCol="0">
            <a:spAutoFit/>
          </a:bodyPr>
          <a:lstStyle/>
          <a:p>
            <a:r>
              <a:rPr kumimoji="1" lang="ja-JP" altLang="en-US" dirty="0"/>
              <a:t>反復性うつ病</a:t>
            </a:r>
          </a:p>
        </p:txBody>
      </p:sp>
      <p:sp>
        <p:nvSpPr>
          <p:cNvPr id="72" name="テキスト ボックス 71">
            <a:extLst>
              <a:ext uri="{FF2B5EF4-FFF2-40B4-BE49-F238E27FC236}">
                <a16:creationId xmlns:a16="http://schemas.microsoft.com/office/drawing/2014/main" id="{1FE5DC93-51F9-480E-A351-A1642D8524A3}"/>
              </a:ext>
            </a:extLst>
          </p:cNvPr>
          <p:cNvSpPr txBox="1"/>
          <p:nvPr/>
        </p:nvSpPr>
        <p:spPr>
          <a:xfrm>
            <a:off x="252194" y="1638567"/>
            <a:ext cx="1367478" cy="400110"/>
          </a:xfrm>
          <a:prstGeom prst="rect">
            <a:avLst/>
          </a:prstGeom>
          <a:noFill/>
        </p:spPr>
        <p:txBody>
          <a:bodyPr wrap="square" rtlCol="0">
            <a:spAutoFit/>
          </a:bodyPr>
          <a:lstStyle/>
          <a:p>
            <a:r>
              <a:rPr kumimoji="1" lang="ja-JP" altLang="en-US" dirty="0"/>
              <a:t>双極症</a:t>
            </a:r>
            <a:r>
              <a:rPr kumimoji="1" lang="en-US" altLang="ja-JP" dirty="0"/>
              <a:t>Ⅰ</a:t>
            </a:r>
            <a:r>
              <a:rPr kumimoji="1" lang="ja-JP" altLang="en-US" dirty="0"/>
              <a:t>型</a:t>
            </a:r>
          </a:p>
        </p:txBody>
      </p:sp>
      <p:grpSp>
        <p:nvGrpSpPr>
          <p:cNvPr id="65" name="グループ化 64">
            <a:extLst>
              <a:ext uri="{FF2B5EF4-FFF2-40B4-BE49-F238E27FC236}">
                <a16:creationId xmlns:a16="http://schemas.microsoft.com/office/drawing/2014/main" id="{2470F576-BF14-4A6B-BCFB-E8FCDE2E1868}"/>
              </a:ext>
            </a:extLst>
          </p:cNvPr>
          <p:cNvGrpSpPr/>
          <p:nvPr/>
        </p:nvGrpSpPr>
        <p:grpSpPr>
          <a:xfrm>
            <a:off x="1909105" y="2219115"/>
            <a:ext cx="6768752" cy="636690"/>
            <a:chOff x="1403648" y="2384883"/>
            <a:chExt cx="6768752" cy="792087"/>
          </a:xfrm>
        </p:grpSpPr>
        <p:cxnSp>
          <p:nvCxnSpPr>
            <p:cNvPr id="75" name="直線コネクタ 74">
              <a:extLst>
                <a:ext uri="{FF2B5EF4-FFF2-40B4-BE49-F238E27FC236}">
                  <a16:creationId xmlns:a16="http://schemas.microsoft.com/office/drawing/2014/main" id="{2447A440-D8BF-4C17-A755-FDC2B5A534D9}"/>
                </a:ext>
              </a:extLst>
            </p:cNvPr>
            <p:cNvCxnSpPr/>
            <p:nvPr/>
          </p:nvCxnSpPr>
          <p:spPr bwMode="auto">
            <a:xfrm>
              <a:off x="1403648" y="2780928"/>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円弧 75">
              <a:extLst>
                <a:ext uri="{FF2B5EF4-FFF2-40B4-BE49-F238E27FC236}">
                  <a16:creationId xmlns:a16="http://schemas.microsoft.com/office/drawing/2014/main" id="{8FAC7AE9-46E2-413C-9748-C18B9B9FAE0F}"/>
                </a:ext>
              </a:extLst>
            </p:cNvPr>
            <p:cNvSpPr/>
            <p:nvPr/>
          </p:nvSpPr>
          <p:spPr bwMode="auto">
            <a:xfrm>
              <a:off x="1835696" y="2384883"/>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1" lang="ja-JP" altLang="en-US" sz="2000" b="0" i="0" u="none" strike="noStrike" cap="none" normalizeH="0" baseline="0" dirty="0">
                <a:ln>
                  <a:noFill/>
                </a:ln>
                <a:solidFill>
                  <a:schemeClr val="tx1"/>
                </a:solidFill>
                <a:effectLst/>
                <a:latin typeface="Tahoma" panose="020B0604030504040204" pitchFamily="34" charset="0"/>
                <a:ea typeface="ＭＳ Ｐゴシック" panose="020B0600070205080204" pitchFamily="50" charset="-128"/>
              </a:endParaRPr>
            </a:p>
          </p:txBody>
        </p:sp>
      </p:grpSp>
      <p:sp>
        <p:nvSpPr>
          <p:cNvPr id="77" name="テキスト ボックス 76">
            <a:extLst>
              <a:ext uri="{FF2B5EF4-FFF2-40B4-BE49-F238E27FC236}">
                <a16:creationId xmlns:a16="http://schemas.microsoft.com/office/drawing/2014/main" id="{915B076E-D92D-478D-9FE2-EB046385E130}"/>
              </a:ext>
            </a:extLst>
          </p:cNvPr>
          <p:cNvSpPr txBox="1"/>
          <p:nvPr/>
        </p:nvSpPr>
        <p:spPr>
          <a:xfrm>
            <a:off x="2434331" y="2128843"/>
            <a:ext cx="1845934" cy="307777"/>
          </a:xfrm>
          <a:prstGeom prst="rect">
            <a:avLst/>
          </a:prstGeom>
          <a:noFill/>
        </p:spPr>
        <p:txBody>
          <a:bodyPr wrap="square" rtlCol="0">
            <a:spAutoFit/>
          </a:bodyPr>
          <a:lstStyle/>
          <a:p>
            <a:r>
              <a:rPr kumimoji="1" lang="ja-JP" altLang="en-US" sz="1400" b="1" dirty="0"/>
              <a:t>躁エピソード</a:t>
            </a:r>
          </a:p>
        </p:txBody>
      </p:sp>
      <p:sp>
        <p:nvSpPr>
          <p:cNvPr id="79" name="テキスト ボックス 78">
            <a:extLst>
              <a:ext uri="{FF2B5EF4-FFF2-40B4-BE49-F238E27FC236}">
                <a16:creationId xmlns:a16="http://schemas.microsoft.com/office/drawing/2014/main" id="{A450CBD9-6F50-49A9-9746-10DF0C32056D}"/>
              </a:ext>
            </a:extLst>
          </p:cNvPr>
          <p:cNvSpPr txBox="1"/>
          <p:nvPr/>
        </p:nvSpPr>
        <p:spPr>
          <a:xfrm>
            <a:off x="4631503" y="4081405"/>
            <a:ext cx="1615345" cy="307777"/>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Tahoma" panose="020B0604030504040204" pitchFamily="34" charset="0"/>
                <a:ea typeface="ＭＳ Ｐゴシック" panose="020B0600070205080204" pitchFamily="50" charset="-128"/>
                <a:cs typeface="+mn-cs"/>
              </a:rPr>
              <a:t>抑うつエピソード</a:t>
            </a:r>
          </a:p>
        </p:txBody>
      </p:sp>
    </p:spTree>
    <p:extLst>
      <p:ext uri="{BB962C8B-B14F-4D97-AF65-F5344CB8AC3E}">
        <p14:creationId xmlns:p14="http://schemas.microsoft.com/office/powerpoint/2010/main" val="30336861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99592" y="332656"/>
            <a:ext cx="7772400" cy="864096"/>
          </a:xfrm>
        </p:spPr>
        <p:txBody>
          <a:bodyPr/>
          <a:lstStyle/>
          <a:p>
            <a:pPr algn="ctr" eaLnBrk="1" hangingPunct="1">
              <a:defRPr/>
            </a:pPr>
            <a:r>
              <a:rPr lang="ja-JP" altLang="en-US" dirty="0">
                <a:solidFill>
                  <a:srgbClr val="FFFF00"/>
                </a:solidFill>
              </a:rPr>
              <a:t>双極性障害のうつ病相</a:t>
            </a:r>
          </a:p>
        </p:txBody>
      </p:sp>
      <p:sp>
        <p:nvSpPr>
          <p:cNvPr id="12291" name="Rectangle 3"/>
          <p:cNvSpPr>
            <a:spLocks noGrp="1" noChangeArrowheads="1"/>
          </p:cNvSpPr>
          <p:nvPr>
            <p:ph idx="1"/>
          </p:nvPr>
        </p:nvSpPr>
        <p:spPr>
          <a:xfrm>
            <a:off x="323528" y="1340768"/>
            <a:ext cx="8618860" cy="4720307"/>
          </a:xfrm>
        </p:spPr>
        <p:txBody>
          <a:bodyPr>
            <a:normAutofit fontScale="92500" lnSpcReduction="10000"/>
          </a:bodyPr>
          <a:lstStyle/>
          <a:p>
            <a:pPr eaLnBrk="1" hangingPunct="1">
              <a:defRPr/>
            </a:pPr>
            <a:r>
              <a:rPr lang="ja-JP" altLang="en-US" sz="2800" dirty="0">
                <a:solidFill>
                  <a:srgbClr val="FFFF00"/>
                </a:solidFill>
              </a:rPr>
              <a:t>双極性障害</a:t>
            </a:r>
            <a:r>
              <a:rPr lang="en-US" altLang="ja-JP" sz="2800" dirty="0">
                <a:solidFill>
                  <a:srgbClr val="FFFF00"/>
                </a:solidFill>
              </a:rPr>
              <a:t>Ⅰ</a:t>
            </a:r>
            <a:r>
              <a:rPr lang="ja-JP" altLang="en-US" sz="2800" dirty="0">
                <a:solidFill>
                  <a:srgbClr val="FFFF00"/>
                </a:solidFill>
              </a:rPr>
              <a:t>型（躁うつ病）</a:t>
            </a:r>
          </a:p>
          <a:p>
            <a:pPr lvl="1" eaLnBrk="1" hangingPunct="1">
              <a:defRPr/>
            </a:pPr>
            <a:r>
              <a:rPr lang="ja-JP" altLang="en-US" sz="2400" dirty="0"/>
              <a:t>治療は感情調整薬（</a:t>
            </a:r>
            <a:r>
              <a:rPr lang="ja-JP" altLang="en-US" sz="2400" dirty="0">
                <a:solidFill>
                  <a:srgbClr val="FFFF00"/>
                </a:solidFill>
              </a:rPr>
              <a:t>炭酸リチウム、バルプロ酸ナトリウム、カルバマゼピン</a:t>
            </a:r>
            <a:r>
              <a:rPr lang="ja-JP" altLang="en-US" sz="2400" dirty="0"/>
              <a:t>）</a:t>
            </a:r>
            <a:endParaRPr lang="en-US" altLang="ja-JP" sz="2400" dirty="0"/>
          </a:p>
          <a:p>
            <a:pPr lvl="1" eaLnBrk="1" hangingPunct="1">
              <a:defRPr/>
            </a:pPr>
            <a:r>
              <a:rPr lang="ja-JP" altLang="en-US" sz="2400" dirty="0">
                <a:solidFill>
                  <a:srgbClr val="FFFF00"/>
                </a:solidFill>
              </a:rPr>
              <a:t>ジプレキサ、エビリファイ、ラミクタール</a:t>
            </a:r>
            <a:r>
              <a:rPr lang="ja-JP" altLang="en-US" sz="2400" dirty="0"/>
              <a:t>も感情調整薬に加わった。</a:t>
            </a:r>
            <a:endParaRPr lang="en-US" altLang="ja-JP" sz="2400" dirty="0"/>
          </a:p>
          <a:p>
            <a:pPr lvl="1" eaLnBrk="1" hangingPunct="1">
              <a:defRPr/>
            </a:pPr>
            <a:r>
              <a:rPr lang="ja-JP" altLang="en-US" sz="2400" dirty="0">
                <a:solidFill>
                  <a:srgbClr val="FFFF00"/>
                </a:solidFill>
              </a:rPr>
              <a:t>ビプレッソ、ラツーダ</a:t>
            </a:r>
            <a:r>
              <a:rPr lang="ja-JP" altLang="en-US" sz="2400" dirty="0"/>
              <a:t>は</a:t>
            </a:r>
            <a:r>
              <a:rPr lang="ja-JP" altLang="en-US" sz="2400" dirty="0">
                <a:solidFill>
                  <a:srgbClr val="FFFF00"/>
                </a:solidFill>
              </a:rPr>
              <a:t>うつ状態に</a:t>
            </a:r>
            <a:endParaRPr lang="ja-JP" altLang="en-US" sz="2400" dirty="0"/>
          </a:p>
          <a:p>
            <a:pPr lvl="1" eaLnBrk="1" hangingPunct="1">
              <a:defRPr/>
            </a:pPr>
            <a:r>
              <a:rPr lang="ja-JP" altLang="en-US" sz="2400" dirty="0">
                <a:solidFill>
                  <a:srgbClr val="FFFF00"/>
                </a:solidFill>
              </a:rPr>
              <a:t>抗うつ薬（特に三環系）で躁転</a:t>
            </a:r>
            <a:r>
              <a:rPr lang="ja-JP" altLang="en-US" sz="2400" dirty="0"/>
              <a:t>の可能性、</a:t>
            </a:r>
            <a:r>
              <a:rPr lang="ja-JP" altLang="en-US" sz="2400" dirty="0">
                <a:solidFill>
                  <a:srgbClr val="FFFF00"/>
                </a:solidFill>
              </a:rPr>
              <a:t>使わない</a:t>
            </a:r>
          </a:p>
          <a:p>
            <a:pPr eaLnBrk="1" hangingPunct="1">
              <a:defRPr/>
            </a:pPr>
            <a:r>
              <a:rPr lang="ja-JP" altLang="en-US" sz="2800" dirty="0">
                <a:solidFill>
                  <a:srgbClr val="FFFF00"/>
                </a:solidFill>
              </a:rPr>
              <a:t>双極性障害</a:t>
            </a:r>
            <a:r>
              <a:rPr lang="en-US" altLang="ja-JP" sz="2800" dirty="0">
                <a:solidFill>
                  <a:srgbClr val="FFFF00"/>
                </a:solidFill>
              </a:rPr>
              <a:t>Ⅱ</a:t>
            </a:r>
            <a:r>
              <a:rPr lang="ja-JP" altLang="en-US" sz="2800" dirty="0">
                <a:solidFill>
                  <a:srgbClr val="FFFF00"/>
                </a:solidFill>
              </a:rPr>
              <a:t>型</a:t>
            </a:r>
          </a:p>
          <a:p>
            <a:pPr lvl="1" eaLnBrk="1" hangingPunct="1">
              <a:defRPr/>
            </a:pPr>
            <a:r>
              <a:rPr lang="ja-JP" altLang="en-US" sz="2400" dirty="0"/>
              <a:t>主にはうつ病相だが</a:t>
            </a:r>
            <a:r>
              <a:rPr lang="ja-JP" altLang="en-US" sz="2400" dirty="0">
                <a:solidFill>
                  <a:srgbClr val="FFFF00"/>
                </a:solidFill>
              </a:rPr>
              <a:t>短い軽躁状態</a:t>
            </a:r>
            <a:r>
              <a:rPr lang="ja-JP" altLang="en-US" sz="2400" dirty="0"/>
              <a:t>を伴う</a:t>
            </a:r>
          </a:p>
          <a:p>
            <a:pPr lvl="1" eaLnBrk="1" hangingPunct="1">
              <a:defRPr/>
            </a:pPr>
            <a:r>
              <a:rPr lang="ja-JP" altLang="en-US" sz="2400" dirty="0"/>
              <a:t>感情調整薬も</a:t>
            </a:r>
            <a:r>
              <a:rPr lang="ja-JP" altLang="en-US" sz="2400" dirty="0">
                <a:solidFill>
                  <a:srgbClr val="FFFF00"/>
                </a:solidFill>
              </a:rPr>
              <a:t>効きにくい</a:t>
            </a:r>
            <a:r>
              <a:rPr lang="ja-JP" altLang="en-US" sz="2400" dirty="0"/>
              <a:t>印象</a:t>
            </a:r>
          </a:p>
          <a:p>
            <a:pPr lvl="1" eaLnBrk="1" hangingPunct="1">
              <a:defRPr/>
            </a:pPr>
            <a:r>
              <a:rPr lang="ja-JP" altLang="en-US" sz="2400" dirty="0">
                <a:solidFill>
                  <a:srgbClr val="FFFF00"/>
                </a:solidFill>
              </a:rPr>
              <a:t>非定型うつ病、境界性人格障害</a:t>
            </a:r>
            <a:r>
              <a:rPr lang="ja-JP" altLang="en-US" sz="2400" dirty="0"/>
              <a:t>との合併</a:t>
            </a:r>
            <a:endParaRPr lang="en-US" altLang="ja-JP" sz="2400" dirty="0"/>
          </a:p>
          <a:p>
            <a:pPr lvl="1" eaLnBrk="1" hangingPunct="1">
              <a:defRPr/>
            </a:pPr>
            <a:r>
              <a:rPr lang="ja-JP" altLang="en-US" sz="2400" dirty="0">
                <a:solidFill>
                  <a:srgbClr val="FFFF00"/>
                </a:solidFill>
              </a:rPr>
              <a:t>行動化に酷似した症状</a:t>
            </a:r>
            <a:r>
              <a:rPr lang="ja-JP" altLang="en-US" sz="2400" dirty="0"/>
              <a:t>に対しては</a:t>
            </a:r>
            <a:r>
              <a:rPr lang="ja-JP" altLang="en-US" sz="2400" dirty="0">
                <a:solidFill>
                  <a:srgbClr val="FFFF00"/>
                </a:solidFill>
              </a:rPr>
              <a:t>ルーラン</a:t>
            </a:r>
            <a:r>
              <a:rPr lang="ja-JP" altLang="en-US" sz="2400" dirty="0"/>
              <a:t>４～８㎎が劇的に効く場合も</a:t>
            </a:r>
            <a:r>
              <a:rPr lang="en-US" altLang="ja-JP" sz="2400" dirty="0"/>
              <a:t>(</a:t>
            </a:r>
            <a:r>
              <a:rPr lang="ja-JP" altLang="en-US" sz="2400" dirty="0"/>
              <a:t>貝谷のいう抑うつ発作）</a:t>
            </a:r>
          </a:p>
          <a:p>
            <a:pPr lvl="1" eaLnBrk="1" hangingPunct="1">
              <a:defRPr/>
            </a:pPr>
            <a:endParaRPr lang="en-US" altLang="ja-JP" sz="2400" dirty="0"/>
          </a:p>
        </p:txBody>
      </p:sp>
    </p:spTree>
    <p:extLst>
      <p:ext uri="{BB962C8B-B14F-4D97-AF65-F5344CB8AC3E}">
        <p14:creationId xmlns:p14="http://schemas.microsoft.com/office/powerpoint/2010/main" val="17601798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584A4E-51DF-41CC-A159-CB4C5C15F4A8}"/>
              </a:ext>
            </a:extLst>
          </p:cNvPr>
          <p:cNvSpPr>
            <a:spLocks noGrp="1"/>
          </p:cNvSpPr>
          <p:nvPr>
            <p:ph type="title"/>
          </p:nvPr>
        </p:nvSpPr>
        <p:spPr>
          <a:xfrm>
            <a:off x="1150938" y="260648"/>
            <a:ext cx="7793037" cy="648072"/>
          </a:xfrm>
        </p:spPr>
        <p:txBody>
          <a:bodyPr/>
          <a:lstStyle/>
          <a:p>
            <a:r>
              <a:rPr kumimoji="1" lang="ja-JP" altLang="en-US" dirty="0">
                <a:solidFill>
                  <a:srgbClr val="FFFF00"/>
                </a:solidFill>
              </a:rPr>
              <a:t>躁状態にある人へのかかわり方</a:t>
            </a:r>
          </a:p>
        </p:txBody>
      </p:sp>
      <p:sp>
        <p:nvSpPr>
          <p:cNvPr id="3" name="コンテンツ プレースホルダー 2">
            <a:extLst>
              <a:ext uri="{FF2B5EF4-FFF2-40B4-BE49-F238E27FC236}">
                <a16:creationId xmlns:a16="http://schemas.microsoft.com/office/drawing/2014/main" id="{DC49CA35-7366-4E2D-AB8E-F5889968464C}"/>
              </a:ext>
            </a:extLst>
          </p:cNvPr>
          <p:cNvSpPr>
            <a:spLocks noGrp="1"/>
          </p:cNvSpPr>
          <p:nvPr>
            <p:ph idx="1"/>
          </p:nvPr>
        </p:nvSpPr>
        <p:spPr>
          <a:xfrm>
            <a:off x="323528" y="980728"/>
            <a:ext cx="8712968" cy="5151785"/>
          </a:xfrm>
        </p:spPr>
        <p:txBody>
          <a:bodyPr/>
          <a:lstStyle/>
          <a:p>
            <a:r>
              <a:rPr kumimoji="1" lang="ja-JP" altLang="en-US" sz="2400" dirty="0"/>
              <a:t>自己の</a:t>
            </a:r>
            <a:r>
              <a:rPr kumimoji="1" lang="ja-JP" altLang="en-US" sz="2400" dirty="0">
                <a:solidFill>
                  <a:srgbClr val="FFFF00"/>
                </a:solidFill>
              </a:rPr>
              <a:t>肥大化</a:t>
            </a:r>
            <a:endParaRPr kumimoji="1" lang="en-US" altLang="ja-JP" sz="2400" dirty="0">
              <a:solidFill>
                <a:srgbClr val="FFFF00"/>
              </a:solidFill>
            </a:endParaRPr>
          </a:p>
          <a:p>
            <a:r>
              <a:rPr lang="ja-JP" altLang="en-US" sz="2400" dirty="0">
                <a:solidFill>
                  <a:srgbClr val="FFFF00"/>
                </a:solidFill>
              </a:rPr>
              <a:t>自我と超自我が合体</a:t>
            </a:r>
            <a:endParaRPr lang="en-US" altLang="ja-JP" sz="2400" dirty="0">
              <a:solidFill>
                <a:srgbClr val="FFFF00"/>
              </a:solidFill>
            </a:endParaRPr>
          </a:p>
          <a:p>
            <a:pPr lvl="1"/>
            <a:r>
              <a:rPr kumimoji="1" lang="ja-JP" altLang="en-US" sz="2400" dirty="0"/>
              <a:t>自分の考え行動は最も正しいという確信</a:t>
            </a:r>
            <a:endParaRPr kumimoji="1" lang="en-US" altLang="ja-JP" sz="2400" dirty="0"/>
          </a:p>
          <a:p>
            <a:r>
              <a:rPr lang="ja-JP" altLang="en-US" sz="2400" dirty="0"/>
              <a:t>上から目線の介入にはものすごい反発</a:t>
            </a:r>
            <a:endParaRPr lang="en-US" altLang="ja-JP" sz="2400" dirty="0"/>
          </a:p>
          <a:p>
            <a:r>
              <a:rPr kumimoji="1" lang="ja-JP" altLang="en-US" sz="2400" dirty="0"/>
              <a:t>自分の言動を否定されると論点をすり替え攻撃的反論をする</a:t>
            </a:r>
            <a:endParaRPr kumimoji="1" lang="en-US" altLang="ja-JP" sz="2400" dirty="0"/>
          </a:p>
          <a:p>
            <a:r>
              <a:rPr lang="ja-JP" altLang="en-US" sz="2400" dirty="0">
                <a:solidFill>
                  <a:srgbClr val="FFFF00"/>
                </a:solidFill>
              </a:rPr>
              <a:t>ゆったりとした口調・態度で</a:t>
            </a:r>
            <a:endParaRPr lang="en-US" altLang="ja-JP" sz="2400" dirty="0">
              <a:solidFill>
                <a:srgbClr val="FFFF00"/>
              </a:solidFill>
            </a:endParaRPr>
          </a:p>
          <a:p>
            <a:pPr lvl="1"/>
            <a:r>
              <a:rPr lang="ja-JP" altLang="en-US" sz="2000" dirty="0"/>
              <a:t>あなたの言動はフル回転している</a:t>
            </a:r>
            <a:endParaRPr lang="en-US" altLang="ja-JP" sz="2000" dirty="0"/>
          </a:p>
          <a:p>
            <a:pPr lvl="1"/>
            <a:r>
              <a:rPr lang="ja-JP" altLang="en-US" sz="2000" dirty="0">
                <a:solidFill>
                  <a:srgbClr val="FFFF00"/>
                </a:solidFill>
              </a:rPr>
              <a:t>人としての機能は素晴らしい</a:t>
            </a:r>
            <a:endParaRPr lang="en-US" altLang="ja-JP" sz="2000" dirty="0">
              <a:solidFill>
                <a:srgbClr val="FFFF00"/>
              </a:solidFill>
            </a:endParaRPr>
          </a:p>
          <a:p>
            <a:pPr lvl="1"/>
            <a:r>
              <a:rPr lang="ja-JP" altLang="en-US" sz="2000" dirty="0">
                <a:solidFill>
                  <a:srgbClr val="FFFF00"/>
                </a:solidFill>
              </a:rPr>
              <a:t>人間社会</a:t>
            </a:r>
            <a:r>
              <a:rPr lang="ja-JP" altLang="en-US" sz="2000" dirty="0"/>
              <a:t>は</a:t>
            </a:r>
            <a:r>
              <a:rPr lang="ja-JP" altLang="en-US" sz="2000" dirty="0">
                <a:solidFill>
                  <a:srgbClr val="FFFF00"/>
                </a:solidFill>
              </a:rPr>
              <a:t>人と人の間</a:t>
            </a:r>
            <a:r>
              <a:rPr lang="ja-JP" altLang="en-US" sz="2000" dirty="0"/>
              <a:t>の</a:t>
            </a:r>
            <a:r>
              <a:rPr lang="ja-JP" altLang="en-US" sz="2000" dirty="0">
                <a:solidFill>
                  <a:srgbClr val="FFFF00"/>
                </a:solidFill>
              </a:rPr>
              <a:t>歯車のかみ合わせ</a:t>
            </a:r>
            <a:r>
              <a:rPr lang="ja-JP" altLang="en-US" sz="2000" dirty="0"/>
              <a:t>から成る</a:t>
            </a:r>
            <a:endParaRPr lang="en-US" altLang="ja-JP" sz="2000" dirty="0"/>
          </a:p>
          <a:p>
            <a:pPr lvl="1"/>
            <a:r>
              <a:rPr kumimoji="1" lang="ja-JP" altLang="en-US" sz="2000" dirty="0"/>
              <a:t>あなたの</a:t>
            </a:r>
            <a:r>
              <a:rPr kumimoji="1" lang="ja-JP" altLang="en-US" sz="2000" dirty="0">
                <a:solidFill>
                  <a:srgbClr val="FFFF00"/>
                </a:solidFill>
              </a:rPr>
              <a:t>高回転</a:t>
            </a:r>
            <a:r>
              <a:rPr kumimoji="1" lang="ja-JP" altLang="en-US" sz="2000" dirty="0"/>
              <a:t>に周りの</a:t>
            </a:r>
            <a:r>
              <a:rPr kumimoji="1" lang="ja-JP" altLang="en-US" sz="2000" dirty="0">
                <a:solidFill>
                  <a:srgbClr val="FFFF00"/>
                </a:solidFill>
              </a:rPr>
              <a:t>歯車はついていけない</a:t>
            </a:r>
            <a:endParaRPr kumimoji="1" lang="en-US" altLang="ja-JP" sz="2000" dirty="0">
              <a:solidFill>
                <a:srgbClr val="FFFF00"/>
              </a:solidFill>
            </a:endParaRPr>
          </a:p>
          <a:p>
            <a:pPr lvl="1"/>
            <a:r>
              <a:rPr lang="ja-JP" altLang="en-US" sz="2000" dirty="0">
                <a:solidFill>
                  <a:srgbClr val="FFFF00"/>
                </a:solidFill>
              </a:rPr>
              <a:t>人と人の間が大切な人間としての機能はかえって落ちている</a:t>
            </a:r>
            <a:r>
              <a:rPr lang="ja-JP" altLang="en-US" sz="2000" dirty="0"/>
              <a:t>と言わざるを得ない</a:t>
            </a:r>
            <a:endParaRPr lang="en-US" altLang="ja-JP" sz="2000" dirty="0"/>
          </a:p>
          <a:p>
            <a:pPr lvl="1"/>
            <a:r>
              <a:rPr kumimoji="1" lang="ja-JP" altLang="en-US" sz="2000" dirty="0">
                <a:solidFill>
                  <a:srgbClr val="FFFF00"/>
                </a:solidFill>
              </a:rPr>
              <a:t>お願いですから</a:t>
            </a:r>
            <a:r>
              <a:rPr kumimoji="1" lang="ja-JP" altLang="en-US" sz="2000" dirty="0"/>
              <a:t>我々の回転レベルに合わせて下さい</a:t>
            </a:r>
          </a:p>
        </p:txBody>
      </p:sp>
    </p:spTree>
    <p:extLst>
      <p:ext uri="{BB962C8B-B14F-4D97-AF65-F5344CB8AC3E}">
        <p14:creationId xmlns:p14="http://schemas.microsoft.com/office/powerpoint/2010/main" val="41252134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0EB57E-8B8D-49D5-92F2-05E158D21235}"/>
              </a:ext>
            </a:extLst>
          </p:cNvPr>
          <p:cNvSpPr>
            <a:spLocks noGrp="1"/>
          </p:cNvSpPr>
          <p:nvPr>
            <p:ph type="title"/>
          </p:nvPr>
        </p:nvSpPr>
        <p:spPr>
          <a:xfrm>
            <a:off x="1150938" y="404664"/>
            <a:ext cx="7793037" cy="720080"/>
          </a:xfrm>
        </p:spPr>
        <p:txBody>
          <a:bodyPr/>
          <a:lstStyle/>
          <a:p>
            <a:r>
              <a:rPr kumimoji="1" lang="ja-JP" altLang="en-US" dirty="0">
                <a:solidFill>
                  <a:srgbClr val="FFFF00"/>
                </a:solidFill>
              </a:rPr>
              <a:t>自閉スペクトラム症</a:t>
            </a:r>
          </a:p>
        </p:txBody>
      </p:sp>
      <p:sp>
        <p:nvSpPr>
          <p:cNvPr id="3" name="コンテンツ プレースホルダー 2">
            <a:extLst>
              <a:ext uri="{FF2B5EF4-FFF2-40B4-BE49-F238E27FC236}">
                <a16:creationId xmlns:a16="http://schemas.microsoft.com/office/drawing/2014/main" id="{0A9953F4-2C28-4CF4-A4D4-3FF441939203}"/>
              </a:ext>
            </a:extLst>
          </p:cNvPr>
          <p:cNvSpPr>
            <a:spLocks noGrp="1"/>
          </p:cNvSpPr>
          <p:nvPr>
            <p:ph idx="1"/>
          </p:nvPr>
        </p:nvSpPr>
        <p:spPr>
          <a:xfrm>
            <a:off x="827584" y="1268760"/>
            <a:ext cx="8127504" cy="4863753"/>
          </a:xfrm>
        </p:spPr>
        <p:txBody>
          <a:bodyPr/>
          <a:lstStyle/>
          <a:p>
            <a:r>
              <a:rPr kumimoji="1" lang="en-US" altLang="ja-JP" dirty="0"/>
              <a:t>DSM-</a:t>
            </a:r>
            <a:r>
              <a:rPr lang="en-US" altLang="ja-JP" dirty="0"/>
              <a:t>Ⅳ</a:t>
            </a:r>
            <a:r>
              <a:rPr lang="ja-JP" altLang="en-US" dirty="0"/>
              <a:t>、</a:t>
            </a:r>
            <a:r>
              <a:rPr lang="en-US" altLang="ja-JP" dirty="0"/>
              <a:t>ICD-10</a:t>
            </a:r>
            <a:r>
              <a:rPr lang="ja-JP" altLang="en-US" dirty="0"/>
              <a:t>で自閉性障害、アスペルガー障害を含む広汎性発達障がいとされていたものが、</a:t>
            </a:r>
            <a:r>
              <a:rPr lang="en-US" altLang="ja-JP" dirty="0"/>
              <a:t>DSM-5,ICD-11</a:t>
            </a:r>
            <a:r>
              <a:rPr lang="ja-JP" altLang="en-US" dirty="0"/>
              <a:t>では、自閉スペクトラム症という</a:t>
            </a:r>
            <a:r>
              <a:rPr lang="ja-JP" altLang="en-US" dirty="0">
                <a:solidFill>
                  <a:srgbClr val="FFFF00"/>
                </a:solidFill>
              </a:rPr>
              <a:t>連続体モデル</a:t>
            </a:r>
            <a:r>
              <a:rPr lang="ja-JP" altLang="en-US" dirty="0"/>
              <a:t>でまとめられた。</a:t>
            </a:r>
            <a:endParaRPr lang="en-US" altLang="ja-JP" dirty="0"/>
          </a:p>
          <a:p>
            <a:r>
              <a:rPr kumimoji="1" lang="en-US" altLang="ja-JP" dirty="0"/>
              <a:t>A.</a:t>
            </a:r>
            <a:r>
              <a:rPr kumimoji="1" lang="ja-JP" altLang="en-US" dirty="0"/>
              <a:t>社会的コミュニケーション及び対人的相互反応における持続的欠陥</a:t>
            </a:r>
            <a:endParaRPr kumimoji="1" lang="en-US" altLang="ja-JP" dirty="0"/>
          </a:p>
          <a:p>
            <a:r>
              <a:rPr lang="en-US" altLang="ja-JP" dirty="0"/>
              <a:t>B.</a:t>
            </a:r>
            <a:r>
              <a:rPr lang="ja-JP" altLang="en-US" dirty="0"/>
              <a:t>行動、興味、または活動の限定された反復的様式</a:t>
            </a:r>
            <a:endParaRPr kumimoji="1" lang="ja-JP" altLang="en-US" dirty="0"/>
          </a:p>
        </p:txBody>
      </p:sp>
    </p:spTree>
    <p:extLst>
      <p:ext uri="{BB962C8B-B14F-4D97-AF65-F5344CB8AC3E}">
        <p14:creationId xmlns:p14="http://schemas.microsoft.com/office/powerpoint/2010/main" val="1518861227"/>
      </p:ext>
    </p:extLst>
  </p:cSld>
  <p:clrMapOvr>
    <a:masterClrMapping/>
  </p:clrMapOvr>
  <mc:AlternateContent xmlns:mc="http://schemas.openxmlformats.org/markup-compatibility/2006" xmlns:p14="http://schemas.microsoft.com/office/powerpoint/2010/main">
    <mc:Choice Requires="p14">
      <p:transition spd="slow" p14:dur="2000" advTm="47533"/>
    </mc:Choice>
    <mc:Fallback xmlns="">
      <p:transition spd="slow" advTm="47533"/>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A3E105-BB4B-48CE-AC57-0BD1E780598A}"/>
              </a:ext>
            </a:extLst>
          </p:cNvPr>
          <p:cNvSpPr>
            <a:spLocks noGrp="1"/>
          </p:cNvSpPr>
          <p:nvPr>
            <p:ph type="title"/>
          </p:nvPr>
        </p:nvSpPr>
        <p:spPr>
          <a:xfrm>
            <a:off x="457200" y="277812"/>
            <a:ext cx="8229600" cy="1783035"/>
          </a:xfrm>
        </p:spPr>
        <p:txBody>
          <a:bodyPr/>
          <a:lstStyle/>
          <a:p>
            <a:pPr marL="342900" marR="0" lvl="0" indent="-342900" defTabSz="914400" rtl="0" eaLnBrk="0" fontAlgn="base" latinLnBrk="0" hangingPunct="0">
              <a:lnSpc>
                <a:spcPct val="100000"/>
              </a:lnSpc>
              <a:spcBef>
                <a:spcPct val="20000"/>
              </a:spcBef>
              <a:spcAft>
                <a:spcPct val="0"/>
              </a:spcAft>
              <a:tabLst/>
              <a:defRPr/>
            </a:pPr>
            <a:r>
              <a:rPr kumimoji="1" lang="en-US" altLang="ja-JP" sz="3200" b="0" i="0" u="none" strike="noStrike" kern="0" cap="none" spc="0" normalizeH="0" baseline="0" noProof="0" dirty="0">
                <a:ln>
                  <a:noFill/>
                </a:ln>
                <a:solidFill>
                  <a:srgbClr val="FFFF00"/>
                </a:solidFill>
                <a:effectLst>
                  <a:outerShdw blurRad="38100" dist="38100" dir="2700000" algn="tl">
                    <a:srgbClr val="000000"/>
                  </a:outerShdw>
                </a:effectLst>
                <a:uLnTx/>
                <a:uFillTx/>
                <a:latin typeface="Arial"/>
                <a:ea typeface="ＭＳ Ｐゴシック"/>
                <a:cs typeface="+mn-cs"/>
              </a:rPr>
              <a:t>A.</a:t>
            </a:r>
            <a:r>
              <a:rPr kumimoji="1" lang="ja-JP" altLang="en-US" sz="3200" b="0" i="0" u="none" strike="noStrike" kern="0" cap="none" spc="0" normalizeH="0" baseline="0" noProof="0" dirty="0">
                <a:ln>
                  <a:noFill/>
                </a:ln>
                <a:solidFill>
                  <a:srgbClr val="FFFF00"/>
                </a:solidFill>
                <a:effectLst>
                  <a:outerShdw blurRad="38100" dist="38100" dir="2700000" algn="tl">
                    <a:srgbClr val="000000"/>
                  </a:outerShdw>
                </a:effectLst>
                <a:uLnTx/>
                <a:uFillTx/>
                <a:latin typeface="Arial"/>
                <a:ea typeface="ＭＳ Ｐゴシック"/>
                <a:cs typeface="+mn-cs"/>
              </a:rPr>
              <a:t>社会的コミュニケーション及び対人的相互反応における持続的欠陥</a:t>
            </a:r>
            <a:br>
              <a:rPr kumimoji="1" lang="en-US" altLang="ja-JP" sz="3200" b="0" i="0" u="none" strike="noStrike" kern="0" cap="none" spc="0" normalizeH="0" baseline="0" noProof="0" dirty="0">
                <a:ln>
                  <a:noFill/>
                </a:ln>
                <a:solidFill>
                  <a:srgbClr val="FFFFFF"/>
                </a:solidFill>
                <a:effectLst>
                  <a:outerShdw blurRad="38100" dist="38100" dir="2700000" algn="tl">
                    <a:srgbClr val="000000"/>
                  </a:outerShdw>
                </a:effectLst>
                <a:uLnTx/>
                <a:uFillTx/>
                <a:latin typeface="Arial"/>
                <a:ea typeface="ＭＳ Ｐゴシック"/>
                <a:cs typeface="+mn-cs"/>
              </a:rPr>
            </a:br>
            <a:endParaRPr kumimoji="1" lang="ja-JP" altLang="en-US" dirty="0"/>
          </a:p>
        </p:txBody>
      </p:sp>
      <p:sp>
        <p:nvSpPr>
          <p:cNvPr id="3" name="コンテンツ プレースホルダー 2">
            <a:extLst>
              <a:ext uri="{FF2B5EF4-FFF2-40B4-BE49-F238E27FC236}">
                <a16:creationId xmlns:a16="http://schemas.microsoft.com/office/drawing/2014/main" id="{76A7C8C9-FE19-4FD3-8641-D1D8C3DA6F64}"/>
              </a:ext>
            </a:extLst>
          </p:cNvPr>
          <p:cNvSpPr>
            <a:spLocks noGrp="1"/>
          </p:cNvSpPr>
          <p:nvPr>
            <p:ph idx="1"/>
          </p:nvPr>
        </p:nvSpPr>
        <p:spPr>
          <a:xfrm>
            <a:off x="457200" y="1412776"/>
            <a:ext cx="8229600" cy="5040560"/>
          </a:xfrm>
        </p:spPr>
        <p:txBody>
          <a:bodyPr/>
          <a:lstStyle/>
          <a:p>
            <a:r>
              <a:rPr lang="ja-JP" altLang="en-US" dirty="0"/>
              <a:t>異常に近づく、通常の会話のやり取りができない</a:t>
            </a:r>
            <a:endParaRPr lang="en-US" altLang="ja-JP" dirty="0"/>
          </a:p>
          <a:p>
            <a:r>
              <a:rPr kumimoji="1" lang="ja-JP" altLang="en-US" dirty="0"/>
              <a:t>興味、情動、感情を共有できない</a:t>
            </a:r>
            <a:endParaRPr kumimoji="1" lang="en-US" altLang="ja-JP" dirty="0"/>
          </a:p>
          <a:p>
            <a:pPr marL="0" indent="0">
              <a:buNone/>
            </a:pPr>
            <a:r>
              <a:rPr lang="ja-JP" altLang="en-US" dirty="0"/>
              <a:t>　視線が合わない、身振りの理解ができない</a:t>
            </a:r>
            <a:endParaRPr lang="en-US" altLang="ja-JP" dirty="0"/>
          </a:p>
          <a:p>
            <a:pPr marL="0" indent="0">
              <a:buNone/>
            </a:pPr>
            <a:r>
              <a:rPr lang="ja-JP" altLang="en-US" dirty="0"/>
              <a:t>　</a:t>
            </a:r>
            <a:r>
              <a:rPr kumimoji="1" lang="ja-JP" altLang="en-US" dirty="0"/>
              <a:t>様々な社会状況に合った行動ができない</a:t>
            </a:r>
            <a:endParaRPr kumimoji="1" lang="en-US" altLang="ja-JP" dirty="0"/>
          </a:p>
          <a:p>
            <a:pPr marL="0" indent="0">
              <a:buNone/>
            </a:pPr>
            <a:r>
              <a:rPr lang="ja-JP" altLang="en-US" dirty="0"/>
              <a:t>　場の空気が読めない</a:t>
            </a:r>
            <a:endParaRPr lang="en-US" altLang="ja-JP" dirty="0"/>
          </a:p>
          <a:p>
            <a:pPr marL="0" indent="0">
              <a:buNone/>
            </a:pPr>
            <a:r>
              <a:rPr kumimoji="1" lang="ja-JP" altLang="en-US" dirty="0"/>
              <a:t>　あいまいな表現が理解できない</a:t>
            </a:r>
          </a:p>
        </p:txBody>
      </p:sp>
      <p:sp>
        <p:nvSpPr>
          <p:cNvPr id="4" name="正方形/長方形 3">
            <a:extLst>
              <a:ext uri="{FF2B5EF4-FFF2-40B4-BE49-F238E27FC236}">
                <a16:creationId xmlns:a16="http://schemas.microsoft.com/office/drawing/2014/main" id="{E6384EEF-0EFD-024E-7D57-918F79C36268}"/>
              </a:ext>
            </a:extLst>
          </p:cNvPr>
          <p:cNvSpPr/>
          <p:nvPr/>
        </p:nvSpPr>
        <p:spPr bwMode="auto">
          <a:xfrm>
            <a:off x="457200" y="3356992"/>
            <a:ext cx="154360" cy="144016"/>
          </a:xfrm>
          <a:prstGeom prst="rect">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rgbClr val="FFFF00"/>
              </a:solidFill>
              <a:effectLst/>
              <a:latin typeface="Tahoma" panose="020B0604030504040204" pitchFamily="34"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C8CD8DA9-DB16-A4F0-328B-CC1C01BDB040}"/>
              </a:ext>
            </a:extLst>
          </p:cNvPr>
          <p:cNvSpPr/>
          <p:nvPr/>
        </p:nvSpPr>
        <p:spPr bwMode="auto">
          <a:xfrm>
            <a:off x="457200" y="3861048"/>
            <a:ext cx="154360" cy="144016"/>
          </a:xfrm>
          <a:prstGeom prst="rect">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010BDCFC-E9C4-5593-883E-532AE0224245}"/>
              </a:ext>
            </a:extLst>
          </p:cNvPr>
          <p:cNvSpPr/>
          <p:nvPr/>
        </p:nvSpPr>
        <p:spPr bwMode="auto">
          <a:xfrm>
            <a:off x="457200" y="4491956"/>
            <a:ext cx="154360" cy="144016"/>
          </a:xfrm>
          <a:prstGeom prst="rect">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8" name="正方形/長方形 7">
            <a:extLst>
              <a:ext uri="{FF2B5EF4-FFF2-40B4-BE49-F238E27FC236}">
                <a16:creationId xmlns:a16="http://schemas.microsoft.com/office/drawing/2014/main" id="{4DA55D10-81B0-031E-77A1-221F30C69452}"/>
              </a:ext>
            </a:extLst>
          </p:cNvPr>
          <p:cNvSpPr/>
          <p:nvPr/>
        </p:nvSpPr>
        <p:spPr bwMode="auto">
          <a:xfrm>
            <a:off x="457200" y="5106108"/>
            <a:ext cx="154360" cy="144016"/>
          </a:xfrm>
          <a:prstGeom prst="rect">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Tree>
    <p:extLst>
      <p:ext uri="{BB962C8B-B14F-4D97-AF65-F5344CB8AC3E}">
        <p14:creationId xmlns:p14="http://schemas.microsoft.com/office/powerpoint/2010/main" val="1958610545"/>
      </p:ext>
    </p:extLst>
  </p:cSld>
  <p:clrMapOvr>
    <a:masterClrMapping/>
  </p:clrMapOvr>
  <mc:AlternateContent xmlns:mc="http://schemas.openxmlformats.org/markup-compatibility/2006" xmlns:p14="http://schemas.microsoft.com/office/powerpoint/2010/main">
    <mc:Choice Requires="p14">
      <p:transition spd="slow" p14:dur="2000" advTm="57076"/>
    </mc:Choice>
    <mc:Fallback xmlns="">
      <p:transition spd="slow" advTm="57076"/>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69CA42-B1D0-4776-A690-200A255D651A}"/>
              </a:ext>
            </a:extLst>
          </p:cNvPr>
          <p:cNvSpPr>
            <a:spLocks noGrp="1"/>
          </p:cNvSpPr>
          <p:nvPr>
            <p:ph type="title"/>
          </p:nvPr>
        </p:nvSpPr>
        <p:spPr>
          <a:xfrm>
            <a:off x="457200" y="260649"/>
            <a:ext cx="8229600" cy="1160164"/>
          </a:xfrm>
        </p:spPr>
        <p:txBody>
          <a:bodyPr/>
          <a:lstStyle/>
          <a:p>
            <a:pPr algn="ctr"/>
            <a:r>
              <a:rPr lang="en-US" altLang="ja-JP" sz="3200" dirty="0">
                <a:solidFill>
                  <a:srgbClr val="FFFF00"/>
                </a:solidFill>
              </a:rPr>
              <a:t>B.</a:t>
            </a:r>
            <a:r>
              <a:rPr lang="ja-JP" altLang="en-US" sz="3200" dirty="0">
                <a:solidFill>
                  <a:srgbClr val="FFFF00"/>
                </a:solidFill>
              </a:rPr>
              <a:t>　行動、興味、または活動</a:t>
            </a:r>
            <a:br>
              <a:rPr lang="en-US" altLang="ja-JP" sz="3200" dirty="0">
                <a:solidFill>
                  <a:srgbClr val="FFFF00"/>
                </a:solidFill>
              </a:rPr>
            </a:br>
            <a:r>
              <a:rPr lang="ja-JP" altLang="en-US" sz="3200" dirty="0">
                <a:solidFill>
                  <a:srgbClr val="FFFF00"/>
                </a:solidFill>
              </a:rPr>
              <a:t>の限定された反復的様式</a:t>
            </a:r>
            <a:endParaRPr kumimoji="1" lang="ja-JP" altLang="en-US" dirty="0">
              <a:solidFill>
                <a:srgbClr val="FFFF00"/>
              </a:solidFill>
            </a:endParaRPr>
          </a:p>
        </p:txBody>
      </p:sp>
      <p:sp>
        <p:nvSpPr>
          <p:cNvPr id="3" name="コンテンツ プレースホルダー 2">
            <a:extLst>
              <a:ext uri="{FF2B5EF4-FFF2-40B4-BE49-F238E27FC236}">
                <a16:creationId xmlns:a16="http://schemas.microsoft.com/office/drawing/2014/main" id="{A9F4EB1A-8125-49B4-9FA4-DDA7D9FD8181}"/>
              </a:ext>
            </a:extLst>
          </p:cNvPr>
          <p:cNvSpPr>
            <a:spLocks noGrp="1"/>
          </p:cNvSpPr>
          <p:nvPr>
            <p:ph idx="1"/>
          </p:nvPr>
        </p:nvSpPr>
        <p:spPr>
          <a:xfrm>
            <a:off x="323528" y="1600200"/>
            <a:ext cx="8640960" cy="4925144"/>
          </a:xfrm>
        </p:spPr>
        <p:txBody>
          <a:bodyPr/>
          <a:lstStyle/>
          <a:p>
            <a:r>
              <a:rPr lang="ja-JP" altLang="en-US" dirty="0"/>
              <a:t>体を奇妙に動かし続ける、</a:t>
            </a:r>
            <a:endParaRPr lang="en-US" altLang="ja-JP" dirty="0"/>
          </a:p>
          <a:p>
            <a:r>
              <a:rPr kumimoji="1" lang="ja-JP" altLang="en-US" dirty="0"/>
              <a:t>おもちゃの車を一列に並べる</a:t>
            </a:r>
            <a:endParaRPr kumimoji="1" lang="en-US" altLang="ja-JP" dirty="0"/>
          </a:p>
          <a:p>
            <a:r>
              <a:rPr kumimoji="1" lang="ja-JP" altLang="en-US" dirty="0"/>
              <a:t>オーム返し、場にそぐわない独語の繰り返し</a:t>
            </a:r>
            <a:endParaRPr kumimoji="1" lang="en-US" altLang="ja-JP" dirty="0"/>
          </a:p>
          <a:p>
            <a:r>
              <a:rPr lang="ja-JP" altLang="en-US" dirty="0">
                <a:solidFill>
                  <a:srgbClr val="FFFF00"/>
                </a:solidFill>
              </a:rPr>
              <a:t>手順・順序、日常の行動</a:t>
            </a:r>
            <a:r>
              <a:rPr lang="ja-JP" altLang="en-US" dirty="0"/>
              <a:t>、着衣を含めた習慣の</a:t>
            </a:r>
            <a:r>
              <a:rPr lang="ja-JP" altLang="en-US" dirty="0">
                <a:solidFill>
                  <a:srgbClr val="FFFF00"/>
                </a:solidFill>
              </a:rPr>
              <a:t>固執</a:t>
            </a:r>
            <a:endParaRPr lang="en-US" altLang="ja-JP" dirty="0">
              <a:solidFill>
                <a:srgbClr val="FFFF00"/>
              </a:solidFill>
            </a:endParaRPr>
          </a:p>
          <a:p>
            <a:r>
              <a:rPr kumimoji="1" lang="ja-JP" altLang="en-US" dirty="0"/>
              <a:t>強度で異常なほど</a:t>
            </a:r>
            <a:r>
              <a:rPr kumimoji="1" lang="ja-JP" altLang="en-US" dirty="0">
                <a:solidFill>
                  <a:srgbClr val="FFFF00"/>
                </a:solidFill>
              </a:rPr>
              <a:t>限定され執着する興</a:t>
            </a:r>
            <a:r>
              <a:rPr kumimoji="1" lang="ja-JP" altLang="en-US" dirty="0"/>
              <a:t>味</a:t>
            </a:r>
            <a:endParaRPr kumimoji="1" lang="en-US" altLang="ja-JP" dirty="0"/>
          </a:p>
          <a:p>
            <a:r>
              <a:rPr lang="ja-JP" altLang="en-US" dirty="0">
                <a:solidFill>
                  <a:srgbClr val="FFFF00"/>
                </a:solidFill>
              </a:rPr>
              <a:t>感覚刺激</a:t>
            </a:r>
            <a:r>
              <a:rPr lang="ja-JP" altLang="en-US" dirty="0"/>
              <a:t>に対する</a:t>
            </a:r>
            <a:r>
              <a:rPr lang="ja-JP" altLang="en-US" dirty="0">
                <a:solidFill>
                  <a:srgbClr val="FFFF00"/>
                </a:solidFill>
              </a:rPr>
              <a:t>過敏さと鈍感さ</a:t>
            </a:r>
            <a:r>
              <a:rPr lang="ja-JP" altLang="en-US" dirty="0"/>
              <a:t>、ある感覚的側面への並外れた興味</a:t>
            </a:r>
            <a:endParaRPr kumimoji="1" lang="ja-JP" altLang="en-US" dirty="0"/>
          </a:p>
        </p:txBody>
      </p:sp>
    </p:spTree>
    <p:extLst>
      <p:ext uri="{BB962C8B-B14F-4D97-AF65-F5344CB8AC3E}">
        <p14:creationId xmlns:p14="http://schemas.microsoft.com/office/powerpoint/2010/main" val="2399312938"/>
      </p:ext>
    </p:extLst>
  </p:cSld>
  <p:clrMapOvr>
    <a:masterClrMapping/>
  </p:clrMapOvr>
  <mc:AlternateContent xmlns:mc="http://schemas.openxmlformats.org/markup-compatibility/2006" xmlns:p14="http://schemas.microsoft.com/office/powerpoint/2010/main">
    <mc:Choice Requires="p14">
      <p:transition spd="slow" p14:dur="2000" advTm="68733"/>
    </mc:Choice>
    <mc:Fallback xmlns="">
      <p:transition spd="slow" advTm="68733"/>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FEC6A2-A5F0-4C76-B515-24BC93CE4BFB}"/>
              </a:ext>
            </a:extLst>
          </p:cNvPr>
          <p:cNvSpPr>
            <a:spLocks noGrp="1"/>
          </p:cNvSpPr>
          <p:nvPr>
            <p:ph type="title"/>
          </p:nvPr>
        </p:nvSpPr>
        <p:spPr>
          <a:xfrm>
            <a:off x="1150938" y="617538"/>
            <a:ext cx="7793037" cy="723230"/>
          </a:xfrm>
        </p:spPr>
        <p:txBody>
          <a:bodyPr/>
          <a:lstStyle/>
          <a:p>
            <a:pPr algn="ctr"/>
            <a:r>
              <a:rPr kumimoji="1" lang="ja-JP" altLang="en-US" dirty="0">
                <a:solidFill>
                  <a:srgbClr val="FFFF00"/>
                </a:solidFill>
              </a:rPr>
              <a:t>自閉スペクトラム症</a:t>
            </a:r>
          </a:p>
        </p:txBody>
      </p:sp>
      <p:sp>
        <p:nvSpPr>
          <p:cNvPr id="3" name="コンテンツ プレースホルダー 2">
            <a:extLst>
              <a:ext uri="{FF2B5EF4-FFF2-40B4-BE49-F238E27FC236}">
                <a16:creationId xmlns:a16="http://schemas.microsoft.com/office/drawing/2014/main" id="{36E6D2D7-46AC-4009-AE7B-135C4AFC98BE}"/>
              </a:ext>
            </a:extLst>
          </p:cNvPr>
          <p:cNvSpPr>
            <a:spLocks noGrp="1"/>
          </p:cNvSpPr>
          <p:nvPr>
            <p:ph idx="1"/>
          </p:nvPr>
        </p:nvSpPr>
        <p:spPr>
          <a:xfrm>
            <a:off x="1182688" y="1628800"/>
            <a:ext cx="7772400" cy="4503713"/>
          </a:xfrm>
        </p:spPr>
        <p:txBody>
          <a:bodyPr/>
          <a:lstStyle/>
          <a:p>
            <a:r>
              <a:rPr kumimoji="1" lang="ja-JP" altLang="en-US" dirty="0"/>
              <a:t>症状は発達早期に存在した（</a:t>
            </a:r>
            <a:r>
              <a:rPr kumimoji="1" lang="en-US" altLang="ja-JP" dirty="0"/>
              <a:t>3</a:t>
            </a:r>
            <a:r>
              <a:rPr kumimoji="1" lang="ja-JP" altLang="en-US" dirty="0"/>
              <a:t>歳以前とは限定されない）</a:t>
            </a:r>
            <a:endParaRPr kumimoji="1" lang="en-US" altLang="ja-JP" dirty="0"/>
          </a:p>
          <a:p>
            <a:r>
              <a:rPr lang="ja-JP" altLang="en-US" dirty="0">
                <a:solidFill>
                  <a:srgbClr val="FFFF00"/>
                </a:solidFill>
              </a:rPr>
              <a:t>社会的、職業的、その他重要な領域</a:t>
            </a:r>
            <a:r>
              <a:rPr lang="ja-JP" altLang="en-US" dirty="0"/>
              <a:t>における機能に</a:t>
            </a:r>
            <a:r>
              <a:rPr lang="ja-JP" altLang="en-US" dirty="0">
                <a:solidFill>
                  <a:srgbClr val="FFFF00"/>
                </a:solidFill>
              </a:rPr>
              <a:t>臨床的に明らかな障害</a:t>
            </a:r>
            <a:r>
              <a:rPr lang="ja-JP" altLang="en-US" dirty="0"/>
              <a:t>を引き起こしている。</a:t>
            </a:r>
            <a:endParaRPr lang="en-US" altLang="ja-JP" dirty="0"/>
          </a:p>
          <a:p>
            <a:r>
              <a:rPr kumimoji="1" lang="ja-JP" altLang="en-US" dirty="0">
                <a:solidFill>
                  <a:srgbClr val="FFFF00"/>
                </a:solidFill>
              </a:rPr>
              <a:t>症状があっても生活上の障害をもたらしていなければ</a:t>
            </a:r>
            <a:r>
              <a:rPr kumimoji="1" lang="ja-JP" altLang="en-US" dirty="0">
                <a:solidFill>
                  <a:srgbClr val="FF0000"/>
                </a:solidFill>
              </a:rPr>
              <a:t>病気であると診断してはいけない</a:t>
            </a:r>
            <a:r>
              <a:rPr kumimoji="1" lang="ja-JP" altLang="en-US" dirty="0"/>
              <a:t>、まさに</a:t>
            </a:r>
            <a:r>
              <a:rPr kumimoji="1" lang="ja-JP" altLang="en-US" dirty="0">
                <a:solidFill>
                  <a:srgbClr val="FFFF00"/>
                </a:solidFill>
              </a:rPr>
              <a:t>特性</a:t>
            </a:r>
            <a:r>
              <a:rPr kumimoji="1" lang="ja-JP" altLang="en-US" dirty="0"/>
              <a:t>そのもの</a:t>
            </a:r>
          </a:p>
        </p:txBody>
      </p:sp>
    </p:spTree>
    <p:extLst>
      <p:ext uri="{BB962C8B-B14F-4D97-AF65-F5344CB8AC3E}">
        <p14:creationId xmlns:p14="http://schemas.microsoft.com/office/powerpoint/2010/main" val="271858941"/>
      </p:ext>
    </p:extLst>
  </p:cSld>
  <p:clrMapOvr>
    <a:masterClrMapping/>
  </p:clrMapOvr>
  <mc:AlternateContent xmlns:mc="http://schemas.openxmlformats.org/markup-compatibility/2006" xmlns:p14="http://schemas.microsoft.com/office/powerpoint/2010/main">
    <mc:Choice Requires="p14">
      <p:transition spd="slow" p14:dur="2000" advTm="62085"/>
    </mc:Choice>
    <mc:Fallback xmlns="">
      <p:transition spd="slow" advTm="62085"/>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D18193-55A1-4440-9702-64829E418BD0}"/>
              </a:ext>
            </a:extLst>
          </p:cNvPr>
          <p:cNvSpPr>
            <a:spLocks noGrp="1"/>
          </p:cNvSpPr>
          <p:nvPr>
            <p:ph type="title"/>
          </p:nvPr>
        </p:nvSpPr>
        <p:spPr>
          <a:xfrm>
            <a:off x="1150938" y="332656"/>
            <a:ext cx="7793037" cy="864096"/>
          </a:xfrm>
        </p:spPr>
        <p:txBody>
          <a:bodyPr/>
          <a:lstStyle/>
          <a:p>
            <a:r>
              <a:rPr kumimoji="1" lang="ja-JP" altLang="en-US" dirty="0">
                <a:solidFill>
                  <a:srgbClr val="FFFF00"/>
                </a:solidFill>
              </a:rPr>
              <a:t>自閉スペクトラム症の認知機能</a:t>
            </a:r>
          </a:p>
        </p:txBody>
      </p:sp>
      <p:sp>
        <p:nvSpPr>
          <p:cNvPr id="3" name="コンテンツ プレースホルダー 2">
            <a:extLst>
              <a:ext uri="{FF2B5EF4-FFF2-40B4-BE49-F238E27FC236}">
                <a16:creationId xmlns:a16="http://schemas.microsoft.com/office/drawing/2014/main" id="{AB5B78CD-2428-4F3E-A790-0486B07BD618}"/>
              </a:ext>
            </a:extLst>
          </p:cNvPr>
          <p:cNvSpPr>
            <a:spLocks noGrp="1"/>
          </p:cNvSpPr>
          <p:nvPr>
            <p:ph idx="1"/>
          </p:nvPr>
        </p:nvSpPr>
        <p:spPr>
          <a:xfrm>
            <a:off x="457200" y="1600200"/>
            <a:ext cx="8435280" cy="4530725"/>
          </a:xfrm>
        </p:spPr>
        <p:txBody>
          <a:bodyPr/>
          <a:lstStyle/>
          <a:p>
            <a:r>
              <a:rPr kumimoji="1" lang="ja-JP" altLang="en-US" dirty="0"/>
              <a:t>強み</a:t>
            </a:r>
            <a:endParaRPr kumimoji="1" lang="en-US" altLang="ja-JP" dirty="0"/>
          </a:p>
          <a:p>
            <a:pPr lvl="1"/>
            <a:r>
              <a:rPr lang="ja-JP" altLang="en-US" dirty="0"/>
              <a:t>機械的記憶：正確なカタログ的知識</a:t>
            </a:r>
            <a:endParaRPr lang="en-US" altLang="ja-JP" dirty="0"/>
          </a:p>
          <a:p>
            <a:pPr lvl="1"/>
            <a:r>
              <a:rPr kumimoji="1" lang="ja-JP" altLang="en-US" dirty="0"/>
              <a:t>視覚表現：一度見ただけのものでも正確に描ける</a:t>
            </a:r>
            <a:endParaRPr kumimoji="1" lang="en-US" altLang="ja-JP" dirty="0"/>
          </a:p>
          <a:p>
            <a:r>
              <a:rPr lang="ja-JP" altLang="en-US" dirty="0"/>
              <a:t>弱み</a:t>
            </a:r>
            <a:endParaRPr lang="en-US" altLang="ja-JP" dirty="0"/>
          </a:p>
          <a:p>
            <a:pPr lvl="1"/>
            <a:r>
              <a:rPr kumimoji="1" lang="ja-JP" altLang="en-US" dirty="0"/>
              <a:t>社会相互関係ができない</a:t>
            </a:r>
            <a:endParaRPr kumimoji="1" lang="en-US" altLang="ja-JP" dirty="0"/>
          </a:p>
          <a:p>
            <a:pPr lvl="1"/>
            <a:r>
              <a:rPr lang="ja-JP" altLang="en-US" dirty="0"/>
              <a:t>自分流の解釈・理解</a:t>
            </a:r>
            <a:endParaRPr lang="en-US" altLang="ja-JP" dirty="0"/>
          </a:p>
          <a:p>
            <a:pPr lvl="1"/>
            <a:r>
              <a:rPr kumimoji="1" lang="ja-JP" altLang="en-US" dirty="0"/>
              <a:t>変化に適応できない</a:t>
            </a:r>
            <a:endParaRPr kumimoji="1" lang="en-US" altLang="ja-JP" dirty="0"/>
          </a:p>
          <a:p>
            <a:r>
              <a:rPr lang="ja-JP" altLang="en-US" dirty="0"/>
              <a:t>感覚（聴覚、触覚、視覚）の過敏さと鈍感さの混在。</a:t>
            </a:r>
            <a:endParaRPr kumimoji="1" lang="ja-JP" altLang="en-US" dirty="0"/>
          </a:p>
        </p:txBody>
      </p:sp>
    </p:spTree>
    <p:extLst>
      <p:ext uri="{BB962C8B-B14F-4D97-AF65-F5344CB8AC3E}">
        <p14:creationId xmlns:p14="http://schemas.microsoft.com/office/powerpoint/2010/main" val="3557830852"/>
      </p:ext>
    </p:extLst>
  </p:cSld>
  <p:clrMapOvr>
    <a:masterClrMapping/>
  </p:clrMapOvr>
  <mc:AlternateContent xmlns:mc="http://schemas.openxmlformats.org/markup-compatibility/2006" xmlns:p14="http://schemas.microsoft.com/office/powerpoint/2010/main">
    <mc:Choice Requires="p14">
      <p:transition spd="slow" p14:dur="2000" advTm="77252"/>
    </mc:Choice>
    <mc:Fallback xmlns="">
      <p:transition spd="slow" advTm="77252"/>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63EC94-DF3F-4BA0-A6F8-F7211FBE60B1}"/>
              </a:ext>
            </a:extLst>
          </p:cNvPr>
          <p:cNvSpPr>
            <a:spLocks noGrp="1"/>
          </p:cNvSpPr>
          <p:nvPr>
            <p:ph type="title"/>
          </p:nvPr>
        </p:nvSpPr>
        <p:spPr>
          <a:xfrm>
            <a:off x="1150938" y="260648"/>
            <a:ext cx="7793037" cy="864096"/>
          </a:xfrm>
        </p:spPr>
        <p:txBody>
          <a:bodyPr/>
          <a:lstStyle/>
          <a:p>
            <a:r>
              <a:rPr kumimoji="1" lang="ja-JP" altLang="en-US" dirty="0">
                <a:solidFill>
                  <a:srgbClr val="FFFF00"/>
                </a:solidFill>
              </a:rPr>
              <a:t>自閉スペクトラム症の就労支援</a:t>
            </a:r>
          </a:p>
        </p:txBody>
      </p:sp>
      <p:sp>
        <p:nvSpPr>
          <p:cNvPr id="3" name="コンテンツ プレースホルダー 2">
            <a:extLst>
              <a:ext uri="{FF2B5EF4-FFF2-40B4-BE49-F238E27FC236}">
                <a16:creationId xmlns:a16="http://schemas.microsoft.com/office/drawing/2014/main" id="{58BCD4A7-CD1B-4474-A5BF-7C0A39F0C56C}"/>
              </a:ext>
            </a:extLst>
          </p:cNvPr>
          <p:cNvSpPr>
            <a:spLocks noGrp="1"/>
          </p:cNvSpPr>
          <p:nvPr>
            <p:ph idx="1"/>
          </p:nvPr>
        </p:nvSpPr>
        <p:spPr/>
        <p:txBody>
          <a:bodyPr/>
          <a:lstStyle/>
          <a:p>
            <a:r>
              <a:rPr kumimoji="1" lang="ja-JP" altLang="en-US" dirty="0"/>
              <a:t>同時に複数の作業を行うのが苦手（ワーキングメモリーの容量不足）</a:t>
            </a:r>
            <a:endParaRPr kumimoji="1" lang="en-US" altLang="ja-JP" dirty="0"/>
          </a:p>
          <a:p>
            <a:r>
              <a:rPr lang="ja-JP" altLang="en-US" dirty="0"/>
              <a:t>口頭での指示を理解することが苦手（視覚処理は得意で、聴覚処理は苦手）</a:t>
            </a:r>
            <a:endParaRPr lang="en-US" altLang="ja-JP" dirty="0"/>
          </a:p>
          <a:p>
            <a:r>
              <a:rPr kumimoji="1" lang="ja-JP" altLang="en-US" dirty="0"/>
              <a:t>臨機応変の判断が難しい</a:t>
            </a:r>
            <a:endParaRPr kumimoji="1" lang="en-US" altLang="ja-JP" dirty="0"/>
          </a:p>
          <a:p>
            <a:r>
              <a:rPr lang="ja-JP" altLang="en-US" dirty="0"/>
              <a:t>仕事のやり方が自己流になりやすい</a:t>
            </a:r>
            <a:endParaRPr lang="en-US" altLang="ja-JP" dirty="0"/>
          </a:p>
          <a:p>
            <a:pPr marL="457200" lvl="1" indent="0">
              <a:buNone/>
            </a:pPr>
            <a:endParaRPr kumimoji="1" lang="ja-JP" altLang="en-US" dirty="0"/>
          </a:p>
        </p:txBody>
      </p:sp>
    </p:spTree>
    <p:extLst>
      <p:ext uri="{BB962C8B-B14F-4D97-AF65-F5344CB8AC3E}">
        <p14:creationId xmlns:p14="http://schemas.microsoft.com/office/powerpoint/2010/main" val="2415053664"/>
      </p:ext>
    </p:extLst>
  </p:cSld>
  <p:clrMapOvr>
    <a:masterClrMapping/>
  </p:clrMapOvr>
  <mc:AlternateContent xmlns:mc="http://schemas.openxmlformats.org/markup-compatibility/2006" xmlns:p14="http://schemas.microsoft.com/office/powerpoint/2010/main">
    <mc:Choice Requires="p14">
      <p:transition spd="slow" p14:dur="2000" advTm="126821"/>
    </mc:Choice>
    <mc:Fallback xmlns="">
      <p:transition spd="slow" advTm="126821"/>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7DB66-9418-437B-99F1-A2D15D867B1E}"/>
              </a:ext>
            </a:extLst>
          </p:cNvPr>
          <p:cNvSpPr>
            <a:spLocks noGrp="1"/>
          </p:cNvSpPr>
          <p:nvPr>
            <p:ph type="title"/>
          </p:nvPr>
        </p:nvSpPr>
        <p:spPr>
          <a:xfrm>
            <a:off x="683568" y="476672"/>
            <a:ext cx="8260407" cy="864096"/>
          </a:xfrm>
        </p:spPr>
        <p:txBody>
          <a:bodyPr/>
          <a:lstStyle/>
          <a:p>
            <a:r>
              <a:rPr kumimoji="1" lang="ja-JP" altLang="en-US" dirty="0">
                <a:solidFill>
                  <a:srgbClr val="FFFF00"/>
                </a:solidFill>
              </a:rPr>
              <a:t>自閉スペクトラム症の就労支援　</a:t>
            </a:r>
            <a:r>
              <a:rPr kumimoji="1" lang="en-US" altLang="ja-JP" dirty="0">
                <a:solidFill>
                  <a:srgbClr val="FFFF00"/>
                </a:solidFill>
              </a:rPr>
              <a:t>2</a:t>
            </a:r>
            <a:endParaRPr kumimoji="1" lang="ja-JP" altLang="en-US" dirty="0">
              <a:solidFill>
                <a:srgbClr val="FFFF00"/>
              </a:solidFill>
            </a:endParaRPr>
          </a:p>
        </p:txBody>
      </p:sp>
      <p:sp>
        <p:nvSpPr>
          <p:cNvPr id="3" name="コンテンツ プレースホルダー 2">
            <a:extLst>
              <a:ext uri="{FF2B5EF4-FFF2-40B4-BE49-F238E27FC236}">
                <a16:creationId xmlns:a16="http://schemas.microsoft.com/office/drawing/2014/main" id="{2618F438-D8B7-4A70-8074-79BB70017C2A}"/>
              </a:ext>
            </a:extLst>
          </p:cNvPr>
          <p:cNvSpPr>
            <a:spLocks noGrp="1"/>
          </p:cNvSpPr>
          <p:nvPr>
            <p:ph idx="1"/>
          </p:nvPr>
        </p:nvSpPr>
        <p:spPr>
          <a:xfrm>
            <a:off x="611560" y="1340768"/>
            <a:ext cx="8343528" cy="5040559"/>
          </a:xfrm>
        </p:spPr>
        <p:txBody>
          <a:bodyPr/>
          <a:lstStyle/>
          <a:p>
            <a:r>
              <a:rPr kumimoji="1" lang="ja-JP" altLang="en-US" dirty="0"/>
              <a:t>失敗に対処する際のコミュニケーション・社会性の不足</a:t>
            </a:r>
            <a:endParaRPr kumimoji="1" lang="en-US" altLang="ja-JP" dirty="0"/>
          </a:p>
          <a:p>
            <a:pPr lvl="1"/>
            <a:r>
              <a:rPr lang="ja-JP" altLang="en-US" dirty="0"/>
              <a:t>失敗の報告と謝罪ができない</a:t>
            </a:r>
            <a:endParaRPr lang="en-US" altLang="ja-JP" dirty="0"/>
          </a:p>
          <a:p>
            <a:pPr lvl="1"/>
            <a:r>
              <a:rPr kumimoji="1" lang="ja-JP" altLang="en-US" dirty="0"/>
              <a:t>自分の立場ばかり主張する</a:t>
            </a:r>
            <a:endParaRPr kumimoji="1" lang="en-US" altLang="ja-JP" dirty="0"/>
          </a:p>
          <a:p>
            <a:pPr lvl="1"/>
            <a:r>
              <a:rPr lang="ja-JP" altLang="en-US" dirty="0"/>
              <a:t>言い訳が饒舌すぎる</a:t>
            </a:r>
            <a:endParaRPr lang="en-US" altLang="ja-JP" dirty="0"/>
          </a:p>
          <a:p>
            <a:pPr lvl="1"/>
            <a:r>
              <a:rPr kumimoji="1" lang="ja-JP" altLang="en-US" dirty="0"/>
              <a:t>表情や態度が適切でない</a:t>
            </a:r>
            <a:endParaRPr kumimoji="1" lang="en-US" altLang="ja-JP" dirty="0"/>
          </a:p>
          <a:p>
            <a:pPr lvl="1"/>
            <a:r>
              <a:rPr lang="ja-JP" altLang="en-US" dirty="0"/>
              <a:t>身体不調を訴えて逃避してしまう</a:t>
            </a:r>
            <a:endParaRPr lang="en-US" altLang="ja-JP" dirty="0"/>
          </a:p>
          <a:p>
            <a:r>
              <a:rPr kumimoji="1" lang="ja-JP" altLang="en-US" dirty="0"/>
              <a:t>本人の能力と職場の要求のミスマッチ</a:t>
            </a:r>
          </a:p>
        </p:txBody>
      </p:sp>
    </p:spTree>
    <p:extLst>
      <p:ext uri="{BB962C8B-B14F-4D97-AF65-F5344CB8AC3E}">
        <p14:creationId xmlns:p14="http://schemas.microsoft.com/office/powerpoint/2010/main" val="3441343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EDA9DA-2317-C6BC-84A9-26CAE4818586}"/>
              </a:ext>
            </a:extLst>
          </p:cNvPr>
          <p:cNvSpPr>
            <a:spLocks noGrp="1"/>
          </p:cNvSpPr>
          <p:nvPr>
            <p:ph type="title"/>
          </p:nvPr>
        </p:nvSpPr>
        <p:spPr>
          <a:xfrm>
            <a:off x="323528" y="332656"/>
            <a:ext cx="8620447" cy="1427882"/>
          </a:xfrm>
        </p:spPr>
        <p:txBody>
          <a:bodyPr/>
          <a:lstStyle/>
          <a:p>
            <a:pPr algn="ctr"/>
            <a:r>
              <a:rPr kumimoji="1" lang="ja-JP" altLang="en-US" dirty="0">
                <a:solidFill>
                  <a:srgbClr val="FFFF00"/>
                </a:solidFill>
              </a:rPr>
              <a:t>こころの動きのベース</a:t>
            </a:r>
            <a:br>
              <a:rPr kumimoji="1" lang="en-US" altLang="ja-JP" dirty="0"/>
            </a:br>
            <a:r>
              <a:rPr kumimoji="1" lang="ja-JP" altLang="en-US" dirty="0"/>
              <a:t>　</a:t>
            </a:r>
            <a:r>
              <a:rPr kumimoji="1" lang="ja-JP" altLang="en-US" dirty="0">
                <a:solidFill>
                  <a:srgbClr val="FFFF00"/>
                </a:solidFill>
              </a:rPr>
              <a:t>パーソナリティー機能</a:t>
            </a:r>
          </a:p>
        </p:txBody>
      </p:sp>
      <p:sp>
        <p:nvSpPr>
          <p:cNvPr id="3" name="コンテンツ プレースホルダー 2">
            <a:extLst>
              <a:ext uri="{FF2B5EF4-FFF2-40B4-BE49-F238E27FC236}">
                <a16:creationId xmlns:a16="http://schemas.microsoft.com/office/drawing/2014/main" id="{15916416-D2ED-D4E3-1EC2-F05F4E9B37E5}"/>
              </a:ext>
            </a:extLst>
          </p:cNvPr>
          <p:cNvSpPr>
            <a:spLocks noGrp="1"/>
          </p:cNvSpPr>
          <p:nvPr>
            <p:ph idx="1"/>
          </p:nvPr>
        </p:nvSpPr>
        <p:spPr>
          <a:xfrm>
            <a:off x="323528" y="2017713"/>
            <a:ext cx="8631560" cy="4114800"/>
          </a:xfrm>
        </p:spPr>
        <p:txBody>
          <a:bodyPr/>
          <a:lstStyle/>
          <a:p>
            <a:r>
              <a:rPr kumimoji="1" lang="ja-JP" altLang="en-US" dirty="0"/>
              <a:t>自分は</a:t>
            </a:r>
            <a:r>
              <a:rPr kumimoji="1" lang="ja-JP" altLang="en-US" dirty="0">
                <a:solidFill>
                  <a:srgbClr val="FFFF00"/>
                </a:solidFill>
              </a:rPr>
              <a:t>周り（の人や環境）と独立して、ずっと</a:t>
            </a:r>
            <a:r>
              <a:rPr kumimoji="1" lang="ja-JP" altLang="en-US" dirty="0"/>
              <a:t>自分であるという</a:t>
            </a:r>
            <a:r>
              <a:rPr kumimoji="1" lang="ja-JP" altLang="en-US" dirty="0">
                <a:solidFill>
                  <a:srgbClr val="FFFF00"/>
                </a:solidFill>
              </a:rPr>
              <a:t>ほど良い自信（自己同一性）</a:t>
            </a:r>
            <a:endParaRPr kumimoji="1" lang="en-US" altLang="ja-JP" dirty="0">
              <a:solidFill>
                <a:srgbClr val="FFFF00"/>
              </a:solidFill>
            </a:endParaRPr>
          </a:p>
          <a:p>
            <a:r>
              <a:rPr lang="ja-JP" altLang="en-US" dirty="0"/>
              <a:t>自分のことは</a:t>
            </a:r>
            <a:r>
              <a:rPr lang="ja-JP" altLang="en-US" dirty="0">
                <a:solidFill>
                  <a:srgbClr val="FFFF00"/>
                </a:solidFill>
              </a:rPr>
              <a:t>まあ自分で決める（自律性）</a:t>
            </a:r>
            <a:endParaRPr lang="en-US" altLang="ja-JP" dirty="0">
              <a:solidFill>
                <a:srgbClr val="FFFF00"/>
              </a:solidFill>
            </a:endParaRPr>
          </a:p>
          <a:p>
            <a:endParaRPr lang="en-US" altLang="ja-JP" dirty="0">
              <a:solidFill>
                <a:srgbClr val="FFFF00"/>
              </a:solidFill>
            </a:endParaRPr>
          </a:p>
          <a:p>
            <a:r>
              <a:rPr kumimoji="1" lang="ja-JP" altLang="en-US" dirty="0"/>
              <a:t>相手はこう考えるんだなという</a:t>
            </a:r>
            <a:r>
              <a:rPr kumimoji="1" lang="ja-JP" altLang="en-US" dirty="0">
                <a:solidFill>
                  <a:srgbClr val="FFFF00"/>
                </a:solidFill>
              </a:rPr>
              <a:t>共感性</a:t>
            </a:r>
            <a:endParaRPr kumimoji="1" lang="en-US" altLang="ja-JP" dirty="0">
              <a:solidFill>
                <a:srgbClr val="FFFF00"/>
              </a:solidFill>
            </a:endParaRPr>
          </a:p>
          <a:p>
            <a:r>
              <a:rPr lang="ja-JP" altLang="en-US" dirty="0"/>
              <a:t>相手に対して</a:t>
            </a:r>
            <a:r>
              <a:rPr lang="ja-JP" altLang="en-US" dirty="0">
                <a:solidFill>
                  <a:srgbClr val="FFFF00"/>
                </a:solidFill>
              </a:rPr>
              <a:t>親しみをもって接しよう</a:t>
            </a:r>
            <a:endParaRPr kumimoji="1" lang="ja-JP" altLang="en-US" dirty="0">
              <a:solidFill>
                <a:srgbClr val="FFFF00"/>
              </a:solidFill>
            </a:endParaRPr>
          </a:p>
        </p:txBody>
      </p:sp>
    </p:spTree>
    <p:extLst>
      <p:ext uri="{BB962C8B-B14F-4D97-AF65-F5344CB8AC3E}">
        <p14:creationId xmlns:p14="http://schemas.microsoft.com/office/powerpoint/2010/main" val="27613462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20396E-4AC7-4C9D-AB76-CBF7EE2784F2}"/>
              </a:ext>
            </a:extLst>
          </p:cNvPr>
          <p:cNvSpPr>
            <a:spLocks noGrp="1"/>
          </p:cNvSpPr>
          <p:nvPr>
            <p:ph type="title"/>
          </p:nvPr>
        </p:nvSpPr>
        <p:spPr>
          <a:xfrm>
            <a:off x="1150938" y="332656"/>
            <a:ext cx="7793037" cy="648072"/>
          </a:xfrm>
        </p:spPr>
        <p:txBody>
          <a:bodyPr/>
          <a:lstStyle/>
          <a:p>
            <a:pPr algn="ctr"/>
            <a:r>
              <a:rPr kumimoji="1" lang="ja-JP" altLang="en-US" dirty="0">
                <a:solidFill>
                  <a:srgbClr val="FFFF00"/>
                </a:solidFill>
              </a:rPr>
              <a:t>高次脳機能障害</a:t>
            </a:r>
          </a:p>
        </p:txBody>
      </p:sp>
      <p:sp>
        <p:nvSpPr>
          <p:cNvPr id="3" name="コンテンツ プレースホルダー 2">
            <a:extLst>
              <a:ext uri="{FF2B5EF4-FFF2-40B4-BE49-F238E27FC236}">
                <a16:creationId xmlns:a16="http://schemas.microsoft.com/office/drawing/2014/main" id="{C58BCF65-8E53-40EF-9F4B-822B75CFAE54}"/>
              </a:ext>
            </a:extLst>
          </p:cNvPr>
          <p:cNvSpPr>
            <a:spLocks noGrp="1"/>
          </p:cNvSpPr>
          <p:nvPr>
            <p:ph idx="1"/>
          </p:nvPr>
        </p:nvSpPr>
        <p:spPr>
          <a:xfrm>
            <a:off x="683568" y="1052736"/>
            <a:ext cx="8271520" cy="5328592"/>
          </a:xfrm>
        </p:spPr>
        <p:txBody>
          <a:bodyPr/>
          <a:lstStyle/>
          <a:p>
            <a:r>
              <a:rPr kumimoji="1" lang="ja-JP" altLang="en-US" dirty="0">
                <a:solidFill>
                  <a:srgbClr val="FFFF00"/>
                </a:solidFill>
              </a:rPr>
              <a:t>脳損傷</a:t>
            </a:r>
            <a:r>
              <a:rPr kumimoji="1" lang="ja-JP" altLang="en-US" dirty="0"/>
              <a:t>を受けることで、</a:t>
            </a:r>
            <a:r>
              <a:rPr kumimoji="1" lang="ja-JP" altLang="en-US" dirty="0">
                <a:solidFill>
                  <a:srgbClr val="FFFF00"/>
                </a:solidFill>
              </a:rPr>
              <a:t>注意、知覚、学習、記憶、言語、思考</a:t>
            </a:r>
            <a:r>
              <a:rPr kumimoji="1" lang="ja-JP" altLang="en-US" dirty="0"/>
              <a:t>など、認知機能を含む</a:t>
            </a:r>
            <a:r>
              <a:rPr kumimoji="1" lang="ja-JP" altLang="en-US" dirty="0">
                <a:solidFill>
                  <a:srgbClr val="FFFF00"/>
                </a:solidFill>
              </a:rPr>
              <a:t>高次の精神機能の低下</a:t>
            </a:r>
            <a:r>
              <a:rPr kumimoji="1" lang="ja-JP" altLang="en-US" dirty="0"/>
              <a:t>がみられる</a:t>
            </a:r>
            <a:endParaRPr kumimoji="1" lang="en-US" altLang="ja-JP" dirty="0"/>
          </a:p>
          <a:p>
            <a:r>
              <a:rPr lang="ja-JP" altLang="en-US" dirty="0"/>
              <a:t>交通事故、落下等による</a:t>
            </a:r>
            <a:r>
              <a:rPr lang="ja-JP" altLang="en-US" dirty="0">
                <a:solidFill>
                  <a:srgbClr val="FFFF00"/>
                </a:solidFill>
              </a:rPr>
              <a:t>脳損傷</a:t>
            </a:r>
            <a:r>
              <a:rPr lang="ja-JP" altLang="en-US" dirty="0"/>
              <a:t>、</a:t>
            </a:r>
            <a:r>
              <a:rPr lang="ja-JP" altLang="en-US" dirty="0">
                <a:solidFill>
                  <a:srgbClr val="FFFF00"/>
                </a:solidFill>
              </a:rPr>
              <a:t>脳血管障害</a:t>
            </a:r>
            <a:r>
              <a:rPr lang="ja-JP" altLang="en-US" dirty="0"/>
              <a:t>、</a:t>
            </a:r>
            <a:r>
              <a:rPr lang="ja-JP" altLang="en-US" dirty="0">
                <a:solidFill>
                  <a:srgbClr val="FFFF00"/>
                </a:solidFill>
              </a:rPr>
              <a:t>脳腫瘍・脳腫瘍術後</a:t>
            </a:r>
            <a:r>
              <a:rPr lang="ja-JP" altLang="en-US" dirty="0"/>
              <a:t>、低酸素脳症</a:t>
            </a:r>
            <a:endParaRPr kumimoji="1" lang="en-US" altLang="ja-JP" dirty="0"/>
          </a:p>
          <a:p>
            <a:r>
              <a:rPr kumimoji="1" lang="en-US" altLang="ja-JP" dirty="0"/>
              <a:t>ICD-10</a:t>
            </a:r>
            <a:r>
              <a:rPr kumimoji="1" lang="ja-JP" altLang="en-US" dirty="0"/>
              <a:t>　</a:t>
            </a:r>
            <a:r>
              <a:rPr kumimoji="1" lang="en-US" altLang="ja-JP" dirty="0"/>
              <a:t>F</a:t>
            </a:r>
            <a:r>
              <a:rPr kumimoji="1" lang="ja-JP" altLang="en-US" dirty="0"/>
              <a:t>０　症状性を含む器質性精神障害</a:t>
            </a:r>
            <a:endParaRPr kumimoji="1" lang="en-US" altLang="ja-JP" dirty="0"/>
          </a:p>
          <a:p>
            <a:r>
              <a:rPr lang="ja-JP" altLang="en-US" dirty="0"/>
              <a:t>精神障害者保健福祉手帳を取得できる。身体障害が合併する場合は身体障害者手帳も申請できる</a:t>
            </a:r>
            <a:endParaRPr lang="en-US" altLang="ja-JP" dirty="0"/>
          </a:p>
          <a:p>
            <a:r>
              <a:rPr lang="ja-JP" altLang="en-US" dirty="0">
                <a:solidFill>
                  <a:srgbClr val="FFFF00"/>
                </a:solidFill>
              </a:rPr>
              <a:t>成年後見制度の対象</a:t>
            </a:r>
            <a:endParaRPr kumimoji="1" lang="ja-JP" altLang="en-US" dirty="0"/>
          </a:p>
        </p:txBody>
      </p:sp>
    </p:spTree>
    <p:extLst>
      <p:ext uri="{BB962C8B-B14F-4D97-AF65-F5344CB8AC3E}">
        <p14:creationId xmlns:p14="http://schemas.microsoft.com/office/powerpoint/2010/main" val="34342612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20396E-4AC7-4C9D-AB76-CBF7EE2784F2}"/>
              </a:ext>
            </a:extLst>
          </p:cNvPr>
          <p:cNvSpPr>
            <a:spLocks noGrp="1"/>
          </p:cNvSpPr>
          <p:nvPr>
            <p:ph type="title"/>
          </p:nvPr>
        </p:nvSpPr>
        <p:spPr>
          <a:xfrm>
            <a:off x="1150938" y="332656"/>
            <a:ext cx="7793037" cy="648072"/>
          </a:xfrm>
        </p:spPr>
        <p:txBody>
          <a:bodyPr/>
          <a:lstStyle/>
          <a:p>
            <a:r>
              <a:rPr kumimoji="1" lang="ja-JP" altLang="en-US" dirty="0">
                <a:solidFill>
                  <a:srgbClr val="FFFF00"/>
                </a:solidFill>
              </a:rPr>
              <a:t>高次脳機能障害の症状</a:t>
            </a:r>
          </a:p>
        </p:txBody>
      </p:sp>
      <p:sp>
        <p:nvSpPr>
          <p:cNvPr id="3" name="コンテンツ プレースホルダー 2">
            <a:extLst>
              <a:ext uri="{FF2B5EF4-FFF2-40B4-BE49-F238E27FC236}">
                <a16:creationId xmlns:a16="http://schemas.microsoft.com/office/drawing/2014/main" id="{C58BCF65-8E53-40EF-9F4B-822B75CFAE54}"/>
              </a:ext>
            </a:extLst>
          </p:cNvPr>
          <p:cNvSpPr>
            <a:spLocks noGrp="1"/>
          </p:cNvSpPr>
          <p:nvPr>
            <p:ph idx="1"/>
          </p:nvPr>
        </p:nvSpPr>
        <p:spPr>
          <a:xfrm>
            <a:off x="323528" y="1052736"/>
            <a:ext cx="8631560" cy="5079777"/>
          </a:xfrm>
        </p:spPr>
        <p:txBody>
          <a:bodyPr/>
          <a:lstStyle/>
          <a:p>
            <a:r>
              <a:rPr kumimoji="1" lang="ja-JP" altLang="en-US" sz="2800" dirty="0"/>
              <a:t>記憶障害</a:t>
            </a:r>
            <a:endParaRPr kumimoji="1" lang="en-US" altLang="ja-JP" sz="2800" dirty="0"/>
          </a:p>
          <a:p>
            <a:r>
              <a:rPr lang="ja-JP" altLang="en-US" sz="2800" dirty="0"/>
              <a:t>注意障害</a:t>
            </a:r>
            <a:endParaRPr lang="en-US" altLang="ja-JP" sz="2800" dirty="0"/>
          </a:p>
          <a:p>
            <a:r>
              <a:rPr kumimoji="1" lang="ja-JP" altLang="en-US" sz="2800" dirty="0"/>
              <a:t>半側空間無視</a:t>
            </a:r>
            <a:endParaRPr kumimoji="1" lang="en-US" altLang="ja-JP" sz="2800" dirty="0"/>
          </a:p>
          <a:p>
            <a:r>
              <a:rPr lang="ja-JP" altLang="en-US" sz="2800" dirty="0"/>
              <a:t>失語症</a:t>
            </a:r>
            <a:endParaRPr lang="en-US" altLang="ja-JP" sz="2800" dirty="0"/>
          </a:p>
          <a:p>
            <a:r>
              <a:rPr kumimoji="1" lang="ja-JP" altLang="en-US" sz="2800" dirty="0"/>
              <a:t>失行症：運動麻痺はなく、使えるはずの道具がうまく使えない</a:t>
            </a:r>
            <a:endParaRPr kumimoji="1" lang="en-US" altLang="ja-JP" sz="2800" dirty="0"/>
          </a:p>
          <a:p>
            <a:r>
              <a:rPr lang="ja-JP" altLang="en-US" sz="2800" dirty="0"/>
              <a:t>失認症：視覚、聴覚、触覚などの機能は正常であるが、感覚が捕らえた情報の意味が把握できない</a:t>
            </a:r>
            <a:endParaRPr lang="en-US" altLang="ja-JP" sz="2800" dirty="0"/>
          </a:p>
          <a:p>
            <a:r>
              <a:rPr kumimoji="1" lang="ja-JP" altLang="en-US" sz="2800" dirty="0"/>
              <a:t>遂行機能障害：作業を遂行する上で計画を立て、調節をしながら目標達成することができない</a:t>
            </a:r>
            <a:endParaRPr kumimoji="1" lang="en-US" altLang="ja-JP" sz="2800" dirty="0"/>
          </a:p>
          <a:p>
            <a:r>
              <a:rPr lang="ja-JP" altLang="en-US" sz="2800" dirty="0"/>
              <a:t>社会的行動障害</a:t>
            </a:r>
            <a:endParaRPr kumimoji="1" lang="en-US" altLang="ja-JP" sz="2800" dirty="0"/>
          </a:p>
          <a:p>
            <a:endParaRPr kumimoji="1" lang="en-US" altLang="ja-JP" dirty="0"/>
          </a:p>
          <a:p>
            <a:pPr lvl="1"/>
            <a:endParaRPr kumimoji="1" lang="ja-JP" altLang="en-US" dirty="0"/>
          </a:p>
        </p:txBody>
      </p:sp>
    </p:spTree>
    <p:extLst>
      <p:ext uri="{BB962C8B-B14F-4D97-AF65-F5344CB8AC3E}">
        <p14:creationId xmlns:p14="http://schemas.microsoft.com/office/powerpoint/2010/main" val="40161053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FB61DD-5737-48F2-AAF8-034C262E9DF0}"/>
              </a:ext>
            </a:extLst>
          </p:cNvPr>
          <p:cNvSpPr>
            <a:spLocks noGrp="1"/>
          </p:cNvSpPr>
          <p:nvPr>
            <p:ph type="title"/>
          </p:nvPr>
        </p:nvSpPr>
        <p:spPr>
          <a:xfrm>
            <a:off x="1150938" y="188640"/>
            <a:ext cx="7793037" cy="792088"/>
          </a:xfrm>
        </p:spPr>
        <p:txBody>
          <a:bodyPr/>
          <a:lstStyle/>
          <a:p>
            <a:r>
              <a:rPr kumimoji="1" lang="ja-JP" altLang="en-US" dirty="0">
                <a:solidFill>
                  <a:srgbClr val="FFFF00"/>
                </a:solidFill>
              </a:rPr>
              <a:t>不安症、強迫症と判断能力</a:t>
            </a:r>
          </a:p>
        </p:txBody>
      </p:sp>
      <p:sp>
        <p:nvSpPr>
          <p:cNvPr id="3" name="コンテンツ プレースホルダー 2">
            <a:extLst>
              <a:ext uri="{FF2B5EF4-FFF2-40B4-BE49-F238E27FC236}">
                <a16:creationId xmlns:a16="http://schemas.microsoft.com/office/drawing/2014/main" id="{1F2E8731-7A31-4843-AD30-7FDE34CB2C26}"/>
              </a:ext>
            </a:extLst>
          </p:cNvPr>
          <p:cNvSpPr>
            <a:spLocks noGrp="1"/>
          </p:cNvSpPr>
          <p:nvPr>
            <p:ph idx="1"/>
          </p:nvPr>
        </p:nvSpPr>
        <p:spPr>
          <a:xfrm>
            <a:off x="395536" y="1124744"/>
            <a:ext cx="8559552" cy="5007769"/>
          </a:xfrm>
        </p:spPr>
        <p:txBody>
          <a:bodyPr/>
          <a:lstStyle/>
          <a:p>
            <a:r>
              <a:rPr kumimoji="1" lang="ja-JP" altLang="en-US" dirty="0"/>
              <a:t>不安症、強迫症では</a:t>
            </a:r>
            <a:r>
              <a:rPr kumimoji="1" lang="ja-JP" altLang="en-US" dirty="0">
                <a:solidFill>
                  <a:srgbClr val="FFFF00"/>
                </a:solidFill>
              </a:rPr>
              <a:t>判断能力は損なわれてはいない</a:t>
            </a:r>
            <a:endParaRPr kumimoji="1" lang="en-US" altLang="ja-JP" dirty="0">
              <a:solidFill>
                <a:srgbClr val="FFFF00"/>
              </a:solidFill>
            </a:endParaRPr>
          </a:p>
          <a:p>
            <a:r>
              <a:rPr lang="ja-JP" altLang="en-US" dirty="0"/>
              <a:t>しかし正しい判断はできてもそれに基づく行為を症状があるがためにできない</a:t>
            </a:r>
            <a:endParaRPr lang="en-US" altLang="ja-JP" dirty="0"/>
          </a:p>
          <a:p>
            <a:pPr lvl="1"/>
            <a:r>
              <a:rPr kumimoji="1" lang="ja-JP" altLang="en-US" dirty="0"/>
              <a:t>手続きに行かないといけないが外出ができない</a:t>
            </a:r>
            <a:endParaRPr kumimoji="1" lang="en-US" altLang="ja-JP" dirty="0"/>
          </a:p>
          <a:p>
            <a:pPr lvl="1"/>
            <a:r>
              <a:rPr lang="ja-JP" altLang="en-US" dirty="0"/>
              <a:t>片づけないといけないとは分かっているが、いざやろうとしてもできない</a:t>
            </a:r>
            <a:endParaRPr lang="en-US" altLang="ja-JP" dirty="0"/>
          </a:p>
          <a:p>
            <a:r>
              <a:rPr kumimoji="1" lang="ja-JP" altLang="en-US" dirty="0"/>
              <a:t>支援のし方は</a:t>
            </a:r>
            <a:r>
              <a:rPr kumimoji="1" lang="ja-JP" altLang="en-US" dirty="0">
                <a:solidFill>
                  <a:srgbClr val="FFFF00"/>
                </a:solidFill>
              </a:rPr>
              <a:t>成人後見人制度ではない</a:t>
            </a:r>
            <a:r>
              <a:rPr kumimoji="1" lang="ja-JP" altLang="en-US" dirty="0"/>
              <a:t>かも</a:t>
            </a:r>
            <a:endParaRPr kumimoji="1" lang="en-US" altLang="ja-JP" dirty="0"/>
          </a:p>
          <a:p>
            <a:r>
              <a:rPr lang="ja-JP" altLang="en-US" dirty="0">
                <a:solidFill>
                  <a:srgbClr val="FFFF00"/>
                </a:solidFill>
              </a:rPr>
              <a:t>代理自我</a:t>
            </a:r>
            <a:r>
              <a:rPr lang="ja-JP" altLang="en-US" dirty="0"/>
              <a:t>を必要とする精神障害ではない</a:t>
            </a:r>
            <a:endParaRPr kumimoji="1" lang="ja-JP" altLang="en-US" dirty="0"/>
          </a:p>
        </p:txBody>
      </p:sp>
    </p:spTree>
    <p:extLst>
      <p:ext uri="{BB962C8B-B14F-4D97-AF65-F5344CB8AC3E}">
        <p14:creationId xmlns:p14="http://schemas.microsoft.com/office/powerpoint/2010/main" val="24958805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43524F-8047-40E4-987E-7AFAED1748C2}"/>
              </a:ext>
            </a:extLst>
          </p:cNvPr>
          <p:cNvSpPr>
            <a:spLocks noGrp="1"/>
          </p:cNvSpPr>
          <p:nvPr>
            <p:ph type="ctrTitle"/>
          </p:nvPr>
        </p:nvSpPr>
        <p:spPr/>
        <p:txBody>
          <a:bodyPr/>
          <a:lstStyle/>
          <a:p>
            <a:r>
              <a:rPr kumimoji="1" lang="ja-JP" altLang="en-US" dirty="0">
                <a:solidFill>
                  <a:srgbClr val="FFFF00"/>
                </a:solidFill>
              </a:rPr>
              <a:t>付録</a:t>
            </a:r>
          </a:p>
        </p:txBody>
      </p:sp>
      <p:sp>
        <p:nvSpPr>
          <p:cNvPr id="3" name="テキスト プレースホルダー 2">
            <a:extLst>
              <a:ext uri="{FF2B5EF4-FFF2-40B4-BE49-F238E27FC236}">
                <a16:creationId xmlns:a16="http://schemas.microsoft.com/office/drawing/2014/main" id="{EA11E449-3567-44E1-9589-C2EFC1117703}"/>
              </a:ext>
            </a:extLst>
          </p:cNvPr>
          <p:cNvSpPr>
            <a:spLocks noGrp="1"/>
          </p:cNvSpPr>
          <p:nvPr>
            <p:ph type="subTitle" idx="1"/>
          </p:nvPr>
        </p:nvSpPr>
        <p:spPr>
          <a:xfrm>
            <a:off x="611560" y="3284984"/>
            <a:ext cx="7416824" cy="2353816"/>
          </a:xfrm>
        </p:spPr>
        <p:txBody>
          <a:bodyPr/>
          <a:lstStyle/>
          <a:p>
            <a:r>
              <a:rPr kumimoji="1" lang="ja-JP" altLang="en-US" dirty="0"/>
              <a:t>精神障害者支援関連施設への建設反対運動（施設コンフリクト）での</a:t>
            </a:r>
            <a:endParaRPr kumimoji="1" lang="en-US" altLang="ja-JP" dirty="0"/>
          </a:p>
          <a:p>
            <a:r>
              <a:rPr kumimoji="1" lang="ja-JP" altLang="en-US" dirty="0"/>
              <a:t>反対住民向け警察庁発表データの解釈法の提示</a:t>
            </a:r>
          </a:p>
        </p:txBody>
      </p:sp>
    </p:spTree>
    <p:extLst>
      <p:ext uri="{BB962C8B-B14F-4D97-AF65-F5344CB8AC3E}">
        <p14:creationId xmlns:p14="http://schemas.microsoft.com/office/powerpoint/2010/main" val="9132154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6F8CBA60-2D25-4668-8CAB-38F2E4B73CDB}"/>
              </a:ext>
            </a:extLst>
          </p:cNvPr>
          <p:cNvGraphicFramePr>
            <a:graphicFrameLocks noGrp="1"/>
          </p:cNvGraphicFramePr>
          <p:nvPr/>
        </p:nvGraphicFramePr>
        <p:xfrm>
          <a:off x="323528" y="476672"/>
          <a:ext cx="8493252" cy="5616625"/>
        </p:xfrm>
        <a:graphic>
          <a:graphicData uri="http://schemas.openxmlformats.org/drawingml/2006/table">
            <a:tbl>
              <a:tblPr>
                <a:tableStyleId>{5C22544A-7EE6-4342-B048-85BDC9FD1C3A}</a:tableStyleId>
              </a:tblPr>
              <a:tblGrid>
                <a:gridCol w="44784">
                  <a:extLst>
                    <a:ext uri="{9D8B030D-6E8A-4147-A177-3AD203B41FA5}">
                      <a16:colId xmlns:a16="http://schemas.microsoft.com/office/drawing/2014/main" val="633031159"/>
                    </a:ext>
                  </a:extLst>
                </a:gridCol>
                <a:gridCol w="1508343">
                  <a:extLst>
                    <a:ext uri="{9D8B030D-6E8A-4147-A177-3AD203B41FA5}">
                      <a16:colId xmlns:a16="http://schemas.microsoft.com/office/drawing/2014/main" val="2114223388"/>
                    </a:ext>
                  </a:extLst>
                </a:gridCol>
                <a:gridCol w="671344">
                  <a:extLst>
                    <a:ext uri="{9D8B030D-6E8A-4147-A177-3AD203B41FA5}">
                      <a16:colId xmlns:a16="http://schemas.microsoft.com/office/drawing/2014/main" val="2912500113"/>
                    </a:ext>
                  </a:extLst>
                </a:gridCol>
                <a:gridCol w="674250">
                  <a:extLst>
                    <a:ext uri="{9D8B030D-6E8A-4147-A177-3AD203B41FA5}">
                      <a16:colId xmlns:a16="http://schemas.microsoft.com/office/drawing/2014/main" val="871260020"/>
                    </a:ext>
                  </a:extLst>
                </a:gridCol>
                <a:gridCol w="674250">
                  <a:extLst>
                    <a:ext uri="{9D8B030D-6E8A-4147-A177-3AD203B41FA5}">
                      <a16:colId xmlns:a16="http://schemas.microsoft.com/office/drawing/2014/main" val="472017895"/>
                    </a:ext>
                  </a:extLst>
                </a:gridCol>
                <a:gridCol w="674250">
                  <a:extLst>
                    <a:ext uri="{9D8B030D-6E8A-4147-A177-3AD203B41FA5}">
                      <a16:colId xmlns:a16="http://schemas.microsoft.com/office/drawing/2014/main" val="3817702430"/>
                    </a:ext>
                  </a:extLst>
                </a:gridCol>
                <a:gridCol w="860250">
                  <a:extLst>
                    <a:ext uri="{9D8B030D-6E8A-4147-A177-3AD203B41FA5}">
                      <a16:colId xmlns:a16="http://schemas.microsoft.com/office/drawing/2014/main" val="4043667783"/>
                    </a:ext>
                  </a:extLst>
                </a:gridCol>
                <a:gridCol w="688781">
                  <a:extLst>
                    <a:ext uri="{9D8B030D-6E8A-4147-A177-3AD203B41FA5}">
                      <a16:colId xmlns:a16="http://schemas.microsoft.com/office/drawing/2014/main" val="2380303707"/>
                    </a:ext>
                  </a:extLst>
                </a:gridCol>
                <a:gridCol w="674250">
                  <a:extLst>
                    <a:ext uri="{9D8B030D-6E8A-4147-A177-3AD203B41FA5}">
                      <a16:colId xmlns:a16="http://schemas.microsoft.com/office/drawing/2014/main" val="3492114971"/>
                    </a:ext>
                  </a:extLst>
                </a:gridCol>
                <a:gridCol w="674250">
                  <a:extLst>
                    <a:ext uri="{9D8B030D-6E8A-4147-A177-3AD203B41FA5}">
                      <a16:colId xmlns:a16="http://schemas.microsoft.com/office/drawing/2014/main" val="3442132297"/>
                    </a:ext>
                  </a:extLst>
                </a:gridCol>
                <a:gridCol w="674250">
                  <a:extLst>
                    <a:ext uri="{9D8B030D-6E8A-4147-A177-3AD203B41FA5}">
                      <a16:colId xmlns:a16="http://schemas.microsoft.com/office/drawing/2014/main" val="906810479"/>
                    </a:ext>
                  </a:extLst>
                </a:gridCol>
                <a:gridCol w="674250">
                  <a:extLst>
                    <a:ext uri="{9D8B030D-6E8A-4147-A177-3AD203B41FA5}">
                      <a16:colId xmlns:a16="http://schemas.microsoft.com/office/drawing/2014/main" val="4072582844"/>
                    </a:ext>
                  </a:extLst>
                </a:gridCol>
              </a:tblGrid>
              <a:tr h="574026">
                <a:tc gridSpan="12">
                  <a:txBody>
                    <a:bodyPr/>
                    <a:lstStyle/>
                    <a:p>
                      <a:pPr algn="l" fontAlgn="ctr"/>
                      <a:r>
                        <a:rPr lang="ja-JP" altLang="en-US" sz="1000" u="none" strike="noStrike" dirty="0">
                          <a:effectLst/>
                        </a:rPr>
                        <a:t>４－９－１－１表　</a:t>
                      </a:r>
                      <a:r>
                        <a:rPr lang="ja-JP" altLang="en-US" sz="2000" u="none" strike="noStrike" dirty="0">
                          <a:effectLst/>
                        </a:rPr>
                        <a:t>精神障害者等による刑法犯 検挙人員（罪名別）</a:t>
                      </a:r>
                      <a:endParaRPr lang="ja-JP" altLang="en-US" sz="2000" b="1" i="0" u="none" strike="noStrike" dirty="0">
                        <a:effectLst/>
                        <a:latin typeface="ＭＳ ゴシック" panose="020B0609070205080204" pitchFamily="49" charset="-128"/>
                        <a:ea typeface="ＭＳ ゴシック" panose="020B0609070205080204" pitchFamily="49" charset="-128"/>
                      </a:endParaRPr>
                    </a:p>
                  </a:txBody>
                  <a:tcPr marL="7846" marR="7846" marT="7846"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89906594"/>
                  </a:ext>
                </a:extLst>
              </a:tr>
              <a:tr h="574026">
                <a:tc>
                  <a:txBody>
                    <a:bodyPr/>
                    <a:lstStyle/>
                    <a:p>
                      <a:pPr algn="l" fontAlgn="ctr"/>
                      <a:endParaRPr lang="ja-JP" altLang="en-US" sz="900" b="0" i="0" u="none" strike="noStrike">
                        <a:effectLst/>
                        <a:latin typeface="ＭＳ Ｐゴシック" panose="020B0600070205080204" pitchFamily="50" charset="-128"/>
                        <a:ea typeface="ＭＳ Ｐゴシック" panose="020B0600070205080204" pitchFamily="50" charset="-128"/>
                      </a:endParaRPr>
                    </a:p>
                  </a:txBody>
                  <a:tcPr marL="7846" marR="7846" marT="7846" marB="0" anchor="ctr"/>
                </a:tc>
                <a:tc>
                  <a:txBody>
                    <a:bodyPr/>
                    <a:lstStyle/>
                    <a:p>
                      <a:pPr algn="ctr" fontAlgn="ctr"/>
                      <a:endParaRPr lang="ja-JP" altLang="en-US" sz="1000" b="1"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l" fontAlgn="ctr"/>
                      <a:endParaRPr lang="ja-JP" altLang="en-US" sz="1000" b="1"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lnR w="12700" cap="flat" cmpd="sng" algn="ctr">
                      <a:solidFill>
                        <a:schemeClr val="tx1"/>
                      </a:solidFill>
                      <a:prstDash val="solid"/>
                      <a:round/>
                      <a:headEnd type="none" w="med" len="med"/>
                      <a:tailEnd type="none" w="med" len="med"/>
                    </a:lnR>
                  </a:tcPr>
                </a:tc>
                <a:tc>
                  <a:txBody>
                    <a:bodyPr/>
                    <a:lstStyle/>
                    <a:p>
                      <a:pPr algn="ctr" fontAlgn="ctr"/>
                      <a:endParaRPr lang="ja-JP" altLang="en-US" sz="1000" b="1" i="0" u="none" strike="noStrike" dirty="0">
                        <a:effectLst/>
                        <a:latin typeface="ＭＳ ゴシック" panose="020B0609070205080204" pitchFamily="49" charset="-128"/>
                        <a:ea typeface="ＭＳ ゴシック" panose="020B0609070205080204" pitchFamily="49" charset="-128"/>
                      </a:endParaRPr>
                    </a:p>
                  </a:txBody>
                  <a:tcPr marL="7846" marR="7846" marT="78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lnL w="12700" cap="flat" cmpd="sng" algn="ctr">
                      <a:solidFill>
                        <a:schemeClr val="tx1"/>
                      </a:solidFill>
                      <a:prstDash val="solid"/>
                      <a:round/>
                      <a:headEnd type="none" w="med" len="med"/>
                      <a:tailEnd type="none" w="med" len="med"/>
                    </a:lnL>
                  </a:tcPr>
                </a:tc>
                <a:tc>
                  <a:txBody>
                    <a:bodyPr/>
                    <a:lstStyle/>
                    <a:p>
                      <a:pPr algn="ctr" fontAlgn="ctr"/>
                      <a:endParaRPr lang="ja-JP" altLang="en-US" sz="1000" b="1" i="0" u="none" strike="noStrike" dirty="0">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extLst>
                  <a:ext uri="{0D108BD9-81ED-4DB2-BD59-A6C34878D82A}">
                    <a16:rowId xmlns:a16="http://schemas.microsoft.com/office/drawing/2014/main" val="4276504245"/>
                  </a:ext>
                </a:extLst>
              </a:tr>
              <a:tr h="927442">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lnT w="12700" cap="flat" cmpd="sng" algn="ctr">
                      <a:solidFill>
                        <a:schemeClr val="tx1"/>
                      </a:solidFill>
                      <a:prstDash val="solid"/>
                      <a:round/>
                      <a:headEnd type="none" w="med" len="med"/>
                      <a:tailEnd type="none" w="med" len="med"/>
                    </a:lnT>
                  </a:tcP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800" u="none" strike="noStrike">
                          <a:effectLst/>
                        </a:rPr>
                        <a:t>　</a:t>
                      </a: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ja-JP" altLang="en-US" sz="1400" u="none" strike="noStrike" dirty="0">
                          <a:effectLst/>
                        </a:rPr>
                        <a:t>（平成</a:t>
                      </a:r>
                      <a:r>
                        <a:rPr lang="en-US" altLang="ja-JP" sz="1400" u="none" strike="noStrike" dirty="0">
                          <a:effectLst/>
                        </a:rPr>
                        <a:t>29</a:t>
                      </a:r>
                      <a:r>
                        <a:rPr lang="ja-JP" altLang="en-US" sz="1400" u="none" strike="noStrike" dirty="0">
                          <a:effectLst/>
                        </a:rPr>
                        <a:t>年</a:t>
                      </a:r>
                      <a:r>
                        <a:rPr lang="ja-JP" altLang="en-US" sz="800" u="none" strike="noStrike" dirty="0">
                          <a:effectLst/>
                        </a:rPr>
                        <a:t>）</a:t>
                      </a:r>
                      <a:endParaRPr lang="ja-JP" altLang="en-US" sz="8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1265065898"/>
                  </a:ext>
                </a:extLst>
              </a:tr>
              <a:tr h="1011751">
                <a:tc gridSpan="2">
                  <a:txBody>
                    <a:bodyPr/>
                    <a:lstStyle/>
                    <a:p>
                      <a:pPr algn="dist" fontAlgn="ctr"/>
                      <a:r>
                        <a:rPr lang="zh-CN" altLang="en-US" sz="800" u="none" strike="noStrike" dirty="0">
                          <a:effectLst/>
                        </a:rPr>
                        <a:t>区　　　　分</a:t>
                      </a:r>
                      <a:endParaRPr lang="zh-CN" altLang="en-US" sz="8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dist" fontAlgn="ctr"/>
                      <a:r>
                        <a:rPr lang="ja-JP" altLang="en-US" sz="1400" u="none" strike="noStrike" dirty="0">
                          <a:effectLst/>
                        </a:rPr>
                        <a:t>総数</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殺人</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強盗</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放火</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強制性交等・</a:t>
                      </a:r>
                      <a:br>
                        <a:rPr lang="ja-JP" altLang="en-US" sz="1400" u="none" strike="noStrike" dirty="0">
                          <a:effectLst/>
                        </a:rPr>
                      </a:br>
                      <a:r>
                        <a:rPr lang="ja-JP" altLang="en-US" sz="1400" u="none" strike="noStrike" dirty="0">
                          <a:effectLst/>
                        </a:rPr>
                        <a:t>強制わいせつ</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傷害・暴行</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脅迫</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窃盗</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詐欺</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その他</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2918164191"/>
                  </a:ext>
                </a:extLst>
              </a:tr>
              <a:tr h="505876">
                <a:tc gridSpan="2">
                  <a:txBody>
                    <a:bodyPr/>
                    <a:lstStyle/>
                    <a:p>
                      <a:pPr algn="dist" fontAlgn="ctr"/>
                      <a:r>
                        <a:rPr lang="ja-JP" altLang="en-US" sz="1400" u="none" strike="noStrike" dirty="0">
                          <a:effectLst/>
                        </a:rPr>
                        <a:t>検挙人員総数（</a:t>
                      </a:r>
                      <a:r>
                        <a:rPr lang="en-US" sz="1400" u="none" strike="noStrike" dirty="0">
                          <a:effectLst/>
                        </a:rPr>
                        <a:t>Ａ）</a:t>
                      </a:r>
                      <a:endParaRPr 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ctr" fontAlgn="ctr"/>
                      <a:r>
                        <a:rPr lang="ja-JP" altLang="en-US" sz="1400" u="none" strike="noStrike" dirty="0">
                          <a:effectLst/>
                        </a:rPr>
                        <a:t>  </a:t>
                      </a:r>
                      <a:r>
                        <a:rPr lang="en-US" altLang="ja-JP" sz="1400" u="none" strike="noStrike" dirty="0">
                          <a:effectLst/>
                        </a:rPr>
                        <a:t>215,003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874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1,704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579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3,747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46,675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2,808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109,238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9,928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39,450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1183139675"/>
                  </a:ext>
                </a:extLst>
              </a:tr>
              <a:tr h="505876">
                <a:tc gridSpan="2">
                  <a:txBody>
                    <a:bodyPr/>
                    <a:lstStyle/>
                    <a:p>
                      <a:pPr algn="dist" fontAlgn="ctr"/>
                      <a:r>
                        <a:rPr lang="ja-JP" altLang="en-US" sz="1400" u="none" strike="noStrike" dirty="0">
                          <a:effectLst/>
                        </a:rPr>
                        <a:t>精神障害者等（</a:t>
                      </a:r>
                      <a:r>
                        <a:rPr lang="en-US" sz="1400" u="none" strike="noStrike" dirty="0">
                          <a:effectLst/>
                        </a:rPr>
                        <a:t>Ｂ）</a:t>
                      </a:r>
                      <a:endParaRPr 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ctr" fontAlgn="ctr"/>
                      <a:r>
                        <a:rPr lang="ja-JP" altLang="en-US" sz="1400" u="none" strike="noStrike" dirty="0">
                          <a:effectLst/>
                        </a:rPr>
                        <a:t>    </a:t>
                      </a:r>
                      <a:r>
                        <a:rPr lang="en-US" altLang="ja-JP" sz="1400" u="none" strike="noStrike" dirty="0">
                          <a:effectLst/>
                        </a:rPr>
                        <a:t>3,260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117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64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108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41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807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87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1,152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148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736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3598289413"/>
                  </a:ext>
                </a:extLst>
              </a:tr>
              <a:tr h="505876">
                <a:tc>
                  <a:txBody>
                    <a:bodyPr/>
                    <a:lstStyle/>
                    <a:p>
                      <a:pPr algn="l" fontAlgn="ctr"/>
                      <a:endParaRPr lang="ja-JP" altLang="en-US" sz="8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精神障害者</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2,002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68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57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33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492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707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92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464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3436510837"/>
                  </a:ext>
                </a:extLst>
              </a:tr>
              <a:tr h="505876">
                <a:tc>
                  <a:txBody>
                    <a:bodyPr/>
                    <a:lstStyle/>
                    <a:p>
                      <a:pPr algn="l" fontAlgn="ctr"/>
                      <a:endParaRPr lang="ja-JP" altLang="en-US" sz="8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精神障害の疑いのある者</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1,258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49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22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51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315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40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445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56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272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3314130123"/>
                  </a:ext>
                </a:extLst>
              </a:tr>
              <a:tr h="505876">
                <a:tc gridSpan="2">
                  <a:txBody>
                    <a:bodyPr/>
                    <a:lstStyle/>
                    <a:p>
                      <a:pPr algn="ctr" fontAlgn="ctr"/>
                      <a:r>
                        <a:rPr lang="en-US" sz="1400" u="none" strike="noStrike" dirty="0">
                          <a:effectLst/>
                        </a:rPr>
                        <a:t>Ｂ／Ａ（％）</a:t>
                      </a:r>
                      <a:endParaRPr 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r" fontAlgn="ctr"/>
                      <a:r>
                        <a:rPr lang="en-US" altLang="ja-JP" sz="1400" u="none" strike="noStrike" dirty="0">
                          <a:effectLst/>
                        </a:rPr>
                        <a:t>1.5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13.4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3.8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18.7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3.1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dirty="0">
                          <a:effectLst/>
                        </a:rPr>
                        <a:t>1.5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dirty="0">
                          <a:effectLst/>
                        </a:rPr>
                        <a:t>1.9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45642141"/>
                  </a:ext>
                </a:extLst>
              </a:tr>
            </a:tbl>
          </a:graphicData>
        </a:graphic>
      </p:graphicFrame>
    </p:spTree>
    <p:extLst>
      <p:ext uri="{BB962C8B-B14F-4D97-AF65-F5344CB8AC3E}">
        <p14:creationId xmlns:p14="http://schemas.microsoft.com/office/powerpoint/2010/main" val="2082869966"/>
      </p:ext>
    </p:extLst>
  </p:cSld>
  <p:clrMapOvr>
    <a:masterClrMapping/>
  </p:clrMapOvr>
  <mc:AlternateContent xmlns:mc="http://schemas.openxmlformats.org/markup-compatibility/2006" xmlns:p14="http://schemas.microsoft.com/office/powerpoint/2010/main">
    <mc:Choice Requires="p14">
      <p:transition spd="slow" p14:dur="2000" advTm="36252"/>
    </mc:Choice>
    <mc:Fallback xmlns="">
      <p:transition spd="slow" advTm="36252"/>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9EE27F5-D401-4789-8F98-F4059059BA24}"/>
              </a:ext>
            </a:extLst>
          </p:cNvPr>
          <p:cNvSpPr>
            <a:spLocks noGrp="1" noChangeArrowheads="1"/>
          </p:cNvSpPr>
          <p:nvPr>
            <p:ph type="title"/>
          </p:nvPr>
        </p:nvSpPr>
        <p:spPr>
          <a:xfrm>
            <a:off x="467544" y="304800"/>
            <a:ext cx="8352928" cy="838200"/>
          </a:xfrm>
        </p:spPr>
        <p:txBody>
          <a:bodyPr/>
          <a:lstStyle/>
          <a:p>
            <a:r>
              <a:rPr lang="ja-JP" altLang="en-US" dirty="0">
                <a:solidFill>
                  <a:srgbClr val="FFFF00"/>
                </a:solidFill>
              </a:rPr>
              <a:t>精神障害者は罪を犯しやすいか？</a:t>
            </a:r>
          </a:p>
        </p:txBody>
      </p:sp>
      <p:sp>
        <p:nvSpPr>
          <p:cNvPr id="39939" name="Rectangle 3">
            <a:extLst>
              <a:ext uri="{FF2B5EF4-FFF2-40B4-BE49-F238E27FC236}">
                <a16:creationId xmlns:a16="http://schemas.microsoft.com/office/drawing/2014/main" id="{8080D72F-E622-47A5-80F1-EDC5C1FD2FA6}"/>
              </a:ext>
            </a:extLst>
          </p:cNvPr>
          <p:cNvSpPr>
            <a:spLocks noGrp="1" noChangeArrowheads="1"/>
          </p:cNvSpPr>
          <p:nvPr>
            <p:ph idx="1"/>
          </p:nvPr>
        </p:nvSpPr>
        <p:spPr>
          <a:xfrm>
            <a:off x="838200" y="1371600"/>
            <a:ext cx="7848600" cy="5029200"/>
          </a:xfrm>
        </p:spPr>
        <p:txBody>
          <a:bodyPr/>
          <a:lstStyle/>
          <a:p>
            <a:pPr>
              <a:lnSpc>
                <a:spcPct val="90000"/>
              </a:lnSpc>
            </a:pPr>
            <a:r>
              <a:rPr lang="ja-JP" altLang="en-US" sz="2800" dirty="0"/>
              <a:t>警察の犯罪統計では「精神障害者」と「精神障害の疑いのある者」をあわせて「精神障害者等」としている</a:t>
            </a:r>
            <a:endParaRPr lang="en-US" altLang="ja-JP" sz="2800" dirty="0"/>
          </a:p>
          <a:p>
            <a:pPr>
              <a:lnSpc>
                <a:spcPct val="90000"/>
              </a:lnSpc>
            </a:pPr>
            <a:r>
              <a:rPr lang="ja-JP" altLang="en-US" sz="2800" dirty="0"/>
              <a:t>「精神障害の疑いのあるもの」とは検挙してみて精神科通院歴はないが</a:t>
            </a:r>
            <a:r>
              <a:rPr lang="ja-JP" altLang="en-US" sz="2800" dirty="0">
                <a:solidFill>
                  <a:srgbClr val="FFFF00"/>
                </a:solidFill>
              </a:rPr>
              <a:t>ひょっとしたら精神障がいじゃないかと警察がみなした人、</a:t>
            </a:r>
            <a:r>
              <a:rPr lang="ja-JP" altLang="en-US" sz="2800" dirty="0"/>
              <a:t>それって何？</a:t>
            </a:r>
          </a:p>
          <a:p>
            <a:pPr>
              <a:lnSpc>
                <a:spcPct val="90000"/>
              </a:lnSpc>
            </a:pPr>
            <a:r>
              <a:rPr lang="ja-JP" altLang="en-US" sz="2800" dirty="0">
                <a:solidFill>
                  <a:srgbClr val="FFFF00"/>
                </a:solidFill>
              </a:rPr>
              <a:t>精神障害者　４２０万人</a:t>
            </a:r>
            <a:endParaRPr lang="en-US" altLang="ja-JP" sz="2800" dirty="0">
              <a:solidFill>
                <a:srgbClr val="FFFF00"/>
              </a:solidFill>
            </a:endParaRPr>
          </a:p>
          <a:p>
            <a:pPr>
              <a:lnSpc>
                <a:spcPct val="90000"/>
              </a:lnSpc>
            </a:pPr>
            <a:r>
              <a:rPr lang="ja-JP" altLang="en-US" sz="2800" dirty="0">
                <a:solidFill>
                  <a:srgbClr val="FFFF00"/>
                </a:solidFill>
              </a:rPr>
              <a:t>非精神障害者：総人口</a:t>
            </a:r>
            <a:r>
              <a:rPr lang="en-US" altLang="ja-JP" sz="2800" dirty="0">
                <a:solidFill>
                  <a:srgbClr val="FFFF00"/>
                </a:solidFill>
              </a:rPr>
              <a:t>12500-420</a:t>
            </a:r>
            <a:r>
              <a:rPr lang="ja-JP" altLang="en-US" sz="2800" dirty="0">
                <a:solidFill>
                  <a:srgbClr val="FFFF00"/>
                </a:solidFill>
              </a:rPr>
              <a:t>＝</a:t>
            </a:r>
            <a:r>
              <a:rPr lang="en-US" altLang="ja-JP" sz="2800" dirty="0">
                <a:solidFill>
                  <a:srgbClr val="FFFF00"/>
                </a:solidFill>
              </a:rPr>
              <a:t>1208</a:t>
            </a:r>
            <a:r>
              <a:rPr lang="ja-JP" altLang="en-US" sz="2800" dirty="0">
                <a:solidFill>
                  <a:srgbClr val="FFFF00"/>
                </a:solidFill>
              </a:rPr>
              <a:t>万人</a:t>
            </a:r>
            <a:endParaRPr lang="en-US" altLang="ja-JP" sz="2800" dirty="0">
              <a:solidFill>
                <a:srgbClr val="FFFF00"/>
              </a:solidFill>
            </a:endParaRPr>
          </a:p>
          <a:p>
            <a:pPr>
              <a:lnSpc>
                <a:spcPct val="90000"/>
              </a:lnSpc>
            </a:pPr>
            <a:r>
              <a:rPr lang="ja-JP" altLang="en-US" sz="2800" dirty="0">
                <a:solidFill>
                  <a:srgbClr val="FFFF00"/>
                </a:solidFill>
              </a:rPr>
              <a:t>上の母数で犯罪率をグラフにしてみる</a:t>
            </a:r>
            <a:endParaRPr lang="en-US" altLang="ja-JP" sz="2800" dirty="0">
              <a:solidFill>
                <a:srgbClr val="FFFF00"/>
              </a:solidFill>
            </a:endParaRPr>
          </a:p>
        </p:txBody>
      </p:sp>
    </p:spTree>
    <p:extLst>
      <p:ext uri="{BB962C8B-B14F-4D97-AF65-F5344CB8AC3E}">
        <p14:creationId xmlns:p14="http://schemas.microsoft.com/office/powerpoint/2010/main" val="1462420759"/>
      </p:ext>
    </p:extLst>
  </p:cSld>
  <p:clrMapOvr>
    <a:masterClrMapping/>
  </p:clrMapOvr>
  <mc:AlternateContent xmlns:mc="http://schemas.openxmlformats.org/markup-compatibility/2006" xmlns:p14="http://schemas.microsoft.com/office/powerpoint/2010/main">
    <mc:Choice Requires="p14">
      <p:transition spd="slow" p14:dur="2000" advTm="77969"/>
    </mc:Choice>
    <mc:Fallback xmlns="">
      <p:transition spd="slow" advTm="77969"/>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66CBCBF2-9872-1110-1F9A-3DB72C6369C5}"/>
              </a:ext>
            </a:extLst>
          </p:cNvPr>
          <p:cNvGraphicFramePr>
            <a:graphicFrameLocks/>
          </p:cNvGraphicFramePr>
          <p:nvPr>
            <p:extLst>
              <p:ext uri="{D42A27DB-BD31-4B8C-83A1-F6EECF244321}">
                <p14:modId xmlns:p14="http://schemas.microsoft.com/office/powerpoint/2010/main" val="1197045466"/>
              </p:ext>
            </p:extLst>
          </p:nvPr>
        </p:nvGraphicFramePr>
        <p:xfrm>
          <a:off x="179512" y="116632"/>
          <a:ext cx="8568952" cy="61926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962037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9D4EB1F2-F4C5-4212-951C-32E45BEA01D4}"/>
              </a:ext>
            </a:extLst>
          </p:cNvPr>
          <p:cNvGraphicFramePr>
            <a:graphicFrameLocks/>
          </p:cNvGraphicFramePr>
          <p:nvPr>
            <p:extLst>
              <p:ext uri="{D42A27DB-BD31-4B8C-83A1-F6EECF244321}">
                <p14:modId xmlns:p14="http://schemas.microsoft.com/office/powerpoint/2010/main" val="533894971"/>
              </p:ext>
            </p:extLst>
          </p:nvPr>
        </p:nvGraphicFramePr>
        <p:xfrm>
          <a:off x="107504" y="260648"/>
          <a:ext cx="8784976" cy="64087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754443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4401D4-CA98-4197-98F0-4F672AD7B27B}"/>
              </a:ext>
            </a:extLst>
          </p:cNvPr>
          <p:cNvSpPr>
            <a:spLocks noGrp="1"/>
          </p:cNvSpPr>
          <p:nvPr>
            <p:ph type="title"/>
          </p:nvPr>
        </p:nvSpPr>
        <p:spPr>
          <a:xfrm>
            <a:off x="467544" y="404664"/>
            <a:ext cx="8415536" cy="1153464"/>
          </a:xfrm>
        </p:spPr>
        <p:txBody>
          <a:bodyPr>
            <a:normAutofit fontScale="90000"/>
          </a:bodyPr>
          <a:lstStyle/>
          <a:p>
            <a:pPr marR="0" lvl="0" algn="ctr" defTabSz="914400" rtl="0" eaLnBrk="1" fontAlgn="base" latinLnBrk="0" hangingPunct="1">
              <a:lnSpc>
                <a:spcPct val="100000"/>
              </a:lnSpc>
              <a:spcBef>
                <a:spcPct val="20000"/>
              </a:spcBef>
              <a:spcAft>
                <a:spcPct val="0"/>
              </a:spcAft>
              <a:buClr>
                <a:srgbClr val="FFCC00"/>
              </a:buClr>
              <a:buSzPct val="60000"/>
              <a:tabLst/>
              <a:defRPr/>
            </a:pPr>
            <a:r>
              <a:rPr kumimoji="1" lang="ja-JP" altLang="en-US" dirty="0">
                <a:solidFill>
                  <a:srgbClr val="FFFF00"/>
                </a:solidFill>
              </a:rPr>
              <a:t>精神障害者は乱暴者ではない！</a:t>
            </a:r>
            <a:br>
              <a:rPr kumimoji="1" lang="ja-JP" altLang="en-US" dirty="0">
                <a:solidFill>
                  <a:srgbClr val="FFFF00"/>
                </a:solidFill>
              </a:rPr>
            </a:br>
            <a:endParaRPr kumimoji="1" lang="ja-JP" altLang="en-US" sz="4000" dirty="0">
              <a:solidFill>
                <a:srgbClr val="FFFF00"/>
              </a:solidFill>
            </a:endParaRPr>
          </a:p>
        </p:txBody>
      </p:sp>
      <p:sp>
        <p:nvSpPr>
          <p:cNvPr id="3" name="コンテンツ プレースホルダー 2">
            <a:extLst>
              <a:ext uri="{FF2B5EF4-FFF2-40B4-BE49-F238E27FC236}">
                <a16:creationId xmlns:a16="http://schemas.microsoft.com/office/drawing/2014/main" id="{9A13CFE0-7A85-4B3F-9FDA-C18A03E9E674}"/>
              </a:ext>
            </a:extLst>
          </p:cNvPr>
          <p:cNvSpPr>
            <a:spLocks noGrp="1"/>
          </p:cNvSpPr>
          <p:nvPr>
            <p:ph idx="1"/>
          </p:nvPr>
        </p:nvSpPr>
        <p:spPr>
          <a:xfrm>
            <a:off x="395536" y="1556792"/>
            <a:ext cx="8559552" cy="4575721"/>
          </a:xfrm>
        </p:spPr>
        <p:txBody>
          <a:bodyPr/>
          <a:lstStyle/>
          <a:p>
            <a:r>
              <a:rPr kumimoji="1" lang="ja-JP" altLang="en-US" dirty="0"/>
              <a:t>精神障害者は殺人、放火でも際立って高いわけではない。</a:t>
            </a:r>
            <a:endParaRPr kumimoji="1" lang="en-US" altLang="ja-JP" dirty="0"/>
          </a:p>
          <a:p>
            <a:r>
              <a:rPr kumimoji="1" lang="ja-JP" altLang="en-US" dirty="0"/>
              <a:t>殺人は</a:t>
            </a:r>
            <a:r>
              <a:rPr kumimoji="1" lang="en-US" altLang="ja-JP" dirty="0"/>
              <a:t>2</a:t>
            </a:r>
            <a:r>
              <a:rPr kumimoji="1" lang="ja-JP" altLang="en-US" dirty="0"/>
              <a:t>倍。放火は</a:t>
            </a:r>
            <a:r>
              <a:rPr kumimoji="1" lang="en-US" altLang="ja-JP" dirty="0"/>
              <a:t>3</a:t>
            </a:r>
            <a:r>
              <a:rPr kumimoji="1" lang="ja-JP" altLang="en-US" dirty="0"/>
              <a:t>～</a:t>
            </a:r>
            <a:r>
              <a:rPr kumimoji="1" lang="en-US" altLang="ja-JP" dirty="0"/>
              <a:t>4</a:t>
            </a:r>
            <a:r>
              <a:rPr kumimoji="1" lang="ja-JP" altLang="en-US" dirty="0"/>
              <a:t>倍程度。</a:t>
            </a:r>
            <a:endParaRPr kumimoji="1" lang="en-US" altLang="ja-JP" dirty="0"/>
          </a:p>
          <a:p>
            <a:r>
              <a:rPr lang="ja-JP" altLang="en-US" sz="3200" dirty="0">
                <a:solidFill>
                  <a:srgbClr val="FFFF00"/>
                </a:solidFill>
              </a:rPr>
              <a:t>マスコミはセンセーショナルに書き立てる</a:t>
            </a:r>
            <a:endParaRPr kumimoji="1" lang="en-US" altLang="ja-JP" dirty="0"/>
          </a:p>
          <a:p>
            <a:r>
              <a:rPr lang="ja-JP" altLang="en-US" sz="3200" dirty="0"/>
              <a:t>放火、殺人には隠れた（犯人の見つからない）事件が多い</a:t>
            </a:r>
            <a:r>
              <a:rPr lang="en-US" altLang="ja-JP" sz="3200" dirty="0"/>
              <a:t>(</a:t>
            </a:r>
            <a:r>
              <a:rPr lang="ja-JP" altLang="en-US" sz="3200" dirty="0"/>
              <a:t>失火や事故に見せかけた</a:t>
            </a:r>
            <a:r>
              <a:rPr lang="en-US" altLang="ja-JP" sz="3200" dirty="0"/>
              <a:t>)</a:t>
            </a:r>
            <a:endParaRPr kumimoji="1" lang="en-US" altLang="ja-JP" dirty="0"/>
          </a:p>
          <a:p>
            <a:r>
              <a:rPr kumimoji="1" lang="ja-JP" altLang="en-US" dirty="0"/>
              <a:t>傷害・暴行は非精神障害者の</a:t>
            </a:r>
            <a:r>
              <a:rPr kumimoji="1" lang="en-US" altLang="ja-JP" dirty="0"/>
              <a:t>1/4</a:t>
            </a:r>
            <a:r>
              <a:rPr kumimoji="1" lang="ja-JP" altLang="en-US" dirty="0"/>
              <a:t>でしかない。</a:t>
            </a:r>
            <a:endParaRPr kumimoji="1" lang="en-US" altLang="ja-JP" dirty="0"/>
          </a:p>
          <a:p>
            <a:r>
              <a:rPr kumimoji="1" lang="ja-JP" altLang="en-US" dirty="0"/>
              <a:t>精神障害者は乱暴者ではない！</a:t>
            </a:r>
          </a:p>
        </p:txBody>
      </p:sp>
    </p:spTree>
    <p:extLst>
      <p:ext uri="{BB962C8B-B14F-4D97-AF65-F5344CB8AC3E}">
        <p14:creationId xmlns:p14="http://schemas.microsoft.com/office/powerpoint/2010/main" val="41809438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F5E78E24-B53C-45E5-BB81-84F3CF8D2013}"/>
              </a:ext>
            </a:extLst>
          </p:cNvPr>
          <p:cNvSpPr>
            <a:spLocks noGrp="1" noChangeArrowheads="1"/>
          </p:cNvSpPr>
          <p:nvPr>
            <p:ph type="title"/>
          </p:nvPr>
        </p:nvSpPr>
        <p:spPr>
          <a:xfrm>
            <a:off x="1150938" y="617538"/>
            <a:ext cx="7793037" cy="867246"/>
          </a:xfrm>
        </p:spPr>
        <p:txBody>
          <a:bodyPr/>
          <a:lstStyle/>
          <a:p>
            <a:pPr algn="ctr"/>
            <a:r>
              <a:rPr lang="ja-JP" altLang="en-US" dirty="0">
                <a:solidFill>
                  <a:srgbClr val="FFFF00"/>
                </a:solidFill>
              </a:rPr>
              <a:t>偏見と誤解の構造</a:t>
            </a:r>
          </a:p>
        </p:txBody>
      </p:sp>
      <p:sp>
        <p:nvSpPr>
          <p:cNvPr id="47107" name="Rectangle 3">
            <a:extLst>
              <a:ext uri="{FF2B5EF4-FFF2-40B4-BE49-F238E27FC236}">
                <a16:creationId xmlns:a16="http://schemas.microsoft.com/office/drawing/2014/main" id="{45E14F14-964F-4336-B132-5BCE15BE3D2E}"/>
              </a:ext>
            </a:extLst>
          </p:cNvPr>
          <p:cNvSpPr>
            <a:spLocks noGrp="1" noChangeArrowheads="1"/>
          </p:cNvSpPr>
          <p:nvPr>
            <p:ph idx="1"/>
          </p:nvPr>
        </p:nvSpPr>
        <p:spPr>
          <a:xfrm>
            <a:off x="457200" y="1628800"/>
            <a:ext cx="8497888" cy="4503713"/>
          </a:xfrm>
        </p:spPr>
        <p:txBody>
          <a:bodyPr/>
          <a:lstStyle/>
          <a:p>
            <a:r>
              <a:rPr lang="en-US" altLang="ja-JP" dirty="0"/>
              <a:t>｢</a:t>
            </a:r>
            <a:r>
              <a:rPr lang="ja-JP" altLang="en-US" dirty="0">
                <a:solidFill>
                  <a:srgbClr val="FFFF00"/>
                </a:solidFill>
              </a:rPr>
              <a:t>了解不能（訳がわからない）</a:t>
            </a:r>
            <a:r>
              <a:rPr lang="en-US" altLang="ja-JP" dirty="0"/>
              <a:t>｣</a:t>
            </a:r>
            <a:r>
              <a:rPr lang="ja-JP" altLang="en-US" dirty="0"/>
              <a:t>の心の動きを「</a:t>
            </a:r>
            <a:r>
              <a:rPr lang="ja-JP" altLang="en-US" dirty="0">
                <a:solidFill>
                  <a:srgbClr val="FFFF00"/>
                </a:solidFill>
              </a:rPr>
              <a:t>何をしでかすか分からない</a:t>
            </a:r>
            <a:r>
              <a:rPr lang="ja-JP" altLang="en-US" dirty="0"/>
              <a:t>」に拡大解釈</a:t>
            </a:r>
          </a:p>
          <a:p>
            <a:pPr lvl="1"/>
            <a:r>
              <a:rPr lang="ja-JP" altLang="en-US" dirty="0"/>
              <a:t>非精神障害者のすることは予測可能という誤解</a:t>
            </a:r>
          </a:p>
          <a:p>
            <a:r>
              <a:rPr lang="ja-JP" altLang="en-US" dirty="0">
                <a:solidFill>
                  <a:srgbClr val="FFFF00"/>
                </a:solidFill>
              </a:rPr>
              <a:t>生活障害の結果</a:t>
            </a:r>
            <a:r>
              <a:rPr lang="ja-JP" altLang="en-US" dirty="0"/>
              <a:t>としての振る舞い・行動に対する</a:t>
            </a:r>
            <a:r>
              <a:rPr lang="ja-JP" altLang="en-US" dirty="0">
                <a:solidFill>
                  <a:srgbClr val="FFFF00"/>
                </a:solidFill>
              </a:rPr>
              <a:t>嫌悪感・恐怖感</a:t>
            </a:r>
          </a:p>
          <a:p>
            <a:r>
              <a:rPr lang="ja-JP" altLang="en-US" dirty="0"/>
              <a:t>陰性症状から陽性症状への</a:t>
            </a:r>
            <a:r>
              <a:rPr lang="ja-JP" altLang="en-US" dirty="0">
                <a:solidFill>
                  <a:srgbClr val="FFFF00"/>
                </a:solidFill>
              </a:rPr>
              <a:t>拡大解釈</a:t>
            </a:r>
          </a:p>
          <a:p>
            <a:r>
              <a:rPr lang="ja-JP" altLang="en-US" dirty="0"/>
              <a:t>違和感を持つ相手が</a:t>
            </a:r>
            <a:r>
              <a:rPr lang="ja-JP" altLang="en-US" dirty="0">
                <a:solidFill>
                  <a:srgbClr val="FFFF00"/>
                </a:solidFill>
              </a:rPr>
              <a:t>弱者だから差別する</a:t>
            </a:r>
            <a:endParaRPr lang="en-US" altLang="ja-JP" dirty="0">
              <a:solidFill>
                <a:srgbClr val="FFFF00"/>
              </a:solidFill>
            </a:endParaRPr>
          </a:p>
          <a:p>
            <a:r>
              <a:rPr lang="ja-JP" altLang="en-US" dirty="0">
                <a:solidFill>
                  <a:srgbClr val="FF0000"/>
                </a:solidFill>
              </a:rPr>
              <a:t>当事者の生活ぶりを知って下さい、ただそれだけです</a:t>
            </a:r>
          </a:p>
        </p:txBody>
      </p:sp>
    </p:spTree>
    <p:extLst>
      <p:ext uri="{BB962C8B-B14F-4D97-AF65-F5344CB8AC3E}">
        <p14:creationId xmlns:p14="http://schemas.microsoft.com/office/powerpoint/2010/main" val="2888194827"/>
      </p:ext>
    </p:extLst>
  </p:cSld>
  <p:clrMapOvr>
    <a:masterClrMapping/>
  </p:clrMapOvr>
  <mc:AlternateContent xmlns:mc="http://schemas.openxmlformats.org/markup-compatibility/2006" xmlns:p14="http://schemas.microsoft.com/office/powerpoint/2010/main">
    <mc:Choice Requires="p14">
      <p:transition spd="slow" p14:dur="2000" advTm="130516"/>
    </mc:Choice>
    <mc:Fallback xmlns="">
      <p:transition spd="slow" advTm="13051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5B8347-2352-A05D-B8C1-DE7E15C07E6C}"/>
              </a:ext>
            </a:extLst>
          </p:cNvPr>
          <p:cNvSpPr>
            <a:spLocks noGrp="1"/>
          </p:cNvSpPr>
          <p:nvPr>
            <p:ph type="title"/>
          </p:nvPr>
        </p:nvSpPr>
        <p:spPr/>
        <p:txBody>
          <a:bodyPr/>
          <a:lstStyle/>
          <a:p>
            <a:pPr algn="ctr"/>
            <a:r>
              <a:rPr kumimoji="1" lang="ja-JP" altLang="en-US" dirty="0">
                <a:solidFill>
                  <a:srgbClr val="FFFF00"/>
                </a:solidFill>
              </a:rPr>
              <a:t>こころの病気</a:t>
            </a:r>
            <a:br>
              <a:rPr kumimoji="1" lang="en-US" altLang="ja-JP" dirty="0">
                <a:solidFill>
                  <a:srgbClr val="FFFF00"/>
                </a:solidFill>
              </a:rPr>
            </a:br>
            <a:r>
              <a:rPr kumimoji="1" lang="ja-JP" altLang="en-US" dirty="0">
                <a:solidFill>
                  <a:srgbClr val="FFFF00"/>
                </a:solidFill>
              </a:rPr>
              <a:t>精神疾患　ｖｓ　精神障がい</a:t>
            </a:r>
          </a:p>
        </p:txBody>
      </p:sp>
      <p:sp>
        <p:nvSpPr>
          <p:cNvPr id="3" name="コンテンツ プレースホルダー 2">
            <a:extLst>
              <a:ext uri="{FF2B5EF4-FFF2-40B4-BE49-F238E27FC236}">
                <a16:creationId xmlns:a16="http://schemas.microsoft.com/office/drawing/2014/main" id="{971E6978-0718-1DFA-CA7C-14D80CD216C7}"/>
              </a:ext>
            </a:extLst>
          </p:cNvPr>
          <p:cNvSpPr>
            <a:spLocks noGrp="1"/>
          </p:cNvSpPr>
          <p:nvPr>
            <p:ph idx="1"/>
          </p:nvPr>
        </p:nvSpPr>
        <p:spPr>
          <a:xfrm>
            <a:off x="539552" y="2017713"/>
            <a:ext cx="8415536" cy="4114800"/>
          </a:xfrm>
        </p:spPr>
        <p:txBody>
          <a:bodyPr/>
          <a:lstStyle/>
          <a:p>
            <a:r>
              <a:rPr kumimoji="1" lang="ja-JP" altLang="en-US" dirty="0">
                <a:solidFill>
                  <a:srgbClr val="FFFF00"/>
                </a:solidFill>
              </a:rPr>
              <a:t>精神疾患</a:t>
            </a:r>
            <a:endParaRPr kumimoji="1" lang="en-US" altLang="ja-JP" dirty="0">
              <a:solidFill>
                <a:srgbClr val="FFFF00"/>
              </a:solidFill>
            </a:endParaRPr>
          </a:p>
          <a:p>
            <a:pPr lvl="1"/>
            <a:r>
              <a:rPr kumimoji="1" lang="ja-JP" altLang="en-US" dirty="0">
                <a:solidFill>
                  <a:srgbClr val="FFFF00"/>
                </a:solidFill>
              </a:rPr>
              <a:t>医学的側面</a:t>
            </a:r>
            <a:r>
              <a:rPr kumimoji="1" lang="ja-JP" altLang="en-US" dirty="0"/>
              <a:t>だけに光をあてたもの</a:t>
            </a:r>
            <a:endParaRPr kumimoji="1" lang="en-US" altLang="ja-JP" dirty="0"/>
          </a:p>
          <a:p>
            <a:pPr lvl="1"/>
            <a:r>
              <a:rPr kumimoji="1" lang="ja-JP" altLang="en-US" dirty="0"/>
              <a:t>身体疾患との違いは</a:t>
            </a:r>
            <a:r>
              <a:rPr kumimoji="1" lang="ja-JP" altLang="en-US" dirty="0">
                <a:solidFill>
                  <a:srgbClr val="FFFF00"/>
                </a:solidFill>
              </a:rPr>
              <a:t>社会的関わりで症状化</a:t>
            </a:r>
            <a:endParaRPr kumimoji="1" lang="en-US" altLang="ja-JP" dirty="0">
              <a:solidFill>
                <a:srgbClr val="FFFF00"/>
              </a:solidFill>
            </a:endParaRPr>
          </a:p>
          <a:p>
            <a:r>
              <a:rPr lang="ja-JP" altLang="en-US" dirty="0">
                <a:solidFill>
                  <a:srgbClr val="FFFF00"/>
                </a:solidFill>
              </a:rPr>
              <a:t>精神障がい</a:t>
            </a:r>
            <a:endParaRPr lang="en-US" altLang="ja-JP" dirty="0">
              <a:solidFill>
                <a:srgbClr val="FFFF00"/>
              </a:solidFill>
            </a:endParaRPr>
          </a:p>
          <a:p>
            <a:pPr lvl="1"/>
            <a:r>
              <a:rPr kumimoji="1" lang="ja-JP" altLang="en-US" dirty="0">
                <a:solidFill>
                  <a:srgbClr val="FFFF00"/>
                </a:solidFill>
              </a:rPr>
              <a:t>生活の</a:t>
            </a:r>
            <a:r>
              <a:rPr lang="ja-JP" altLang="en-US" dirty="0">
                <a:solidFill>
                  <a:srgbClr val="FFFF00"/>
                </a:solidFill>
              </a:rPr>
              <a:t>しづらさ</a:t>
            </a:r>
            <a:r>
              <a:rPr lang="ja-JP" altLang="en-US" dirty="0"/>
              <a:t>にも光をあてる</a:t>
            </a:r>
            <a:endParaRPr lang="en-US" altLang="ja-JP" dirty="0"/>
          </a:p>
          <a:p>
            <a:pPr lvl="1"/>
            <a:r>
              <a:rPr kumimoji="1" lang="ja-JP" altLang="en-US" dirty="0">
                <a:solidFill>
                  <a:srgbClr val="FFFF00"/>
                </a:solidFill>
              </a:rPr>
              <a:t>社会的関りがうまくいかない</a:t>
            </a:r>
            <a:r>
              <a:rPr kumimoji="1" lang="ja-JP" altLang="en-US" dirty="0"/>
              <a:t>ことが生活のしづらさを作り出す</a:t>
            </a:r>
          </a:p>
        </p:txBody>
      </p:sp>
    </p:spTree>
    <p:extLst>
      <p:ext uri="{BB962C8B-B14F-4D97-AF65-F5344CB8AC3E}">
        <p14:creationId xmlns:p14="http://schemas.microsoft.com/office/powerpoint/2010/main" val="2199933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548A4A-6DBD-4B52-BEB8-A0C2567CE2B0}"/>
              </a:ext>
            </a:extLst>
          </p:cNvPr>
          <p:cNvSpPr>
            <a:spLocks noGrp="1"/>
          </p:cNvSpPr>
          <p:nvPr>
            <p:ph type="title"/>
          </p:nvPr>
        </p:nvSpPr>
        <p:spPr>
          <a:xfrm>
            <a:off x="1150938" y="332656"/>
            <a:ext cx="7793037" cy="792088"/>
          </a:xfrm>
        </p:spPr>
        <p:txBody>
          <a:bodyPr/>
          <a:lstStyle/>
          <a:p>
            <a:pPr algn="ctr"/>
            <a:r>
              <a:rPr kumimoji="1" lang="ja-JP" altLang="en-US" dirty="0">
                <a:solidFill>
                  <a:srgbClr val="FFFF00"/>
                </a:solidFill>
              </a:rPr>
              <a:t>精神障がい者とは</a:t>
            </a:r>
          </a:p>
        </p:txBody>
      </p:sp>
      <p:sp>
        <p:nvSpPr>
          <p:cNvPr id="3" name="コンテンツ プレースホルダー 2">
            <a:extLst>
              <a:ext uri="{FF2B5EF4-FFF2-40B4-BE49-F238E27FC236}">
                <a16:creationId xmlns:a16="http://schemas.microsoft.com/office/drawing/2014/main" id="{C6A6BC2A-D7CF-4CB1-8B7D-8F075187F652}"/>
              </a:ext>
            </a:extLst>
          </p:cNvPr>
          <p:cNvSpPr>
            <a:spLocks noGrp="1"/>
          </p:cNvSpPr>
          <p:nvPr>
            <p:ph idx="1"/>
          </p:nvPr>
        </p:nvSpPr>
        <p:spPr>
          <a:xfrm>
            <a:off x="1182688" y="1340768"/>
            <a:ext cx="7772400" cy="4791745"/>
          </a:xfrm>
        </p:spPr>
        <p:txBody>
          <a:bodyPr/>
          <a:lstStyle/>
          <a:p>
            <a:r>
              <a:rPr kumimoji="1" lang="ja-JP" altLang="en-US" dirty="0"/>
              <a:t>精神保健福祉法の対象とする精神障害者は、統合失調症、精神作用物質による急性中毒又はその依存症、知的障害、精神病質その他の精神疾患を有する者です（第</a:t>
            </a:r>
            <a:r>
              <a:rPr kumimoji="1" lang="en-US" altLang="ja-JP" dirty="0"/>
              <a:t>5</a:t>
            </a:r>
            <a:r>
              <a:rPr kumimoji="1" lang="ja-JP" altLang="en-US" dirty="0"/>
              <a:t>条）。</a:t>
            </a:r>
            <a:endParaRPr kumimoji="1" lang="en-US" altLang="ja-JP" dirty="0"/>
          </a:p>
          <a:p>
            <a:endParaRPr lang="en-US" altLang="ja-JP" dirty="0"/>
          </a:p>
          <a:p>
            <a:endParaRPr kumimoji="1" lang="en-US" altLang="ja-JP" dirty="0"/>
          </a:p>
          <a:p>
            <a:pPr marL="0" indent="0">
              <a:buNone/>
            </a:pPr>
            <a:r>
              <a:rPr lang="ja-JP" altLang="en-US" sz="2400" dirty="0">
                <a:solidFill>
                  <a:srgbClr val="FFC000"/>
                </a:solidFill>
                <a:highlight>
                  <a:srgbClr val="0000FF"/>
                </a:highlight>
              </a:rPr>
              <a:t>厚生労働省「知ることから始めよう　みんなのメンタルヘルス」から抜粋</a:t>
            </a:r>
            <a:endParaRPr kumimoji="1" lang="en-US" altLang="ja-JP" sz="2400" dirty="0">
              <a:solidFill>
                <a:srgbClr val="FFC000"/>
              </a:solidFill>
              <a:highlight>
                <a:srgbClr val="0000FF"/>
              </a:highlight>
            </a:endParaRPr>
          </a:p>
          <a:p>
            <a:endParaRPr kumimoji="1" lang="ja-JP" altLang="en-US" dirty="0">
              <a:solidFill>
                <a:srgbClr val="FFC000"/>
              </a:solidFill>
            </a:endParaRPr>
          </a:p>
        </p:txBody>
      </p:sp>
    </p:spTree>
    <p:extLst>
      <p:ext uri="{BB962C8B-B14F-4D97-AF65-F5344CB8AC3E}">
        <p14:creationId xmlns:p14="http://schemas.microsoft.com/office/powerpoint/2010/main" val="1620384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68BFC9-2FBF-42BB-985B-FDF719098E54}"/>
              </a:ext>
            </a:extLst>
          </p:cNvPr>
          <p:cNvSpPr>
            <a:spLocks noGrp="1"/>
          </p:cNvSpPr>
          <p:nvPr>
            <p:ph type="title"/>
          </p:nvPr>
        </p:nvSpPr>
        <p:spPr>
          <a:xfrm>
            <a:off x="1150938" y="260648"/>
            <a:ext cx="7793037" cy="864096"/>
          </a:xfrm>
        </p:spPr>
        <p:txBody>
          <a:bodyPr/>
          <a:lstStyle/>
          <a:p>
            <a:pPr algn="ctr"/>
            <a:r>
              <a:rPr kumimoji="1" lang="ja-JP" altLang="en-US" dirty="0">
                <a:solidFill>
                  <a:srgbClr val="FFFF00"/>
                </a:solidFill>
              </a:rPr>
              <a:t>障害、障がい、障碍</a:t>
            </a:r>
          </a:p>
        </p:txBody>
      </p:sp>
      <p:sp>
        <p:nvSpPr>
          <p:cNvPr id="3" name="コンテンツ プレースホルダー 2">
            <a:extLst>
              <a:ext uri="{FF2B5EF4-FFF2-40B4-BE49-F238E27FC236}">
                <a16:creationId xmlns:a16="http://schemas.microsoft.com/office/drawing/2014/main" id="{DE3F06E1-1C3B-499B-8821-79E5FC56C7C2}"/>
              </a:ext>
            </a:extLst>
          </p:cNvPr>
          <p:cNvSpPr>
            <a:spLocks noGrp="1"/>
          </p:cNvSpPr>
          <p:nvPr>
            <p:ph idx="1"/>
          </p:nvPr>
        </p:nvSpPr>
        <p:spPr>
          <a:xfrm>
            <a:off x="251521" y="1268760"/>
            <a:ext cx="8703568" cy="4863753"/>
          </a:xfrm>
        </p:spPr>
        <p:txBody>
          <a:bodyPr/>
          <a:lstStyle/>
          <a:p>
            <a:r>
              <a:rPr kumimoji="1" lang="ja-JP" altLang="en-US" dirty="0"/>
              <a:t>障害の「</a:t>
            </a:r>
            <a:r>
              <a:rPr kumimoji="1" lang="ja-JP" altLang="en-US" dirty="0">
                <a:solidFill>
                  <a:srgbClr val="FFFF00"/>
                </a:solidFill>
              </a:rPr>
              <a:t>害</a:t>
            </a:r>
            <a:r>
              <a:rPr kumimoji="1" lang="ja-JP" altLang="en-US" dirty="0"/>
              <a:t>」という字は存在そのものが「害」であるような</a:t>
            </a:r>
            <a:r>
              <a:rPr kumimoji="1" lang="ja-JP" altLang="en-US" dirty="0">
                <a:solidFill>
                  <a:srgbClr val="FFFF00"/>
                </a:solidFill>
              </a:rPr>
              <a:t>烙印を押す</a:t>
            </a:r>
            <a:r>
              <a:rPr kumimoji="1" lang="ja-JP" altLang="en-US" dirty="0"/>
              <a:t>ことにつながる</a:t>
            </a:r>
            <a:endParaRPr kumimoji="1" lang="en-US" altLang="ja-JP" dirty="0"/>
          </a:p>
          <a:p>
            <a:r>
              <a:rPr kumimoji="1" lang="ja-JP" altLang="en-US" dirty="0"/>
              <a:t>大阪府の公式文書では「</a:t>
            </a:r>
            <a:r>
              <a:rPr kumimoji="1" lang="ja-JP" altLang="en-US" dirty="0">
                <a:solidFill>
                  <a:srgbClr val="FFFF00"/>
                </a:solidFill>
              </a:rPr>
              <a:t>がい</a:t>
            </a:r>
            <a:r>
              <a:rPr kumimoji="1" lang="ja-JP" altLang="en-US" dirty="0"/>
              <a:t>」というひらがなで書きます。</a:t>
            </a:r>
            <a:endParaRPr lang="en-US" altLang="ja-JP" dirty="0"/>
          </a:p>
          <a:p>
            <a:r>
              <a:rPr kumimoji="1" lang="ja-JP" altLang="en-US" dirty="0"/>
              <a:t>同じ漢字でも変圧器に使われる碍子の</a:t>
            </a:r>
            <a:r>
              <a:rPr kumimoji="1" lang="en-US" altLang="ja-JP" dirty="0"/>
              <a:t>『</a:t>
            </a:r>
            <a:r>
              <a:rPr kumimoji="1" lang="ja-JP" altLang="en-US" dirty="0">
                <a:solidFill>
                  <a:srgbClr val="FFFF00"/>
                </a:solidFill>
              </a:rPr>
              <a:t>碍</a:t>
            </a:r>
            <a:r>
              <a:rPr kumimoji="1" lang="en-US" altLang="ja-JP" dirty="0"/>
              <a:t>』</a:t>
            </a:r>
            <a:r>
              <a:rPr kumimoji="1" lang="ja-JP" altLang="en-US" dirty="0"/>
              <a:t>の字を使う動きもありますが、常用漢字に取り入れられなかったことから確定していない。</a:t>
            </a:r>
            <a:endParaRPr kumimoji="1" lang="en-US" altLang="ja-JP" dirty="0"/>
          </a:p>
          <a:p>
            <a:r>
              <a:rPr kumimoji="1" lang="ja-JP" altLang="en-US" dirty="0"/>
              <a:t>障害という名称を使うべきでないという意見もありますが、この講習では出典で使われる用語・表現をそのまま使います。</a:t>
            </a:r>
          </a:p>
          <a:p>
            <a:endParaRPr kumimoji="1" lang="ja-JP" altLang="en-US" dirty="0"/>
          </a:p>
        </p:txBody>
      </p:sp>
    </p:spTree>
    <p:extLst>
      <p:ext uri="{BB962C8B-B14F-4D97-AF65-F5344CB8AC3E}">
        <p14:creationId xmlns:p14="http://schemas.microsoft.com/office/powerpoint/2010/main" val="4697350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4.1|2.8|0.4|2.2|1.8|1.1|2.2|1|1.7|1.1|5.8|0.4|4.2|1.5|2.9|1.8"/>
</p:tagLst>
</file>

<file path=ppt/tags/tag2.xml><?xml version="1.0" encoding="utf-8"?>
<p:tagLst xmlns:a="http://schemas.openxmlformats.org/drawingml/2006/main" xmlns:r="http://schemas.openxmlformats.org/officeDocument/2006/relationships" xmlns:p="http://schemas.openxmlformats.org/presentationml/2006/main">
  <p:tag name="TIMING" val="|0.5|1.2|1.5|2.9|1.2|8.2|4|1.1|49.3|4.5|5.4|6|1.6|1.8|1.2"/>
</p:tagLst>
</file>

<file path=ppt/tags/tag3.xml><?xml version="1.0" encoding="utf-8"?>
<p:tagLst xmlns:a="http://schemas.openxmlformats.org/drawingml/2006/main" xmlns:r="http://schemas.openxmlformats.org/officeDocument/2006/relationships" xmlns:p="http://schemas.openxmlformats.org/presentationml/2006/main">
  <p:tag name="TIMING" val="|1.9|2.6|3.3|5.9|3.5|9.8|5.6|4.6|4.8|24.4"/>
</p:tagLst>
</file>

<file path=ppt/theme/theme1.xml><?xml version="1.0" encoding="utf-8"?>
<a:theme xmlns:a="http://schemas.openxmlformats.org/drawingml/2006/main" name="Blends">
  <a:themeElements>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5908</TotalTime>
  <Words>6461</Words>
  <Application>Microsoft Office PowerPoint</Application>
  <PresentationFormat>画面に合わせる (4:3)</PresentationFormat>
  <Paragraphs>615</Paragraphs>
  <Slides>69</Slides>
  <Notes>46</Notes>
  <HiddenSlides>0</HiddenSlides>
  <MMClips>0</MMClips>
  <ScaleCrop>false</ScaleCrop>
  <HeadingPairs>
    <vt:vector size="8" baseType="variant">
      <vt:variant>
        <vt:lpstr>使用されているフォント</vt:lpstr>
      </vt:variant>
      <vt:variant>
        <vt:i4>11</vt:i4>
      </vt:variant>
      <vt:variant>
        <vt:lpstr>テーマ</vt:lpstr>
      </vt:variant>
      <vt:variant>
        <vt:i4>1</vt:i4>
      </vt:variant>
      <vt:variant>
        <vt:lpstr>埋め込まれた OLE サーバー</vt:lpstr>
      </vt:variant>
      <vt:variant>
        <vt:i4>1</vt:i4>
      </vt:variant>
      <vt:variant>
        <vt:lpstr>スライド タイトル</vt:lpstr>
      </vt:variant>
      <vt:variant>
        <vt:i4>69</vt:i4>
      </vt:variant>
    </vt:vector>
  </HeadingPairs>
  <TitlesOfParts>
    <vt:vector size="82" baseType="lpstr">
      <vt:lpstr>ＭＳ Ｐゴシック</vt:lpstr>
      <vt:lpstr>ＭＳ Ｐ明朝</vt:lpstr>
      <vt:lpstr>ＭＳ ゴシック</vt:lpstr>
      <vt:lpstr>ＭＳ 明朝</vt:lpstr>
      <vt:lpstr>游ゴシック</vt:lpstr>
      <vt:lpstr>Arial</vt:lpstr>
      <vt:lpstr>Century</vt:lpstr>
      <vt:lpstr>Tahoma</vt:lpstr>
      <vt:lpstr>Times New Roman</vt:lpstr>
      <vt:lpstr>Verdana</vt:lpstr>
      <vt:lpstr>Wingdings</vt:lpstr>
      <vt:lpstr>Blends</vt:lpstr>
      <vt:lpstr>Worksheet</vt:lpstr>
      <vt:lpstr>「こころの病気」の基礎知識 ～病を知ることで身近な人に寄りそえる～</vt:lpstr>
      <vt:lpstr>人間とは</vt:lpstr>
      <vt:lpstr>こころと脳</vt:lpstr>
      <vt:lpstr>心の動きの3要素</vt:lpstr>
      <vt:lpstr>こころの動き　つづき</vt:lpstr>
      <vt:lpstr>こころの動きのベース 　パーソナリティー機能</vt:lpstr>
      <vt:lpstr>こころの病気 精神疾患　ｖｓ　精神障がい</vt:lpstr>
      <vt:lpstr>精神障がい者とは</vt:lpstr>
      <vt:lpstr>障害、障がい、障碍</vt:lpstr>
      <vt:lpstr>精神障がい者とは　厚労省のページから</vt:lpstr>
      <vt:lpstr>疾病別外来受療率の推移</vt:lpstr>
      <vt:lpstr>疾患別受療率　　人口10万人あたり</vt:lpstr>
      <vt:lpstr>ICD-11 ０６　精神的、行動的、神経発達的障害群</vt:lpstr>
      <vt:lpstr>ICD-11 ０６　精神的、行動的、神経発達的障害群</vt:lpstr>
      <vt:lpstr>ICD-11 ０６　精神的、行動的、神経発達的障害群</vt:lpstr>
      <vt:lpstr>ICD-11 ０６　精神的、行動的、神経発達的障害群</vt:lpstr>
      <vt:lpstr>統合失調症：概念</vt:lpstr>
      <vt:lpstr>統合失調症：成因</vt:lpstr>
      <vt:lpstr>妄想と幻聴</vt:lpstr>
      <vt:lpstr>なぜ妄想を持つの？</vt:lpstr>
      <vt:lpstr>どうして幻聴が起こるか？</vt:lpstr>
      <vt:lpstr>統合失調症に見るパーソナリティー機能の低下</vt:lpstr>
      <vt:lpstr>急性期の治療</vt:lpstr>
      <vt:lpstr>回復期の治療</vt:lpstr>
      <vt:lpstr>回復期の治療：具体的方法</vt:lpstr>
      <vt:lpstr>精神障がい者の｢生活障害｣</vt:lpstr>
      <vt:lpstr>気分(感情)障害：概念</vt:lpstr>
      <vt:lpstr>気分(感情)障害：症状</vt:lpstr>
      <vt:lpstr>うつ病の多型化と躁うつ病の急増</vt:lpstr>
      <vt:lpstr>これからの話の流れ</vt:lpstr>
      <vt:lpstr>こころのエネルギーが下がったら １．　感情は？</vt:lpstr>
      <vt:lpstr>不安は体の症状を作り出す</vt:lpstr>
      <vt:lpstr>こころのエネルギーが下がったら 2．　思考は？</vt:lpstr>
      <vt:lpstr>こころのエネルギーが下がったら 3．　意欲は？</vt:lpstr>
      <vt:lpstr>こころの働きの負のスパイラル</vt:lpstr>
      <vt:lpstr>うつ病</vt:lpstr>
      <vt:lpstr>うつ病における身体症状</vt:lpstr>
      <vt:lpstr>うつ病の症状のとれかた</vt:lpstr>
      <vt:lpstr>こころの病気　ちょっと詳しい 応用編</vt:lpstr>
      <vt:lpstr>うつ病とその亜型</vt:lpstr>
      <vt:lpstr>現代型うつ病</vt:lpstr>
      <vt:lpstr>神経症性うつ病（気分変調症）</vt:lpstr>
      <vt:lpstr>非定型うつ病</vt:lpstr>
      <vt:lpstr>難治性うつ病、性格と深く関わるうつ病</vt:lpstr>
      <vt:lpstr>うつ状態が長引く要因</vt:lpstr>
      <vt:lpstr>うつ状態から回復を早めるには</vt:lpstr>
      <vt:lpstr>うつのように見えない人たち</vt:lpstr>
      <vt:lpstr>怒りと攻撃性</vt:lpstr>
      <vt:lpstr>双極症および関連障害</vt:lpstr>
      <vt:lpstr>気分症群の類型</vt:lpstr>
      <vt:lpstr>双極性障害のうつ病相</vt:lpstr>
      <vt:lpstr>躁状態にある人へのかかわり方</vt:lpstr>
      <vt:lpstr>自閉スペクトラム症</vt:lpstr>
      <vt:lpstr>A.社会的コミュニケーション及び対人的相互反応における持続的欠陥 </vt:lpstr>
      <vt:lpstr>B.　行動、興味、または活動 の限定された反復的様式</vt:lpstr>
      <vt:lpstr>自閉スペクトラム症</vt:lpstr>
      <vt:lpstr>自閉スペクトラム症の認知機能</vt:lpstr>
      <vt:lpstr>自閉スペクトラム症の就労支援</vt:lpstr>
      <vt:lpstr>自閉スペクトラム症の就労支援　2</vt:lpstr>
      <vt:lpstr>高次脳機能障害</vt:lpstr>
      <vt:lpstr>高次脳機能障害の症状</vt:lpstr>
      <vt:lpstr>不安症、強迫症と判断能力</vt:lpstr>
      <vt:lpstr>付録</vt:lpstr>
      <vt:lpstr>PowerPoint プレゼンテーション</vt:lpstr>
      <vt:lpstr>精神障害者は罪を犯しやすいか？</vt:lpstr>
      <vt:lpstr>PowerPoint プレゼンテーション</vt:lpstr>
      <vt:lpstr>PowerPoint プレゼンテーション</vt:lpstr>
      <vt:lpstr>精神障害者は乱暴者ではない！ </vt:lpstr>
      <vt:lpstr>偏見と誤解の構造</vt:lpstr>
    </vt:vector>
  </TitlesOfParts>
  <Company>自宅</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精神障害者市民の社会復帰を考える</dc:title>
  <dc:creator>CHITARU TANAKA</dc:creator>
  <cp:lastModifiedBy>田中 千足</cp:lastModifiedBy>
  <cp:revision>161</cp:revision>
  <cp:lastPrinted>2021-09-09T02:11:59Z</cp:lastPrinted>
  <dcterms:created xsi:type="dcterms:W3CDTF">2003-07-19T06:51:52Z</dcterms:created>
  <dcterms:modified xsi:type="dcterms:W3CDTF">2023-02-19T05:46:45Z</dcterms:modified>
</cp:coreProperties>
</file>