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av" ContentType="audio/x-wav"/>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xml" ContentType="application/vnd.openxmlformats-officedocument.presentationml.tags+xml"/>
  <Override PartName="/ppt/notesSlides/notesSlide7.xml" ContentType="application/vnd.openxmlformats-officedocument.presentationml.notesSlide+xml"/>
  <Override PartName="/ppt/tags/tag2.xml" ContentType="application/vnd.openxmlformats-officedocument.presentationml.tag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tags/tag3.xml" ContentType="application/vnd.openxmlformats-officedocument.presentationml.tags+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7.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0.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86"/>
  </p:notesMasterIdLst>
  <p:handoutMasterIdLst>
    <p:handoutMasterId r:id="rId87"/>
  </p:handoutMasterIdLst>
  <p:sldIdLst>
    <p:sldId id="256" r:id="rId2"/>
    <p:sldId id="423" r:id="rId3"/>
    <p:sldId id="455" r:id="rId4"/>
    <p:sldId id="424" r:id="rId5"/>
    <p:sldId id="341" r:id="rId6"/>
    <p:sldId id="314" r:id="rId7"/>
    <p:sldId id="335" r:id="rId8"/>
    <p:sldId id="259" r:id="rId9"/>
    <p:sldId id="312" r:id="rId10"/>
    <p:sldId id="313" r:id="rId11"/>
    <p:sldId id="362" r:id="rId12"/>
    <p:sldId id="363" r:id="rId13"/>
    <p:sldId id="425" r:id="rId14"/>
    <p:sldId id="260" r:id="rId15"/>
    <p:sldId id="340" r:id="rId16"/>
    <p:sldId id="406" r:id="rId17"/>
    <p:sldId id="331" r:id="rId18"/>
    <p:sldId id="332" r:id="rId19"/>
    <p:sldId id="333" r:id="rId20"/>
    <p:sldId id="334" r:id="rId21"/>
    <p:sldId id="336" r:id="rId22"/>
    <p:sldId id="338" r:id="rId23"/>
    <p:sldId id="396" r:id="rId24"/>
    <p:sldId id="397" r:id="rId25"/>
    <p:sldId id="426" r:id="rId26"/>
    <p:sldId id="339" r:id="rId27"/>
    <p:sldId id="398" r:id="rId28"/>
    <p:sldId id="399" r:id="rId29"/>
    <p:sldId id="400" r:id="rId30"/>
    <p:sldId id="275" r:id="rId31"/>
    <p:sldId id="315" r:id="rId32"/>
    <p:sldId id="317" r:id="rId33"/>
    <p:sldId id="318" r:id="rId34"/>
    <p:sldId id="456" r:id="rId35"/>
    <p:sldId id="395" r:id="rId36"/>
    <p:sldId id="300" r:id="rId37"/>
    <p:sldId id="309" r:id="rId38"/>
    <p:sldId id="302" r:id="rId39"/>
    <p:sldId id="427" r:id="rId40"/>
    <p:sldId id="262" r:id="rId41"/>
    <p:sldId id="263" r:id="rId42"/>
    <p:sldId id="264" r:id="rId43"/>
    <p:sldId id="265" r:id="rId44"/>
    <p:sldId id="266" r:id="rId45"/>
    <p:sldId id="344" r:id="rId46"/>
    <p:sldId id="360" r:id="rId47"/>
    <p:sldId id="432" r:id="rId48"/>
    <p:sldId id="431" r:id="rId49"/>
    <p:sldId id="429" r:id="rId50"/>
    <p:sldId id="430" r:id="rId51"/>
    <p:sldId id="433" r:id="rId52"/>
    <p:sldId id="459" r:id="rId53"/>
    <p:sldId id="307" r:id="rId54"/>
    <p:sldId id="261" r:id="rId55"/>
    <p:sldId id="401" r:id="rId56"/>
    <p:sldId id="345" r:id="rId57"/>
    <p:sldId id="347" r:id="rId58"/>
    <p:sldId id="348" r:id="rId59"/>
    <p:sldId id="412" r:id="rId60"/>
    <p:sldId id="349" r:id="rId61"/>
    <p:sldId id="350" r:id="rId62"/>
    <p:sldId id="351" r:id="rId63"/>
    <p:sldId id="278" r:id="rId64"/>
    <p:sldId id="450" r:id="rId65"/>
    <p:sldId id="435" r:id="rId66"/>
    <p:sldId id="436" r:id="rId67"/>
    <p:sldId id="437" r:id="rId68"/>
    <p:sldId id="438" r:id="rId69"/>
    <p:sldId id="439" r:id="rId70"/>
    <p:sldId id="440" r:id="rId71"/>
    <p:sldId id="457" r:id="rId72"/>
    <p:sldId id="458" r:id="rId73"/>
    <p:sldId id="441" r:id="rId74"/>
    <p:sldId id="442" r:id="rId75"/>
    <p:sldId id="443" r:id="rId76"/>
    <p:sldId id="451" r:id="rId77"/>
    <p:sldId id="444" r:id="rId78"/>
    <p:sldId id="452" r:id="rId79"/>
    <p:sldId id="446" r:id="rId80"/>
    <p:sldId id="445" r:id="rId81"/>
    <p:sldId id="447" r:id="rId82"/>
    <p:sldId id="453" r:id="rId83"/>
    <p:sldId id="448" r:id="rId84"/>
    <p:sldId id="449" r:id="rId85"/>
  </p:sldIdLst>
  <p:sldSz cx="9144000" cy="6858000" type="screen4x3"/>
  <p:notesSz cx="10018713" cy="6888163"/>
  <p:defaultTextStyle>
    <a:defPPr>
      <a:defRPr lang="ja-JP"/>
    </a:defPPr>
    <a:lvl1pPr algn="l" rtl="0" fontAlgn="base">
      <a:spcBef>
        <a:spcPct val="0"/>
      </a:spcBef>
      <a:spcAft>
        <a:spcPct val="0"/>
      </a:spcAft>
      <a:defRPr kumimoji="1" sz="2000" kern="1200">
        <a:solidFill>
          <a:schemeClr val="tx1"/>
        </a:solidFill>
        <a:latin typeface="Tahoma" panose="020B0604030504040204" pitchFamily="34" charset="0"/>
        <a:ea typeface="ＭＳ Ｐゴシック" panose="020B0600070205080204" pitchFamily="50" charset="-128"/>
        <a:cs typeface="+mn-cs"/>
      </a:defRPr>
    </a:lvl1pPr>
    <a:lvl2pPr marL="457200" algn="l" rtl="0" fontAlgn="base">
      <a:spcBef>
        <a:spcPct val="0"/>
      </a:spcBef>
      <a:spcAft>
        <a:spcPct val="0"/>
      </a:spcAft>
      <a:defRPr kumimoji="1" sz="2000" kern="1200">
        <a:solidFill>
          <a:schemeClr val="tx1"/>
        </a:solidFill>
        <a:latin typeface="Tahoma" panose="020B0604030504040204" pitchFamily="34" charset="0"/>
        <a:ea typeface="ＭＳ Ｐゴシック" panose="020B0600070205080204" pitchFamily="50" charset="-128"/>
        <a:cs typeface="+mn-cs"/>
      </a:defRPr>
    </a:lvl2pPr>
    <a:lvl3pPr marL="914400" algn="l" rtl="0" fontAlgn="base">
      <a:spcBef>
        <a:spcPct val="0"/>
      </a:spcBef>
      <a:spcAft>
        <a:spcPct val="0"/>
      </a:spcAft>
      <a:defRPr kumimoji="1" sz="2000" kern="1200">
        <a:solidFill>
          <a:schemeClr val="tx1"/>
        </a:solidFill>
        <a:latin typeface="Tahoma" panose="020B0604030504040204" pitchFamily="34" charset="0"/>
        <a:ea typeface="ＭＳ Ｐゴシック" panose="020B0600070205080204" pitchFamily="50" charset="-128"/>
        <a:cs typeface="+mn-cs"/>
      </a:defRPr>
    </a:lvl3pPr>
    <a:lvl4pPr marL="1371600" algn="l" rtl="0" fontAlgn="base">
      <a:spcBef>
        <a:spcPct val="0"/>
      </a:spcBef>
      <a:spcAft>
        <a:spcPct val="0"/>
      </a:spcAft>
      <a:defRPr kumimoji="1" sz="2000" kern="1200">
        <a:solidFill>
          <a:schemeClr val="tx1"/>
        </a:solidFill>
        <a:latin typeface="Tahoma" panose="020B0604030504040204" pitchFamily="34" charset="0"/>
        <a:ea typeface="ＭＳ Ｐゴシック" panose="020B0600070205080204" pitchFamily="50" charset="-128"/>
        <a:cs typeface="+mn-cs"/>
      </a:defRPr>
    </a:lvl4pPr>
    <a:lvl5pPr marL="1828800" algn="l" rtl="0" fontAlgn="base">
      <a:spcBef>
        <a:spcPct val="0"/>
      </a:spcBef>
      <a:spcAft>
        <a:spcPct val="0"/>
      </a:spcAft>
      <a:defRPr kumimoji="1" sz="2000" kern="1200">
        <a:solidFill>
          <a:schemeClr val="tx1"/>
        </a:solidFill>
        <a:latin typeface="Tahoma" panose="020B0604030504040204" pitchFamily="34" charset="0"/>
        <a:ea typeface="ＭＳ Ｐゴシック" panose="020B0600070205080204" pitchFamily="50" charset="-128"/>
        <a:cs typeface="+mn-cs"/>
      </a:defRPr>
    </a:lvl5pPr>
    <a:lvl6pPr marL="2286000" algn="l" defTabSz="914400" rtl="0" eaLnBrk="1" latinLnBrk="0" hangingPunct="1">
      <a:defRPr kumimoji="1" sz="2000" kern="1200">
        <a:solidFill>
          <a:schemeClr val="tx1"/>
        </a:solidFill>
        <a:latin typeface="Tahoma" panose="020B0604030504040204" pitchFamily="34" charset="0"/>
        <a:ea typeface="ＭＳ Ｐゴシック" panose="020B0600070205080204" pitchFamily="50" charset="-128"/>
        <a:cs typeface="+mn-cs"/>
      </a:defRPr>
    </a:lvl6pPr>
    <a:lvl7pPr marL="2743200" algn="l" defTabSz="914400" rtl="0" eaLnBrk="1" latinLnBrk="0" hangingPunct="1">
      <a:defRPr kumimoji="1" sz="2000" kern="1200">
        <a:solidFill>
          <a:schemeClr val="tx1"/>
        </a:solidFill>
        <a:latin typeface="Tahoma" panose="020B0604030504040204" pitchFamily="34" charset="0"/>
        <a:ea typeface="ＭＳ Ｐゴシック" panose="020B0600070205080204" pitchFamily="50" charset="-128"/>
        <a:cs typeface="+mn-cs"/>
      </a:defRPr>
    </a:lvl7pPr>
    <a:lvl8pPr marL="3200400" algn="l" defTabSz="914400" rtl="0" eaLnBrk="1" latinLnBrk="0" hangingPunct="1">
      <a:defRPr kumimoji="1" sz="2000" kern="1200">
        <a:solidFill>
          <a:schemeClr val="tx1"/>
        </a:solidFill>
        <a:latin typeface="Tahoma" panose="020B0604030504040204" pitchFamily="34" charset="0"/>
        <a:ea typeface="ＭＳ Ｐゴシック" panose="020B0600070205080204" pitchFamily="50" charset="-128"/>
        <a:cs typeface="+mn-cs"/>
      </a:defRPr>
    </a:lvl8pPr>
    <a:lvl9pPr marL="3657600" algn="l" defTabSz="914400" rtl="0" eaLnBrk="1" latinLnBrk="0" hangingPunct="1">
      <a:defRPr kumimoji="1" sz="2000" kern="1200">
        <a:solidFill>
          <a:schemeClr val="tx1"/>
        </a:solidFill>
        <a:latin typeface="Tahoma" panose="020B060403050404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875" autoAdjust="0"/>
    <p:restoredTop sz="90929"/>
  </p:normalViewPr>
  <p:slideViewPr>
    <p:cSldViewPr>
      <p:cViewPr varScale="1">
        <p:scale>
          <a:sx n="104" d="100"/>
          <a:sy n="104"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viewProps" Target="view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heme" Target="theme/theme1.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handoutMaster" Target="handoutMasters/handout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Sheet1!$A$3</c:f>
              <c:strCache>
                <c:ptCount val="1"/>
                <c:pt idx="0">
                  <c:v>認知症</c:v>
                </c:pt>
              </c:strCache>
            </c:strRef>
          </c:tx>
          <c:spPr>
            <a:ln w="28575" cap="rnd">
              <a:solidFill>
                <a:srgbClr val="8A00E7">
                  <a:lumMod val="40000"/>
                  <a:lumOff val="60000"/>
                </a:srgbClr>
              </a:solidFill>
              <a:round/>
            </a:ln>
            <a:effectLst/>
          </c:spPr>
          <c:marker>
            <c:symbol val="none"/>
          </c:marker>
          <c:cat>
            <c:strRef>
              <c:f>Sheet1!$B$2:$G$2</c:f>
              <c:strCache>
                <c:ptCount val="6"/>
                <c:pt idx="0">
                  <c:v>H14</c:v>
                </c:pt>
                <c:pt idx="1">
                  <c:v>H17</c:v>
                </c:pt>
                <c:pt idx="2">
                  <c:v>H20</c:v>
                </c:pt>
                <c:pt idx="3">
                  <c:v>H23</c:v>
                </c:pt>
                <c:pt idx="4">
                  <c:v>H26</c:v>
                </c:pt>
                <c:pt idx="5">
                  <c:v>H29</c:v>
                </c:pt>
              </c:strCache>
            </c:strRef>
          </c:cat>
          <c:val>
            <c:numRef>
              <c:f>Sheet1!$B$3:$G$3</c:f>
              <c:numCache>
                <c:formatCode>0.0_ </c:formatCode>
                <c:ptCount val="6"/>
                <c:pt idx="0">
                  <c:v>22.7</c:v>
                </c:pt>
                <c:pt idx="1">
                  <c:v>32.1</c:v>
                </c:pt>
                <c:pt idx="2">
                  <c:v>38.299999999999997</c:v>
                </c:pt>
                <c:pt idx="3">
                  <c:v>51.2</c:v>
                </c:pt>
                <c:pt idx="4">
                  <c:v>67.8</c:v>
                </c:pt>
                <c:pt idx="5">
                  <c:v>70.400000000000006</c:v>
                </c:pt>
              </c:numCache>
            </c:numRef>
          </c:val>
          <c:smooth val="0"/>
          <c:extLst>
            <c:ext xmlns:c16="http://schemas.microsoft.com/office/drawing/2014/chart" uri="{C3380CC4-5D6E-409C-BE32-E72D297353CC}">
              <c16:uniqueId val="{00000000-17F1-4D4C-9203-DCD94C551F09}"/>
            </c:ext>
          </c:extLst>
        </c:ser>
        <c:ser>
          <c:idx val="1"/>
          <c:order val="1"/>
          <c:tx>
            <c:strRef>
              <c:f>Sheet1!$A$4</c:f>
              <c:strCache>
                <c:ptCount val="1"/>
                <c:pt idx="0">
                  <c:v>統合失調症</c:v>
                </c:pt>
              </c:strCache>
            </c:strRef>
          </c:tx>
          <c:spPr>
            <a:ln w="28575" cap="rnd">
              <a:solidFill>
                <a:schemeClr val="accent2"/>
              </a:solidFill>
              <a:round/>
            </a:ln>
            <a:effectLst/>
          </c:spPr>
          <c:marker>
            <c:symbol val="none"/>
          </c:marker>
          <c:cat>
            <c:strRef>
              <c:f>Sheet1!$B$2:$G$2</c:f>
              <c:strCache>
                <c:ptCount val="6"/>
                <c:pt idx="0">
                  <c:v>H14</c:v>
                </c:pt>
                <c:pt idx="1">
                  <c:v>H17</c:v>
                </c:pt>
                <c:pt idx="2">
                  <c:v>H20</c:v>
                </c:pt>
                <c:pt idx="3">
                  <c:v>H23</c:v>
                </c:pt>
                <c:pt idx="4">
                  <c:v>H26</c:v>
                </c:pt>
                <c:pt idx="5">
                  <c:v>H29</c:v>
                </c:pt>
              </c:strCache>
            </c:strRef>
          </c:cat>
          <c:val>
            <c:numRef>
              <c:f>Sheet1!$B$4:$G$4</c:f>
              <c:numCache>
                <c:formatCode>0.0_ </c:formatCode>
                <c:ptCount val="6"/>
                <c:pt idx="0">
                  <c:v>73.400000000000006</c:v>
                </c:pt>
                <c:pt idx="1">
                  <c:v>75.7</c:v>
                </c:pt>
                <c:pt idx="2">
                  <c:v>79.5</c:v>
                </c:pt>
                <c:pt idx="3">
                  <c:v>71.3</c:v>
                </c:pt>
                <c:pt idx="4">
                  <c:v>77.3</c:v>
                </c:pt>
                <c:pt idx="5">
                  <c:v>79.2</c:v>
                </c:pt>
              </c:numCache>
            </c:numRef>
          </c:val>
          <c:smooth val="0"/>
          <c:extLst>
            <c:ext xmlns:c16="http://schemas.microsoft.com/office/drawing/2014/chart" uri="{C3380CC4-5D6E-409C-BE32-E72D297353CC}">
              <c16:uniqueId val="{00000001-17F1-4D4C-9203-DCD94C551F09}"/>
            </c:ext>
          </c:extLst>
        </c:ser>
        <c:ser>
          <c:idx val="2"/>
          <c:order val="2"/>
          <c:tx>
            <c:strRef>
              <c:f>Sheet1!$A$5</c:f>
              <c:strCache>
                <c:ptCount val="1"/>
                <c:pt idx="0">
                  <c:v>うつ病、双極性障害</c:v>
                </c:pt>
              </c:strCache>
            </c:strRef>
          </c:tx>
          <c:spPr>
            <a:ln w="28575" cap="rnd">
              <a:solidFill>
                <a:srgbClr val="FFFFFF"/>
              </a:solidFill>
              <a:round/>
            </a:ln>
            <a:effectLst/>
          </c:spPr>
          <c:marker>
            <c:symbol val="none"/>
          </c:marker>
          <c:cat>
            <c:strRef>
              <c:f>Sheet1!$B$2:$G$2</c:f>
              <c:strCache>
                <c:ptCount val="6"/>
                <c:pt idx="0">
                  <c:v>H14</c:v>
                </c:pt>
                <c:pt idx="1">
                  <c:v>H17</c:v>
                </c:pt>
                <c:pt idx="2">
                  <c:v>H20</c:v>
                </c:pt>
                <c:pt idx="3">
                  <c:v>H23</c:v>
                </c:pt>
                <c:pt idx="4">
                  <c:v>H26</c:v>
                </c:pt>
                <c:pt idx="5">
                  <c:v>H29</c:v>
                </c:pt>
              </c:strCache>
            </c:strRef>
          </c:cat>
          <c:val>
            <c:numRef>
              <c:f>Sheet1!$B$5:$G$5</c:f>
              <c:numCache>
                <c:formatCode>0.0_ </c:formatCode>
                <c:ptCount val="6"/>
                <c:pt idx="0">
                  <c:v>71.099999999999994</c:v>
                </c:pt>
                <c:pt idx="1">
                  <c:v>92.4</c:v>
                </c:pt>
                <c:pt idx="2">
                  <c:v>104.1</c:v>
                </c:pt>
                <c:pt idx="3">
                  <c:v>95.8</c:v>
                </c:pt>
                <c:pt idx="4">
                  <c:v>111.6</c:v>
                </c:pt>
                <c:pt idx="5">
                  <c:v>127.6</c:v>
                </c:pt>
              </c:numCache>
            </c:numRef>
          </c:val>
          <c:smooth val="0"/>
          <c:extLst>
            <c:ext xmlns:c16="http://schemas.microsoft.com/office/drawing/2014/chart" uri="{C3380CC4-5D6E-409C-BE32-E72D297353CC}">
              <c16:uniqueId val="{00000002-17F1-4D4C-9203-DCD94C551F09}"/>
            </c:ext>
          </c:extLst>
        </c:ser>
        <c:ser>
          <c:idx val="3"/>
          <c:order val="3"/>
          <c:tx>
            <c:strRef>
              <c:f>Sheet1!$A$6</c:f>
              <c:strCache>
                <c:ptCount val="1"/>
                <c:pt idx="0">
                  <c:v>不安障害など</c:v>
                </c:pt>
              </c:strCache>
            </c:strRef>
          </c:tx>
          <c:spPr>
            <a:ln w="28575" cap="rnd">
              <a:solidFill>
                <a:schemeClr val="accent4"/>
              </a:solidFill>
              <a:round/>
            </a:ln>
            <a:effectLst/>
          </c:spPr>
          <c:marker>
            <c:symbol val="none"/>
          </c:marker>
          <c:cat>
            <c:strRef>
              <c:f>Sheet1!$B$2:$G$2</c:f>
              <c:strCache>
                <c:ptCount val="6"/>
                <c:pt idx="0">
                  <c:v>H14</c:v>
                </c:pt>
                <c:pt idx="1">
                  <c:v>H17</c:v>
                </c:pt>
                <c:pt idx="2">
                  <c:v>H20</c:v>
                </c:pt>
                <c:pt idx="3">
                  <c:v>H23</c:v>
                </c:pt>
                <c:pt idx="4">
                  <c:v>H26</c:v>
                </c:pt>
                <c:pt idx="5">
                  <c:v>H29</c:v>
                </c:pt>
              </c:strCache>
            </c:strRef>
          </c:cat>
          <c:val>
            <c:numRef>
              <c:f>Sheet1!$B$6:$G$6</c:f>
              <c:numCache>
                <c:formatCode>0.0_ </c:formatCode>
                <c:ptCount val="6"/>
                <c:pt idx="0">
                  <c:v>50</c:v>
                </c:pt>
                <c:pt idx="1">
                  <c:v>58.5</c:v>
                </c:pt>
                <c:pt idx="2">
                  <c:v>58.9</c:v>
                </c:pt>
                <c:pt idx="3">
                  <c:v>57.1</c:v>
                </c:pt>
                <c:pt idx="4">
                  <c:v>72.400000000000006</c:v>
                </c:pt>
                <c:pt idx="5">
                  <c:v>83.3</c:v>
                </c:pt>
              </c:numCache>
            </c:numRef>
          </c:val>
          <c:smooth val="0"/>
          <c:extLst>
            <c:ext xmlns:c16="http://schemas.microsoft.com/office/drawing/2014/chart" uri="{C3380CC4-5D6E-409C-BE32-E72D297353CC}">
              <c16:uniqueId val="{00000003-17F1-4D4C-9203-DCD94C551F09}"/>
            </c:ext>
          </c:extLst>
        </c:ser>
        <c:ser>
          <c:idx val="4"/>
          <c:order val="4"/>
          <c:tx>
            <c:strRef>
              <c:f>Sheet1!$A$7</c:f>
              <c:strCache>
                <c:ptCount val="1"/>
                <c:pt idx="0">
                  <c:v>薬物依存</c:v>
                </c:pt>
              </c:strCache>
            </c:strRef>
          </c:tx>
          <c:spPr>
            <a:ln w="28575" cap="rnd">
              <a:solidFill>
                <a:schemeClr val="accent5"/>
              </a:solidFill>
              <a:round/>
            </a:ln>
            <a:effectLst/>
          </c:spPr>
          <c:marker>
            <c:symbol val="none"/>
          </c:marker>
          <c:cat>
            <c:strRef>
              <c:f>Sheet1!$B$2:$G$2</c:f>
              <c:strCache>
                <c:ptCount val="6"/>
                <c:pt idx="0">
                  <c:v>H14</c:v>
                </c:pt>
                <c:pt idx="1">
                  <c:v>H17</c:v>
                </c:pt>
                <c:pt idx="2">
                  <c:v>H20</c:v>
                </c:pt>
                <c:pt idx="3">
                  <c:v>H23</c:v>
                </c:pt>
                <c:pt idx="4">
                  <c:v>H26</c:v>
                </c:pt>
                <c:pt idx="5">
                  <c:v>H29</c:v>
                </c:pt>
              </c:strCache>
            </c:strRef>
          </c:cat>
          <c:val>
            <c:numRef>
              <c:f>Sheet1!$B$7:$G$7</c:f>
              <c:numCache>
                <c:formatCode>0.0_ </c:formatCode>
                <c:ptCount val="6"/>
                <c:pt idx="0">
                  <c:v>5.6</c:v>
                </c:pt>
                <c:pt idx="1">
                  <c:v>6</c:v>
                </c:pt>
                <c:pt idx="2">
                  <c:v>6.6</c:v>
                </c:pt>
                <c:pt idx="3">
                  <c:v>7.8</c:v>
                </c:pt>
                <c:pt idx="4">
                  <c:v>8.6999999999999993</c:v>
                </c:pt>
                <c:pt idx="5">
                  <c:v>7.6</c:v>
                </c:pt>
              </c:numCache>
            </c:numRef>
          </c:val>
          <c:smooth val="0"/>
          <c:extLst>
            <c:ext xmlns:c16="http://schemas.microsoft.com/office/drawing/2014/chart" uri="{C3380CC4-5D6E-409C-BE32-E72D297353CC}">
              <c16:uniqueId val="{00000004-17F1-4D4C-9203-DCD94C551F09}"/>
            </c:ext>
          </c:extLst>
        </c:ser>
        <c:ser>
          <c:idx val="5"/>
          <c:order val="5"/>
          <c:tx>
            <c:strRef>
              <c:f>Sheet1!$A$8</c:f>
              <c:strCache>
                <c:ptCount val="1"/>
                <c:pt idx="0">
                  <c:v>その他</c:v>
                </c:pt>
              </c:strCache>
            </c:strRef>
          </c:tx>
          <c:spPr>
            <a:ln w="28575" cap="rnd">
              <a:solidFill>
                <a:schemeClr val="accent6"/>
              </a:solidFill>
              <a:round/>
            </a:ln>
            <a:effectLst/>
          </c:spPr>
          <c:marker>
            <c:symbol val="none"/>
          </c:marker>
          <c:cat>
            <c:strRef>
              <c:f>Sheet1!$B$2:$G$2</c:f>
              <c:strCache>
                <c:ptCount val="6"/>
                <c:pt idx="0">
                  <c:v>H14</c:v>
                </c:pt>
                <c:pt idx="1">
                  <c:v>H17</c:v>
                </c:pt>
                <c:pt idx="2">
                  <c:v>H20</c:v>
                </c:pt>
                <c:pt idx="3">
                  <c:v>H23</c:v>
                </c:pt>
                <c:pt idx="4">
                  <c:v>H26</c:v>
                </c:pt>
                <c:pt idx="5">
                  <c:v>H29</c:v>
                </c:pt>
              </c:strCache>
            </c:strRef>
          </c:cat>
          <c:val>
            <c:numRef>
              <c:f>Sheet1!$B$8:$G$8</c:f>
              <c:numCache>
                <c:formatCode>0.0_ </c:formatCode>
                <c:ptCount val="6"/>
                <c:pt idx="0">
                  <c:v>10.3</c:v>
                </c:pt>
                <c:pt idx="1">
                  <c:v>12.4</c:v>
                </c:pt>
                <c:pt idx="2">
                  <c:v>16.399999999999999</c:v>
                </c:pt>
                <c:pt idx="3">
                  <c:v>17.600000000000001</c:v>
                </c:pt>
                <c:pt idx="4">
                  <c:v>33.5</c:v>
                </c:pt>
                <c:pt idx="5">
                  <c:v>33</c:v>
                </c:pt>
              </c:numCache>
            </c:numRef>
          </c:val>
          <c:smooth val="0"/>
          <c:extLst>
            <c:ext xmlns:c16="http://schemas.microsoft.com/office/drawing/2014/chart" uri="{C3380CC4-5D6E-409C-BE32-E72D297353CC}">
              <c16:uniqueId val="{00000005-17F1-4D4C-9203-DCD94C551F09}"/>
            </c:ext>
          </c:extLst>
        </c:ser>
        <c:ser>
          <c:idx val="6"/>
          <c:order val="6"/>
          <c:tx>
            <c:strRef>
              <c:f>Sheet1!$A$9</c:f>
              <c:strCache>
                <c:ptCount val="1"/>
                <c:pt idx="0">
                  <c:v>てんかん</c:v>
                </c:pt>
              </c:strCache>
            </c:strRef>
          </c:tx>
          <c:spPr>
            <a:ln w="28575" cap="rnd">
              <a:solidFill>
                <a:srgbClr val="AAAAE2">
                  <a:lumMod val="60000"/>
                  <a:lumOff val="40000"/>
                </a:srgbClr>
              </a:solidFill>
              <a:prstDash val="dash"/>
              <a:round/>
            </a:ln>
            <a:effectLst/>
          </c:spPr>
          <c:marker>
            <c:symbol val="none"/>
          </c:marker>
          <c:cat>
            <c:strRef>
              <c:f>Sheet1!$B$2:$G$2</c:f>
              <c:strCache>
                <c:ptCount val="6"/>
                <c:pt idx="0">
                  <c:v>H14</c:v>
                </c:pt>
                <c:pt idx="1">
                  <c:v>H17</c:v>
                </c:pt>
                <c:pt idx="2">
                  <c:v>H20</c:v>
                </c:pt>
                <c:pt idx="3">
                  <c:v>H23</c:v>
                </c:pt>
                <c:pt idx="4">
                  <c:v>H26</c:v>
                </c:pt>
                <c:pt idx="5">
                  <c:v>H29</c:v>
                </c:pt>
              </c:strCache>
            </c:strRef>
          </c:cat>
          <c:val>
            <c:numRef>
              <c:f>Sheet1!$B$9:$G$9</c:f>
              <c:numCache>
                <c:formatCode>0.0_ </c:formatCode>
                <c:ptCount val="6"/>
                <c:pt idx="0">
                  <c:v>25.8</c:v>
                </c:pt>
                <c:pt idx="1">
                  <c:v>27.3</c:v>
                </c:pt>
                <c:pt idx="2">
                  <c:v>21.9</c:v>
                </c:pt>
                <c:pt idx="3">
                  <c:v>21.6</c:v>
                </c:pt>
                <c:pt idx="4">
                  <c:v>25.2</c:v>
                </c:pt>
                <c:pt idx="5">
                  <c:v>21.8</c:v>
                </c:pt>
              </c:numCache>
            </c:numRef>
          </c:val>
          <c:smooth val="0"/>
          <c:extLst>
            <c:ext xmlns:c16="http://schemas.microsoft.com/office/drawing/2014/chart" uri="{C3380CC4-5D6E-409C-BE32-E72D297353CC}">
              <c16:uniqueId val="{00000006-17F1-4D4C-9203-DCD94C551F09}"/>
            </c:ext>
          </c:extLst>
        </c:ser>
        <c:dLbls>
          <c:showLegendKey val="0"/>
          <c:showVal val="0"/>
          <c:showCatName val="0"/>
          <c:showSerName val="0"/>
          <c:showPercent val="0"/>
          <c:showBubbleSize val="0"/>
        </c:dLbls>
        <c:smooth val="0"/>
        <c:axId val="658630735"/>
        <c:axId val="582590767"/>
      </c:lineChart>
      <c:catAx>
        <c:axId val="6586307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rgbClr val="FFFF00"/>
                </a:solidFill>
                <a:latin typeface="+mn-lt"/>
                <a:ea typeface="+mn-ea"/>
                <a:cs typeface="+mn-cs"/>
              </a:defRPr>
            </a:pPr>
            <a:endParaRPr lang="ja-JP"/>
          </a:p>
        </c:txPr>
        <c:crossAx val="582590767"/>
        <c:crosses val="autoZero"/>
        <c:auto val="1"/>
        <c:lblAlgn val="ctr"/>
        <c:lblOffset val="100"/>
        <c:noMultiLvlLbl val="0"/>
      </c:catAx>
      <c:valAx>
        <c:axId val="582590767"/>
        <c:scaling>
          <c:orientation val="minMax"/>
        </c:scaling>
        <c:delete val="0"/>
        <c:axPos val="l"/>
        <c:majorGridlines>
          <c:spPr>
            <a:ln w="9525" cap="flat" cmpd="sng" algn="ctr">
              <a:solidFill>
                <a:schemeClr val="tx1">
                  <a:lumMod val="15000"/>
                  <a:lumOff val="85000"/>
                </a:schemeClr>
              </a:solidFill>
              <a:round/>
            </a:ln>
            <a:effectLst/>
          </c:spPr>
        </c:majorGridlines>
        <c:numFmt formatCode="0.0_ "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rgbClr val="FFFF00"/>
                </a:solidFill>
                <a:latin typeface="+mn-lt"/>
                <a:ea typeface="+mn-ea"/>
                <a:cs typeface="+mn-cs"/>
              </a:defRPr>
            </a:pPr>
            <a:endParaRPr lang="ja-JP"/>
          </a:p>
        </c:txPr>
        <c:crossAx val="65863073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rgbClr val="FFFF00"/>
              </a:solidFill>
              <a:latin typeface="+mn-lt"/>
              <a:ea typeface="+mn-ea"/>
              <a:cs typeface="+mn-cs"/>
            </a:defRPr>
          </a:pPr>
          <a:endParaRPr lang="ja-JP"/>
        </a:p>
      </c:txPr>
    </c:legend>
    <c:plotVisOnly val="1"/>
    <c:dispBlanksAs val="gap"/>
    <c:showDLblsOverMax val="0"/>
  </c:chart>
  <c:spPr>
    <a:noFill/>
    <a:ln>
      <a:noFill/>
    </a:ln>
    <a:effectLst/>
  </c:spPr>
  <c:txPr>
    <a:bodyPr/>
    <a:lstStyle/>
    <a:p>
      <a:pPr>
        <a:defRPr baseline="0">
          <a:solidFill>
            <a:srgbClr val="FFFF00"/>
          </a:solidFill>
        </a:defRPr>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sz="2000" dirty="0"/>
              <a:t>精神障害者等による刑法犯検挙人員　罪名別</a:t>
            </a:r>
          </a:p>
        </c:rich>
      </c:tx>
      <c:layout>
        <c:manualLayout>
          <c:xMode val="edge"/>
          <c:yMode val="edge"/>
          <c:x val="0.29795708973512747"/>
          <c:y val="1.2163399469024514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'4-9-1-1表(H29)'!$B$6</c:f>
              <c:strCache>
                <c:ptCount val="1"/>
                <c:pt idx="0">
                  <c:v>検挙人員総数（Ａ）</c:v>
                </c:pt>
              </c:strCache>
            </c:strRef>
          </c:tx>
          <c:spPr>
            <a:solidFill>
              <a:schemeClr val="accent1"/>
            </a:solidFill>
            <a:ln>
              <a:noFill/>
            </a:ln>
            <a:effectLst/>
          </c:spPr>
          <c:invertIfNegative val="0"/>
          <c:cat>
            <c:strRef>
              <c:f>'4-9-1-1表(H29)'!$C$5:$M$5</c:f>
              <c:strCache>
                <c:ptCount val="11"/>
                <c:pt idx="1">
                  <c:v>総数</c:v>
                </c:pt>
                <c:pt idx="2">
                  <c:v>殺人</c:v>
                </c:pt>
                <c:pt idx="3">
                  <c:v>強盗</c:v>
                </c:pt>
                <c:pt idx="4">
                  <c:v>放火</c:v>
                </c:pt>
                <c:pt idx="5">
                  <c:v>強制性交等・
強制わいせつ</c:v>
                </c:pt>
                <c:pt idx="6">
                  <c:v>傷害・暴行</c:v>
                </c:pt>
                <c:pt idx="7">
                  <c:v>脅迫</c:v>
                </c:pt>
                <c:pt idx="8">
                  <c:v>窃盗</c:v>
                </c:pt>
                <c:pt idx="9">
                  <c:v>詐欺</c:v>
                </c:pt>
                <c:pt idx="10">
                  <c:v>その他</c:v>
                </c:pt>
              </c:strCache>
            </c:strRef>
          </c:cat>
          <c:val>
            <c:numRef>
              <c:f>'4-9-1-1表(H29)'!$C$6:$M$6</c:f>
              <c:numCache>
                <c:formatCode>_(* #,##0_);_(* \(#,##0\);_(* "-"_);_(@_)</c:formatCode>
                <c:ptCount val="11"/>
                <c:pt idx="1">
                  <c:v>215003</c:v>
                </c:pt>
                <c:pt idx="2">
                  <c:v>874</c:v>
                </c:pt>
                <c:pt idx="3">
                  <c:v>1704</c:v>
                </c:pt>
                <c:pt idx="4">
                  <c:v>579</c:v>
                </c:pt>
                <c:pt idx="5">
                  <c:v>3747</c:v>
                </c:pt>
                <c:pt idx="6">
                  <c:v>46675</c:v>
                </c:pt>
                <c:pt idx="7">
                  <c:v>2808</c:v>
                </c:pt>
                <c:pt idx="8">
                  <c:v>109238</c:v>
                </c:pt>
                <c:pt idx="9">
                  <c:v>9928</c:v>
                </c:pt>
                <c:pt idx="10">
                  <c:v>39450</c:v>
                </c:pt>
              </c:numCache>
            </c:numRef>
          </c:val>
          <c:extLst>
            <c:ext xmlns:c16="http://schemas.microsoft.com/office/drawing/2014/chart" uri="{C3380CC4-5D6E-409C-BE32-E72D297353CC}">
              <c16:uniqueId val="{00000000-62A1-43C1-A07F-A88430A85264}"/>
            </c:ext>
          </c:extLst>
        </c:ser>
        <c:ser>
          <c:idx val="1"/>
          <c:order val="1"/>
          <c:tx>
            <c:strRef>
              <c:f>'4-9-1-1表(H29)'!$B$7</c:f>
              <c:strCache>
                <c:ptCount val="1"/>
                <c:pt idx="0">
                  <c:v>精神障害者等（Ｂ）</c:v>
                </c:pt>
              </c:strCache>
            </c:strRef>
          </c:tx>
          <c:spPr>
            <a:solidFill>
              <a:schemeClr val="accent2"/>
            </a:solidFill>
            <a:ln>
              <a:noFill/>
            </a:ln>
            <a:effectLst/>
          </c:spPr>
          <c:invertIfNegative val="0"/>
          <c:cat>
            <c:strRef>
              <c:f>'4-9-1-1表(H29)'!$C$5:$M$5</c:f>
              <c:strCache>
                <c:ptCount val="11"/>
                <c:pt idx="1">
                  <c:v>総数</c:v>
                </c:pt>
                <c:pt idx="2">
                  <c:v>殺人</c:v>
                </c:pt>
                <c:pt idx="3">
                  <c:v>強盗</c:v>
                </c:pt>
                <c:pt idx="4">
                  <c:v>放火</c:v>
                </c:pt>
                <c:pt idx="5">
                  <c:v>強制性交等・
強制わいせつ</c:v>
                </c:pt>
                <c:pt idx="6">
                  <c:v>傷害・暴行</c:v>
                </c:pt>
                <c:pt idx="7">
                  <c:v>脅迫</c:v>
                </c:pt>
                <c:pt idx="8">
                  <c:v>窃盗</c:v>
                </c:pt>
                <c:pt idx="9">
                  <c:v>詐欺</c:v>
                </c:pt>
                <c:pt idx="10">
                  <c:v>その他</c:v>
                </c:pt>
              </c:strCache>
            </c:strRef>
          </c:cat>
          <c:val>
            <c:numRef>
              <c:f>'4-9-1-1表(H29)'!$C$7:$M$7</c:f>
              <c:numCache>
                <c:formatCode>_(* #,##0_);_(* \(#,##0\);_(* "-"_);_(@_)</c:formatCode>
                <c:ptCount val="11"/>
                <c:pt idx="1">
                  <c:v>3260</c:v>
                </c:pt>
                <c:pt idx="2">
                  <c:v>117</c:v>
                </c:pt>
                <c:pt idx="3">
                  <c:v>64</c:v>
                </c:pt>
                <c:pt idx="4">
                  <c:v>108</c:v>
                </c:pt>
                <c:pt idx="5">
                  <c:v>41</c:v>
                </c:pt>
                <c:pt idx="6">
                  <c:v>807</c:v>
                </c:pt>
                <c:pt idx="7">
                  <c:v>87</c:v>
                </c:pt>
                <c:pt idx="8">
                  <c:v>1152</c:v>
                </c:pt>
                <c:pt idx="9">
                  <c:v>148</c:v>
                </c:pt>
                <c:pt idx="10">
                  <c:v>736</c:v>
                </c:pt>
              </c:numCache>
            </c:numRef>
          </c:val>
          <c:extLst>
            <c:ext xmlns:c16="http://schemas.microsoft.com/office/drawing/2014/chart" uri="{C3380CC4-5D6E-409C-BE32-E72D297353CC}">
              <c16:uniqueId val="{00000001-62A1-43C1-A07F-A88430A85264}"/>
            </c:ext>
          </c:extLst>
        </c:ser>
        <c:dLbls>
          <c:showLegendKey val="0"/>
          <c:showVal val="0"/>
          <c:showCatName val="0"/>
          <c:showSerName val="0"/>
          <c:showPercent val="0"/>
          <c:showBubbleSize val="0"/>
        </c:dLbls>
        <c:gapWidth val="219"/>
        <c:overlap val="-27"/>
        <c:axId val="835188351"/>
        <c:axId val="835192511"/>
      </c:barChart>
      <c:catAx>
        <c:axId val="8351883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835192511"/>
        <c:crosses val="autoZero"/>
        <c:auto val="1"/>
        <c:lblAlgn val="ctr"/>
        <c:lblOffset val="100"/>
        <c:noMultiLvlLbl val="0"/>
      </c:catAx>
      <c:valAx>
        <c:axId val="835192511"/>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83518835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a:t>精神障害者・非精神障害者の犯罪率　</a:t>
            </a:r>
            <a:r>
              <a:rPr lang="en-US" altLang="ja-JP"/>
              <a:t>10</a:t>
            </a:r>
            <a:r>
              <a:rPr lang="ja-JP" altLang="en-US"/>
              <a:t>万人あたり</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'4-9-1-1表(H29)'!$B$45</c:f>
              <c:strCache>
                <c:ptCount val="1"/>
                <c:pt idx="0">
                  <c:v>非精神障害者10万人あたり</c:v>
                </c:pt>
              </c:strCache>
            </c:strRef>
          </c:tx>
          <c:spPr>
            <a:solidFill>
              <a:schemeClr val="accent1"/>
            </a:solidFill>
            <a:ln>
              <a:noFill/>
            </a:ln>
            <a:effectLst/>
          </c:spPr>
          <c:invertIfNegative val="0"/>
          <c:cat>
            <c:strRef>
              <c:f>'4-9-1-1表(H29)'!$C$44:$M$44</c:f>
              <c:strCache>
                <c:ptCount val="11"/>
                <c:pt idx="1">
                  <c:v>総数</c:v>
                </c:pt>
                <c:pt idx="2">
                  <c:v>殺人</c:v>
                </c:pt>
                <c:pt idx="3">
                  <c:v>強盗</c:v>
                </c:pt>
                <c:pt idx="4">
                  <c:v>放火</c:v>
                </c:pt>
                <c:pt idx="5">
                  <c:v>強制性交等・
強制わいせつ</c:v>
                </c:pt>
                <c:pt idx="6">
                  <c:v>傷害・暴行</c:v>
                </c:pt>
                <c:pt idx="7">
                  <c:v>脅迫</c:v>
                </c:pt>
                <c:pt idx="8">
                  <c:v>窃盗</c:v>
                </c:pt>
                <c:pt idx="9">
                  <c:v>詐欺</c:v>
                </c:pt>
                <c:pt idx="10">
                  <c:v>その他</c:v>
                </c:pt>
              </c:strCache>
            </c:strRef>
          </c:cat>
          <c:val>
            <c:numRef>
              <c:f>'4-9-1-1表(H29)'!$C$45:$M$45</c:f>
              <c:numCache>
                <c:formatCode>_(* #,##0_);_(* \(#,##0\);_(* "-"_);_(@_)</c:formatCode>
                <c:ptCount val="11"/>
                <c:pt idx="1">
                  <c:v>173.55983606557376</c:v>
                </c:pt>
                <c:pt idx="2" formatCode="#,##0.00_);\(#,##0.00\)">
                  <c:v>0.62049180327868847</c:v>
                </c:pt>
                <c:pt idx="3" formatCode="#,##0.00_);\(#,##0.00\)">
                  <c:v>1.3442622950819672</c:v>
                </c:pt>
                <c:pt idx="4" formatCode="#,##0.00_);\(#,##0.00\)">
                  <c:v>0.38606557377049178</c:v>
                </c:pt>
                <c:pt idx="5" formatCode="#,##0.00_);\(#,##0.00\)">
                  <c:v>3.0377049180327869</c:v>
                </c:pt>
                <c:pt idx="6" formatCode="#,##0.00_);\(#,##0.00\)">
                  <c:v>37.596721311475413</c:v>
                </c:pt>
                <c:pt idx="7" formatCode="#,##0.00_);\(#,##0.00\)">
                  <c:v>2.2303278688524588</c:v>
                </c:pt>
                <c:pt idx="8" formatCode="#,##0.00_);\(#,##0.00\)">
                  <c:v>88.595081967213119</c:v>
                </c:pt>
                <c:pt idx="9" formatCode="#,##0.00_);\(#,##0.00\)">
                  <c:v>8.0163934426229506</c:v>
                </c:pt>
                <c:pt idx="10" formatCode="#,##0.00_);\(#,##0.00\)">
                  <c:v>31.732786885245901</c:v>
                </c:pt>
              </c:numCache>
            </c:numRef>
          </c:val>
          <c:extLst>
            <c:ext xmlns:c16="http://schemas.microsoft.com/office/drawing/2014/chart" uri="{C3380CC4-5D6E-409C-BE32-E72D297353CC}">
              <c16:uniqueId val="{00000000-B6EF-426B-986F-B6584DBE2F38}"/>
            </c:ext>
          </c:extLst>
        </c:ser>
        <c:ser>
          <c:idx val="1"/>
          <c:order val="1"/>
          <c:tx>
            <c:strRef>
              <c:f>'4-9-1-1表(H29)'!$B$46</c:f>
              <c:strCache>
                <c:ptCount val="1"/>
                <c:pt idx="0">
                  <c:v>真精神障害者10万人あたり</c:v>
                </c:pt>
              </c:strCache>
            </c:strRef>
          </c:tx>
          <c:spPr>
            <a:solidFill>
              <a:schemeClr val="accent2"/>
            </a:solidFill>
            <a:ln>
              <a:noFill/>
            </a:ln>
            <a:effectLst/>
          </c:spPr>
          <c:invertIfNegative val="0"/>
          <c:cat>
            <c:strRef>
              <c:f>'4-9-1-1表(H29)'!$C$44:$M$44</c:f>
              <c:strCache>
                <c:ptCount val="11"/>
                <c:pt idx="1">
                  <c:v>総数</c:v>
                </c:pt>
                <c:pt idx="2">
                  <c:v>殺人</c:v>
                </c:pt>
                <c:pt idx="3">
                  <c:v>強盗</c:v>
                </c:pt>
                <c:pt idx="4">
                  <c:v>放火</c:v>
                </c:pt>
                <c:pt idx="5">
                  <c:v>強制性交等・
強制わいせつ</c:v>
                </c:pt>
                <c:pt idx="6">
                  <c:v>傷害・暴行</c:v>
                </c:pt>
                <c:pt idx="7">
                  <c:v>脅迫</c:v>
                </c:pt>
                <c:pt idx="8">
                  <c:v>窃盗</c:v>
                </c:pt>
                <c:pt idx="9">
                  <c:v>詐欺</c:v>
                </c:pt>
                <c:pt idx="10">
                  <c:v>その他</c:v>
                </c:pt>
              </c:strCache>
            </c:strRef>
          </c:cat>
          <c:val>
            <c:numRef>
              <c:f>'4-9-1-1表(H29)'!$C$46:$M$46</c:f>
              <c:numCache>
                <c:formatCode>0.00_ </c:formatCode>
                <c:ptCount val="11"/>
                <c:pt idx="1">
                  <c:v>47.666666666666664</c:v>
                </c:pt>
                <c:pt idx="2">
                  <c:v>1.6190476190476191</c:v>
                </c:pt>
                <c:pt idx="3">
                  <c:v>1</c:v>
                </c:pt>
                <c:pt idx="4">
                  <c:v>1.3571428571428572</c:v>
                </c:pt>
                <c:pt idx="5">
                  <c:v>0.7857142857142857</c:v>
                </c:pt>
                <c:pt idx="6">
                  <c:v>11.714285714285714</c:v>
                </c:pt>
                <c:pt idx="7">
                  <c:v>1.1190476190476191</c:v>
                </c:pt>
                <c:pt idx="8">
                  <c:v>16.833333333333332</c:v>
                </c:pt>
                <c:pt idx="9">
                  <c:v>2.1904761904761907</c:v>
                </c:pt>
                <c:pt idx="10">
                  <c:v>11.047619047619047</c:v>
                </c:pt>
              </c:numCache>
            </c:numRef>
          </c:val>
          <c:extLst>
            <c:ext xmlns:c16="http://schemas.microsoft.com/office/drawing/2014/chart" uri="{C3380CC4-5D6E-409C-BE32-E72D297353CC}">
              <c16:uniqueId val="{00000001-B6EF-426B-986F-B6584DBE2F38}"/>
            </c:ext>
          </c:extLst>
        </c:ser>
        <c:ser>
          <c:idx val="2"/>
          <c:order val="2"/>
          <c:tx>
            <c:strRef>
              <c:f>'4-9-1-1表(H29)'!$B$47</c:f>
              <c:strCache>
                <c:ptCount val="1"/>
                <c:pt idx="0">
                  <c:v>精神障害者10万人あたり</c:v>
                </c:pt>
              </c:strCache>
            </c:strRef>
          </c:tx>
          <c:spPr>
            <a:solidFill>
              <a:schemeClr val="accent3"/>
            </a:solidFill>
            <a:ln>
              <a:noFill/>
            </a:ln>
            <a:effectLst/>
          </c:spPr>
          <c:invertIfNegative val="0"/>
          <c:cat>
            <c:strRef>
              <c:f>'4-9-1-1表(H29)'!$C$44:$M$44</c:f>
              <c:strCache>
                <c:ptCount val="11"/>
                <c:pt idx="1">
                  <c:v>総数</c:v>
                </c:pt>
                <c:pt idx="2">
                  <c:v>殺人</c:v>
                </c:pt>
                <c:pt idx="3">
                  <c:v>強盗</c:v>
                </c:pt>
                <c:pt idx="4">
                  <c:v>放火</c:v>
                </c:pt>
                <c:pt idx="5">
                  <c:v>強制性交等・
強制わいせつ</c:v>
                </c:pt>
                <c:pt idx="6">
                  <c:v>傷害・暴行</c:v>
                </c:pt>
                <c:pt idx="7">
                  <c:v>脅迫</c:v>
                </c:pt>
                <c:pt idx="8">
                  <c:v>窃盗</c:v>
                </c:pt>
                <c:pt idx="9">
                  <c:v>詐欺</c:v>
                </c:pt>
                <c:pt idx="10">
                  <c:v>その他</c:v>
                </c:pt>
              </c:strCache>
            </c:strRef>
          </c:cat>
          <c:val>
            <c:numRef>
              <c:f>'4-9-1-1表(H29)'!$C$47:$M$47</c:f>
              <c:numCache>
                <c:formatCode>0.00_ </c:formatCode>
                <c:ptCount val="11"/>
                <c:pt idx="1">
                  <c:v>77.61904761904762</c:v>
                </c:pt>
                <c:pt idx="2">
                  <c:v>2.7857142857142856</c:v>
                </c:pt>
                <c:pt idx="3">
                  <c:v>1.5238095238095237</c:v>
                </c:pt>
                <c:pt idx="4">
                  <c:v>2.5714285714285716</c:v>
                </c:pt>
                <c:pt idx="5">
                  <c:v>0.97619047619047616</c:v>
                </c:pt>
                <c:pt idx="6">
                  <c:v>19.214285714285715</c:v>
                </c:pt>
                <c:pt idx="7">
                  <c:v>2.0714285714285716</c:v>
                </c:pt>
                <c:pt idx="8">
                  <c:v>36</c:v>
                </c:pt>
                <c:pt idx="9">
                  <c:v>4.625</c:v>
                </c:pt>
                <c:pt idx="10">
                  <c:v>23</c:v>
                </c:pt>
              </c:numCache>
            </c:numRef>
          </c:val>
          <c:extLst>
            <c:ext xmlns:c16="http://schemas.microsoft.com/office/drawing/2014/chart" uri="{C3380CC4-5D6E-409C-BE32-E72D297353CC}">
              <c16:uniqueId val="{00000002-B6EF-426B-986F-B6584DBE2F38}"/>
            </c:ext>
          </c:extLst>
        </c:ser>
        <c:dLbls>
          <c:showLegendKey val="0"/>
          <c:showVal val="0"/>
          <c:showCatName val="0"/>
          <c:showSerName val="0"/>
          <c:showPercent val="0"/>
          <c:showBubbleSize val="0"/>
        </c:dLbls>
        <c:gapWidth val="219"/>
        <c:overlap val="-27"/>
        <c:axId val="291552368"/>
        <c:axId val="291575248"/>
      </c:barChart>
      <c:catAx>
        <c:axId val="2915523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291575248"/>
        <c:crosses val="autoZero"/>
        <c:auto val="1"/>
        <c:lblAlgn val="ctr"/>
        <c:lblOffset val="100"/>
        <c:noMultiLvlLbl val="0"/>
      </c:catAx>
      <c:valAx>
        <c:axId val="291575248"/>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2915523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ja-JP" altLang="en-US" sz="2000" dirty="0"/>
              <a:t>精神障害者・非精神障害者の犯罪率</a:t>
            </a:r>
          </a:p>
        </c:rich>
      </c:tx>
      <c:layout>
        <c:manualLayout>
          <c:xMode val="edge"/>
          <c:yMode val="edge"/>
          <c:x val="0.25141052335181147"/>
          <c:y val="2.2046161537606933E-2"/>
        </c:manualLayout>
      </c:layout>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col"/>
        <c:grouping val="clustered"/>
        <c:varyColors val="0"/>
        <c:ser>
          <c:idx val="0"/>
          <c:order val="0"/>
          <c:tx>
            <c:strRef>
              <c:f>'4-9-1-1表(H29)'!$B$45</c:f>
              <c:strCache>
                <c:ptCount val="1"/>
                <c:pt idx="0">
                  <c:v>非精神障害者10万人あたり</c:v>
                </c:pt>
              </c:strCache>
            </c:strRef>
          </c:tx>
          <c:spPr>
            <a:solidFill>
              <a:schemeClr val="accent1"/>
            </a:solidFill>
            <a:ln>
              <a:noFill/>
            </a:ln>
            <a:effectLst/>
          </c:spPr>
          <c:invertIfNegative val="0"/>
          <c:cat>
            <c:strRef>
              <c:f>('4-9-1-1表(H29)'!$C$44,'4-9-1-1表(H29)'!$E$44:$I$44)</c:f>
              <c:strCache>
                <c:ptCount val="6"/>
                <c:pt idx="1">
                  <c:v>殺人</c:v>
                </c:pt>
                <c:pt idx="2">
                  <c:v>強盗</c:v>
                </c:pt>
                <c:pt idx="3">
                  <c:v>放火</c:v>
                </c:pt>
                <c:pt idx="4">
                  <c:v>強制性交等・
強制わいせつ</c:v>
                </c:pt>
                <c:pt idx="5">
                  <c:v>傷害・暴行</c:v>
                </c:pt>
              </c:strCache>
            </c:strRef>
          </c:cat>
          <c:val>
            <c:numRef>
              <c:f>('4-9-1-1表(H29)'!$C$45,'4-9-1-1表(H29)'!$E$45:$I$45)</c:f>
              <c:numCache>
                <c:formatCode>#,##0.00_);\(#,##0.00\)</c:formatCode>
                <c:ptCount val="6"/>
                <c:pt idx="1">
                  <c:v>0.62049180327868847</c:v>
                </c:pt>
                <c:pt idx="2">
                  <c:v>1.3442622950819672</c:v>
                </c:pt>
                <c:pt idx="3">
                  <c:v>0.38606557377049178</c:v>
                </c:pt>
                <c:pt idx="4">
                  <c:v>3.0377049180327869</c:v>
                </c:pt>
                <c:pt idx="5">
                  <c:v>37.596721311475413</c:v>
                </c:pt>
              </c:numCache>
            </c:numRef>
          </c:val>
          <c:extLst>
            <c:ext xmlns:c16="http://schemas.microsoft.com/office/drawing/2014/chart" uri="{C3380CC4-5D6E-409C-BE32-E72D297353CC}">
              <c16:uniqueId val="{00000000-8CB3-42CE-B220-D0A3833586E0}"/>
            </c:ext>
          </c:extLst>
        </c:ser>
        <c:ser>
          <c:idx val="1"/>
          <c:order val="1"/>
          <c:tx>
            <c:strRef>
              <c:f>'4-9-1-1表(H29)'!$B$46</c:f>
              <c:strCache>
                <c:ptCount val="1"/>
                <c:pt idx="0">
                  <c:v>真精神障害者10万人あたり</c:v>
                </c:pt>
              </c:strCache>
            </c:strRef>
          </c:tx>
          <c:spPr>
            <a:solidFill>
              <a:schemeClr val="accent2"/>
            </a:solidFill>
            <a:ln>
              <a:noFill/>
            </a:ln>
            <a:effectLst/>
          </c:spPr>
          <c:invertIfNegative val="0"/>
          <c:cat>
            <c:strRef>
              <c:f>('4-9-1-1表(H29)'!$C$44,'4-9-1-1表(H29)'!$E$44:$I$44)</c:f>
              <c:strCache>
                <c:ptCount val="6"/>
                <c:pt idx="1">
                  <c:v>殺人</c:v>
                </c:pt>
                <c:pt idx="2">
                  <c:v>強盗</c:v>
                </c:pt>
                <c:pt idx="3">
                  <c:v>放火</c:v>
                </c:pt>
                <c:pt idx="4">
                  <c:v>強制性交等・
強制わいせつ</c:v>
                </c:pt>
                <c:pt idx="5">
                  <c:v>傷害・暴行</c:v>
                </c:pt>
              </c:strCache>
            </c:strRef>
          </c:cat>
          <c:val>
            <c:numRef>
              <c:f>('4-9-1-1表(H29)'!$C$46,'4-9-1-1表(H29)'!$E$46:$I$46)</c:f>
              <c:numCache>
                <c:formatCode>0.00_ </c:formatCode>
                <c:ptCount val="6"/>
                <c:pt idx="1">
                  <c:v>1.6190476190476191</c:v>
                </c:pt>
                <c:pt idx="2">
                  <c:v>1</c:v>
                </c:pt>
                <c:pt idx="3">
                  <c:v>1.3571428571428572</c:v>
                </c:pt>
                <c:pt idx="4">
                  <c:v>0.7857142857142857</c:v>
                </c:pt>
                <c:pt idx="5">
                  <c:v>11.714285714285714</c:v>
                </c:pt>
              </c:numCache>
            </c:numRef>
          </c:val>
          <c:extLst>
            <c:ext xmlns:c16="http://schemas.microsoft.com/office/drawing/2014/chart" uri="{C3380CC4-5D6E-409C-BE32-E72D297353CC}">
              <c16:uniqueId val="{00000001-8CB3-42CE-B220-D0A3833586E0}"/>
            </c:ext>
          </c:extLst>
        </c:ser>
        <c:ser>
          <c:idx val="2"/>
          <c:order val="2"/>
          <c:tx>
            <c:strRef>
              <c:f>'4-9-1-1表(H29)'!$B$47</c:f>
              <c:strCache>
                <c:ptCount val="1"/>
                <c:pt idx="0">
                  <c:v>精神障害者10万人あたり</c:v>
                </c:pt>
              </c:strCache>
            </c:strRef>
          </c:tx>
          <c:spPr>
            <a:solidFill>
              <a:schemeClr val="accent3"/>
            </a:solidFill>
            <a:ln>
              <a:noFill/>
            </a:ln>
            <a:effectLst/>
          </c:spPr>
          <c:invertIfNegative val="0"/>
          <c:cat>
            <c:strRef>
              <c:f>('4-9-1-1表(H29)'!$C$44,'4-9-1-1表(H29)'!$E$44:$I$44)</c:f>
              <c:strCache>
                <c:ptCount val="6"/>
                <c:pt idx="1">
                  <c:v>殺人</c:v>
                </c:pt>
                <c:pt idx="2">
                  <c:v>強盗</c:v>
                </c:pt>
                <c:pt idx="3">
                  <c:v>放火</c:v>
                </c:pt>
                <c:pt idx="4">
                  <c:v>強制性交等・
強制わいせつ</c:v>
                </c:pt>
                <c:pt idx="5">
                  <c:v>傷害・暴行</c:v>
                </c:pt>
              </c:strCache>
            </c:strRef>
          </c:cat>
          <c:val>
            <c:numRef>
              <c:f>('4-9-1-1表(H29)'!$C$47,'4-9-1-1表(H29)'!$E$47:$I$47)</c:f>
              <c:numCache>
                <c:formatCode>0.00_ </c:formatCode>
                <c:ptCount val="6"/>
                <c:pt idx="1">
                  <c:v>2.7857142857142856</c:v>
                </c:pt>
                <c:pt idx="2">
                  <c:v>1.5238095238095237</c:v>
                </c:pt>
                <c:pt idx="3">
                  <c:v>2.5714285714285716</c:v>
                </c:pt>
                <c:pt idx="4">
                  <c:v>0.97619047619047616</c:v>
                </c:pt>
                <c:pt idx="5">
                  <c:v>19.214285714285715</c:v>
                </c:pt>
              </c:numCache>
            </c:numRef>
          </c:val>
          <c:extLst>
            <c:ext xmlns:c16="http://schemas.microsoft.com/office/drawing/2014/chart" uri="{C3380CC4-5D6E-409C-BE32-E72D297353CC}">
              <c16:uniqueId val="{00000002-8CB3-42CE-B220-D0A3833586E0}"/>
            </c:ext>
          </c:extLst>
        </c:ser>
        <c:dLbls>
          <c:showLegendKey val="0"/>
          <c:showVal val="0"/>
          <c:showCatName val="0"/>
          <c:showSerName val="0"/>
          <c:showPercent val="0"/>
          <c:showBubbleSize val="0"/>
        </c:dLbls>
        <c:gapWidth val="219"/>
        <c:overlap val="-27"/>
        <c:axId val="1022808703"/>
        <c:axId val="1022817439"/>
      </c:barChart>
      <c:catAx>
        <c:axId val="10228087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1022817439"/>
        <c:crosses val="autoZero"/>
        <c:auto val="1"/>
        <c:lblAlgn val="ctr"/>
        <c:lblOffset val="100"/>
        <c:noMultiLvlLbl val="0"/>
      </c:catAx>
      <c:valAx>
        <c:axId val="1022817439"/>
        <c:scaling>
          <c:orientation val="minMax"/>
        </c:scaling>
        <c:delete val="0"/>
        <c:axPos val="l"/>
        <c:majorGridlines>
          <c:spPr>
            <a:ln w="9525" cap="flat" cmpd="sng" algn="ctr">
              <a:solidFill>
                <a:schemeClr val="tx1">
                  <a:lumMod val="15000"/>
                  <a:lumOff val="85000"/>
                </a:schemeClr>
              </a:solidFill>
              <a:round/>
            </a:ln>
            <a:effectLst/>
          </c:spPr>
        </c:majorGridlines>
        <c:numFmt formatCode="#,##0.00_);\(#,##0.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10228087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sz="2400" dirty="0"/>
              <a:t>精神障害者・非精神障害者の犯罪率</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5.5818815292853111E-2"/>
          <c:y val="7.1964622017370958E-2"/>
          <c:w val="0.93305480889956749"/>
          <c:h val="0.69695809515220053"/>
        </c:manualLayout>
      </c:layout>
      <c:barChart>
        <c:barDir val="col"/>
        <c:grouping val="clustered"/>
        <c:varyColors val="0"/>
        <c:ser>
          <c:idx val="0"/>
          <c:order val="0"/>
          <c:tx>
            <c:strRef>
              <c:f>'4-9-1-1表(H29)'!$B$45</c:f>
              <c:strCache>
                <c:ptCount val="1"/>
                <c:pt idx="0">
                  <c:v>非精神障害者10万人あたり</c:v>
                </c:pt>
              </c:strCache>
            </c:strRef>
          </c:tx>
          <c:spPr>
            <a:solidFill>
              <a:schemeClr val="accent1"/>
            </a:solidFill>
            <a:ln>
              <a:noFill/>
            </a:ln>
            <a:effectLst/>
          </c:spPr>
          <c:invertIfNegative val="0"/>
          <c:cat>
            <c:strRef>
              <c:f>'4-9-1-1表(H29)'!$E$44:$I$44</c:f>
              <c:strCache>
                <c:ptCount val="5"/>
                <c:pt idx="0">
                  <c:v>殺人</c:v>
                </c:pt>
                <c:pt idx="1">
                  <c:v>強盗</c:v>
                </c:pt>
                <c:pt idx="2">
                  <c:v>放火</c:v>
                </c:pt>
                <c:pt idx="3">
                  <c:v>強制性交等・
強制わいせつ</c:v>
                </c:pt>
                <c:pt idx="4">
                  <c:v>傷害・暴行</c:v>
                </c:pt>
              </c:strCache>
              <c:extLst/>
            </c:strRef>
          </c:cat>
          <c:val>
            <c:numRef>
              <c:f>'4-9-1-1表(H29)'!$E$45:$I$45</c:f>
              <c:numCache>
                <c:formatCode>#,##0.00_);\(#,##0.00\)</c:formatCode>
                <c:ptCount val="5"/>
                <c:pt idx="0">
                  <c:v>0.62049180327868847</c:v>
                </c:pt>
                <c:pt idx="1">
                  <c:v>1.3442622950819672</c:v>
                </c:pt>
                <c:pt idx="2">
                  <c:v>0.38606557377049178</c:v>
                </c:pt>
                <c:pt idx="3">
                  <c:v>3.0377049180327869</c:v>
                </c:pt>
                <c:pt idx="4">
                  <c:v>37.596721311475413</c:v>
                </c:pt>
              </c:numCache>
              <c:extLst/>
            </c:numRef>
          </c:val>
          <c:extLst>
            <c:ext xmlns:c16="http://schemas.microsoft.com/office/drawing/2014/chart" uri="{C3380CC4-5D6E-409C-BE32-E72D297353CC}">
              <c16:uniqueId val="{00000000-5E8F-4DC6-A8ED-B99371D68211}"/>
            </c:ext>
          </c:extLst>
        </c:ser>
        <c:ser>
          <c:idx val="1"/>
          <c:order val="1"/>
          <c:tx>
            <c:strRef>
              <c:f>'4-9-1-1表(H29)'!$B$46</c:f>
              <c:strCache>
                <c:ptCount val="1"/>
                <c:pt idx="0">
                  <c:v>真精神障害者10万人あたり</c:v>
                </c:pt>
              </c:strCache>
            </c:strRef>
          </c:tx>
          <c:spPr>
            <a:solidFill>
              <a:schemeClr val="accent2"/>
            </a:solidFill>
            <a:ln>
              <a:noFill/>
            </a:ln>
            <a:effectLst/>
          </c:spPr>
          <c:invertIfNegative val="0"/>
          <c:cat>
            <c:strRef>
              <c:f>'4-9-1-1表(H29)'!$E$44:$I$44</c:f>
              <c:strCache>
                <c:ptCount val="5"/>
                <c:pt idx="0">
                  <c:v>殺人</c:v>
                </c:pt>
                <c:pt idx="1">
                  <c:v>強盗</c:v>
                </c:pt>
                <c:pt idx="2">
                  <c:v>放火</c:v>
                </c:pt>
                <c:pt idx="3">
                  <c:v>強制性交等・
強制わいせつ</c:v>
                </c:pt>
                <c:pt idx="4">
                  <c:v>傷害・暴行</c:v>
                </c:pt>
              </c:strCache>
              <c:extLst/>
            </c:strRef>
          </c:cat>
          <c:val>
            <c:numRef>
              <c:f>'4-9-1-1表(H29)'!$E$46:$I$46</c:f>
              <c:numCache>
                <c:formatCode>0.00_ </c:formatCode>
                <c:ptCount val="5"/>
                <c:pt idx="0">
                  <c:v>1.6190476190476191</c:v>
                </c:pt>
                <c:pt idx="1">
                  <c:v>1</c:v>
                </c:pt>
                <c:pt idx="2">
                  <c:v>1.3571428571428572</c:v>
                </c:pt>
                <c:pt idx="3">
                  <c:v>0.7857142857142857</c:v>
                </c:pt>
                <c:pt idx="4">
                  <c:v>11.714285714285714</c:v>
                </c:pt>
              </c:numCache>
              <c:extLst/>
            </c:numRef>
          </c:val>
          <c:extLst>
            <c:ext xmlns:c16="http://schemas.microsoft.com/office/drawing/2014/chart" uri="{C3380CC4-5D6E-409C-BE32-E72D297353CC}">
              <c16:uniqueId val="{00000001-5E8F-4DC6-A8ED-B99371D68211}"/>
            </c:ext>
          </c:extLst>
        </c:ser>
        <c:ser>
          <c:idx val="3"/>
          <c:order val="3"/>
          <c:tx>
            <c:strRef>
              <c:f>'4-9-1-1表(H29)'!$B$48</c:f>
              <c:strCache>
                <c:ptCount val="1"/>
                <c:pt idx="0">
                  <c:v>精神障害の疑10万人当たり</c:v>
                </c:pt>
              </c:strCache>
            </c:strRef>
          </c:tx>
          <c:spPr>
            <a:solidFill>
              <a:schemeClr val="accent4"/>
            </a:solidFill>
            <a:ln>
              <a:noFill/>
            </a:ln>
            <a:effectLst/>
          </c:spPr>
          <c:invertIfNegative val="0"/>
          <c:cat>
            <c:strRef>
              <c:f>'4-9-1-1表(H29)'!$E$44:$I$44</c:f>
              <c:strCache>
                <c:ptCount val="5"/>
                <c:pt idx="0">
                  <c:v>殺人</c:v>
                </c:pt>
                <c:pt idx="1">
                  <c:v>強盗</c:v>
                </c:pt>
                <c:pt idx="2">
                  <c:v>放火</c:v>
                </c:pt>
                <c:pt idx="3">
                  <c:v>強制性交等・
強制わいせつ</c:v>
                </c:pt>
                <c:pt idx="4">
                  <c:v>傷害・暴行</c:v>
                </c:pt>
              </c:strCache>
              <c:extLst/>
            </c:strRef>
          </c:cat>
          <c:val>
            <c:numRef>
              <c:f>'4-9-1-1表(H29)'!$E$48:$I$48</c:f>
              <c:numCache>
                <c:formatCode>0.00_);[Red]\(0.00\)</c:formatCode>
                <c:ptCount val="5"/>
                <c:pt idx="0">
                  <c:v>1.8560606060606062</c:v>
                </c:pt>
                <c:pt idx="1">
                  <c:v>0.83333333333333337</c:v>
                </c:pt>
                <c:pt idx="2">
                  <c:v>1.9318181818181819</c:v>
                </c:pt>
                <c:pt idx="3">
                  <c:v>0.30303030303030304</c:v>
                </c:pt>
                <c:pt idx="4">
                  <c:v>11.931818181818182</c:v>
                </c:pt>
              </c:numCache>
              <c:extLst/>
            </c:numRef>
          </c:val>
          <c:extLst>
            <c:ext xmlns:c16="http://schemas.microsoft.com/office/drawing/2014/chart" uri="{C3380CC4-5D6E-409C-BE32-E72D297353CC}">
              <c16:uniqueId val="{00000002-5E8F-4DC6-A8ED-B99371D68211}"/>
            </c:ext>
          </c:extLst>
        </c:ser>
        <c:dLbls>
          <c:showLegendKey val="0"/>
          <c:showVal val="0"/>
          <c:showCatName val="0"/>
          <c:showSerName val="0"/>
          <c:showPercent val="0"/>
          <c:showBubbleSize val="0"/>
        </c:dLbls>
        <c:gapWidth val="219"/>
        <c:overlap val="-27"/>
        <c:axId val="598924624"/>
        <c:axId val="598928232"/>
        <c:extLst>
          <c:ext xmlns:c15="http://schemas.microsoft.com/office/drawing/2012/chart" uri="{02D57815-91ED-43cb-92C2-25804820EDAC}">
            <c15:filteredBarSeries>
              <c15:ser>
                <c:idx val="2"/>
                <c:order val="2"/>
                <c:tx>
                  <c:strRef>
                    <c:extLst>
                      <c:ext uri="{02D57815-91ED-43cb-92C2-25804820EDAC}">
                        <c15:formulaRef>
                          <c15:sqref>'4-9-1-1表(H29)'!$B$47</c15:sqref>
                        </c15:formulaRef>
                      </c:ext>
                    </c:extLst>
                    <c:strCache>
                      <c:ptCount val="1"/>
                      <c:pt idx="0">
                        <c:v>精神障害者10万人あたり</c:v>
                      </c:pt>
                    </c:strCache>
                  </c:strRef>
                </c:tx>
                <c:spPr>
                  <a:solidFill>
                    <a:schemeClr val="accent3"/>
                  </a:solidFill>
                  <a:ln>
                    <a:noFill/>
                  </a:ln>
                  <a:effectLst/>
                </c:spPr>
                <c:invertIfNegative val="0"/>
                <c:cat>
                  <c:strRef>
                    <c:extLst>
                      <c:ext uri="{02D57815-91ED-43cb-92C2-25804820EDAC}">
                        <c15:formulaRef>
                          <c15:sqref>'4-9-1-1表(H29)'!$E$44:$I$44</c15:sqref>
                        </c15:formulaRef>
                      </c:ext>
                    </c:extLst>
                    <c:strCache>
                      <c:ptCount val="5"/>
                      <c:pt idx="0">
                        <c:v>殺人</c:v>
                      </c:pt>
                      <c:pt idx="1">
                        <c:v>強盗</c:v>
                      </c:pt>
                      <c:pt idx="2">
                        <c:v>放火</c:v>
                      </c:pt>
                      <c:pt idx="3">
                        <c:v>強制性交等・
強制わいせつ</c:v>
                      </c:pt>
                      <c:pt idx="4">
                        <c:v>傷害・暴行</c:v>
                      </c:pt>
                    </c:strCache>
                  </c:strRef>
                </c:cat>
                <c:val>
                  <c:numRef>
                    <c:extLst>
                      <c:ext uri="{02D57815-91ED-43cb-92C2-25804820EDAC}">
                        <c15:formulaRef>
                          <c15:sqref>'4-9-1-1表(H29)'!$E$47:$I$47</c15:sqref>
                        </c15:formulaRef>
                      </c:ext>
                    </c:extLst>
                    <c:numCache>
                      <c:formatCode>0.00_ </c:formatCode>
                      <c:ptCount val="5"/>
                      <c:pt idx="0">
                        <c:v>2.7857142857142856</c:v>
                      </c:pt>
                      <c:pt idx="1">
                        <c:v>1.5238095238095237</c:v>
                      </c:pt>
                      <c:pt idx="2">
                        <c:v>2.5714285714285716</c:v>
                      </c:pt>
                      <c:pt idx="3">
                        <c:v>0.97619047619047616</c:v>
                      </c:pt>
                      <c:pt idx="4">
                        <c:v>19.214285714285715</c:v>
                      </c:pt>
                    </c:numCache>
                  </c:numRef>
                </c:val>
                <c:extLst>
                  <c:ext xmlns:c16="http://schemas.microsoft.com/office/drawing/2014/chart" uri="{C3380CC4-5D6E-409C-BE32-E72D297353CC}">
                    <c16:uniqueId val="{00000003-5E8F-4DC6-A8ED-B99371D68211}"/>
                  </c:ext>
                </c:extLst>
              </c15:ser>
            </c15:filteredBarSeries>
          </c:ext>
        </c:extLst>
      </c:barChart>
      <c:catAx>
        <c:axId val="598924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598928232"/>
        <c:crosses val="autoZero"/>
        <c:auto val="1"/>
        <c:lblAlgn val="ctr"/>
        <c:lblOffset val="100"/>
        <c:noMultiLvlLbl val="0"/>
      </c:catAx>
      <c:valAx>
        <c:axId val="598928232"/>
        <c:scaling>
          <c:orientation val="minMax"/>
        </c:scaling>
        <c:delete val="0"/>
        <c:axPos val="l"/>
        <c:majorGridlines>
          <c:spPr>
            <a:ln w="9525" cap="flat" cmpd="sng" algn="ctr">
              <a:solidFill>
                <a:schemeClr val="tx1">
                  <a:lumMod val="15000"/>
                  <a:lumOff val="85000"/>
                </a:schemeClr>
              </a:solidFill>
              <a:round/>
            </a:ln>
            <a:effectLst/>
          </c:spPr>
        </c:majorGridlines>
        <c:numFmt formatCode="#,##0.00_);\(#,##0.0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crossAx val="598924624"/>
        <c:crosses val="autoZero"/>
        <c:crossBetween val="between"/>
      </c:valAx>
      <c:spPr>
        <a:noFill/>
        <a:ln>
          <a:noFill/>
        </a:ln>
        <a:effectLst/>
      </c:spPr>
    </c:plotArea>
    <c:legend>
      <c:legendPos val="b"/>
      <c:layout>
        <c:manualLayout>
          <c:xMode val="edge"/>
          <c:yMode val="edge"/>
          <c:x val="0"/>
          <c:y val="0.90094498688628255"/>
          <c:w val="0.98686349407697549"/>
          <c:h val="5.4536378735095876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DD26471F-E51D-47D2-BC72-EA99ACE5D91D}"/>
              </a:ext>
            </a:extLst>
          </p:cNvPr>
          <p:cNvSpPr>
            <a:spLocks noGrp="1" noChangeArrowheads="1"/>
          </p:cNvSpPr>
          <p:nvPr>
            <p:ph type="hdr" sz="quarter"/>
          </p:nvPr>
        </p:nvSpPr>
        <p:spPr bwMode="auto">
          <a:xfrm>
            <a:off x="2" y="1"/>
            <a:ext cx="4341443" cy="3441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04" tIns="46002" rIns="92004" bIns="46002" numCol="1" anchor="t" anchorCtr="0" compatLnSpc="1">
            <a:prstTxWarp prst="textNoShape">
              <a:avLst/>
            </a:prstTxWarp>
          </a:bodyPr>
          <a:lstStyle>
            <a:lvl1pPr>
              <a:defRPr sz="1200"/>
            </a:lvl1pPr>
          </a:lstStyle>
          <a:p>
            <a:endParaRPr lang="en-US" altLang="ja-JP"/>
          </a:p>
        </p:txBody>
      </p:sp>
      <p:sp>
        <p:nvSpPr>
          <p:cNvPr id="44035" name="Rectangle 3">
            <a:extLst>
              <a:ext uri="{FF2B5EF4-FFF2-40B4-BE49-F238E27FC236}">
                <a16:creationId xmlns:a16="http://schemas.microsoft.com/office/drawing/2014/main" id="{4C6D04FE-4C7D-450D-81B4-5DF19AA05AA1}"/>
              </a:ext>
            </a:extLst>
          </p:cNvPr>
          <p:cNvSpPr>
            <a:spLocks noGrp="1" noChangeArrowheads="1"/>
          </p:cNvSpPr>
          <p:nvPr>
            <p:ph type="dt" sz="quarter" idx="1"/>
          </p:nvPr>
        </p:nvSpPr>
        <p:spPr bwMode="auto">
          <a:xfrm>
            <a:off x="5677272" y="1"/>
            <a:ext cx="4341443" cy="3441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04" tIns="46002" rIns="92004" bIns="46002" numCol="1" anchor="t" anchorCtr="0" compatLnSpc="1">
            <a:prstTxWarp prst="textNoShape">
              <a:avLst/>
            </a:prstTxWarp>
          </a:bodyPr>
          <a:lstStyle>
            <a:lvl1pPr algn="r">
              <a:defRPr sz="1200"/>
            </a:lvl1pPr>
          </a:lstStyle>
          <a:p>
            <a:endParaRPr lang="en-US" altLang="ja-JP"/>
          </a:p>
        </p:txBody>
      </p:sp>
      <p:sp>
        <p:nvSpPr>
          <p:cNvPr id="44036" name="Rectangle 4">
            <a:extLst>
              <a:ext uri="{FF2B5EF4-FFF2-40B4-BE49-F238E27FC236}">
                <a16:creationId xmlns:a16="http://schemas.microsoft.com/office/drawing/2014/main" id="{8143EBAD-0259-49FF-849E-9F8C79F3FCB2}"/>
              </a:ext>
            </a:extLst>
          </p:cNvPr>
          <p:cNvSpPr>
            <a:spLocks noGrp="1" noChangeArrowheads="1"/>
          </p:cNvSpPr>
          <p:nvPr>
            <p:ph type="ftr" sz="quarter" idx="2"/>
          </p:nvPr>
        </p:nvSpPr>
        <p:spPr bwMode="auto">
          <a:xfrm>
            <a:off x="2" y="6544030"/>
            <a:ext cx="4341443" cy="3441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04" tIns="46002" rIns="92004" bIns="46002" numCol="1" anchor="b" anchorCtr="0" compatLnSpc="1">
            <a:prstTxWarp prst="textNoShape">
              <a:avLst/>
            </a:prstTxWarp>
          </a:bodyPr>
          <a:lstStyle>
            <a:lvl1pPr>
              <a:defRPr sz="1200"/>
            </a:lvl1pPr>
          </a:lstStyle>
          <a:p>
            <a:endParaRPr lang="en-US" altLang="ja-JP"/>
          </a:p>
        </p:txBody>
      </p:sp>
      <p:sp>
        <p:nvSpPr>
          <p:cNvPr id="44037" name="Rectangle 5">
            <a:extLst>
              <a:ext uri="{FF2B5EF4-FFF2-40B4-BE49-F238E27FC236}">
                <a16:creationId xmlns:a16="http://schemas.microsoft.com/office/drawing/2014/main" id="{5BE3D829-CA07-4EA5-A334-CD884FF0198A}"/>
              </a:ext>
            </a:extLst>
          </p:cNvPr>
          <p:cNvSpPr>
            <a:spLocks noGrp="1" noChangeArrowheads="1"/>
          </p:cNvSpPr>
          <p:nvPr>
            <p:ph type="sldNum" sz="quarter" idx="3"/>
          </p:nvPr>
        </p:nvSpPr>
        <p:spPr bwMode="auto">
          <a:xfrm>
            <a:off x="5677272" y="6544030"/>
            <a:ext cx="4341443" cy="3441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04" tIns="46002" rIns="92004" bIns="46002" numCol="1" anchor="b" anchorCtr="0" compatLnSpc="1">
            <a:prstTxWarp prst="textNoShape">
              <a:avLst/>
            </a:prstTxWarp>
          </a:bodyPr>
          <a:lstStyle>
            <a:lvl1pPr algn="r">
              <a:defRPr sz="1200"/>
            </a:lvl1pPr>
          </a:lstStyle>
          <a:p>
            <a:fld id="{1ED9B1AF-CB68-44C4-8BA1-E4CD69CB6481}" type="slidenum">
              <a:rPr lang="en-US" altLang="ja-JP"/>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4341443" cy="345233"/>
          </a:xfrm>
          <a:prstGeom prst="rect">
            <a:avLst/>
          </a:prstGeom>
        </p:spPr>
        <p:txBody>
          <a:bodyPr vert="horz" lIns="91986" tIns="45993" rIns="91986" bIns="45993" rtlCol="0"/>
          <a:lstStyle>
            <a:lvl1pPr algn="l">
              <a:defRPr sz="1200"/>
            </a:lvl1pPr>
          </a:lstStyle>
          <a:p>
            <a:endParaRPr kumimoji="1" lang="ja-JP" altLang="en-US"/>
          </a:p>
        </p:txBody>
      </p:sp>
      <p:sp>
        <p:nvSpPr>
          <p:cNvPr id="3" name="日付プレースホルダー 2"/>
          <p:cNvSpPr>
            <a:spLocks noGrp="1"/>
          </p:cNvSpPr>
          <p:nvPr>
            <p:ph type="dt" idx="1"/>
          </p:nvPr>
        </p:nvSpPr>
        <p:spPr>
          <a:xfrm>
            <a:off x="5674953" y="1"/>
            <a:ext cx="4341443" cy="345233"/>
          </a:xfrm>
          <a:prstGeom prst="rect">
            <a:avLst/>
          </a:prstGeom>
        </p:spPr>
        <p:txBody>
          <a:bodyPr vert="horz" lIns="91986" tIns="45993" rIns="91986" bIns="45993" rtlCol="0"/>
          <a:lstStyle>
            <a:lvl1pPr algn="r">
              <a:defRPr sz="1200"/>
            </a:lvl1pPr>
          </a:lstStyle>
          <a:p>
            <a:fld id="{CC30BA09-69E2-40BE-B29D-23A60013AFA8}" type="datetimeFigureOut">
              <a:rPr kumimoji="1" lang="ja-JP" altLang="en-US" smtClean="0"/>
              <a:t>2021/9/9</a:t>
            </a:fld>
            <a:endParaRPr kumimoji="1" lang="ja-JP" altLang="en-US"/>
          </a:p>
        </p:txBody>
      </p:sp>
      <p:sp>
        <p:nvSpPr>
          <p:cNvPr id="4" name="スライド イメージ プレースホルダー 3"/>
          <p:cNvSpPr>
            <a:spLocks noGrp="1" noRot="1" noChangeAspect="1"/>
          </p:cNvSpPr>
          <p:nvPr>
            <p:ph type="sldImg" idx="2"/>
          </p:nvPr>
        </p:nvSpPr>
        <p:spPr>
          <a:xfrm>
            <a:off x="3459163" y="860425"/>
            <a:ext cx="3100387" cy="2325688"/>
          </a:xfrm>
          <a:prstGeom prst="rect">
            <a:avLst/>
          </a:prstGeom>
          <a:noFill/>
          <a:ln w="12700">
            <a:solidFill>
              <a:prstClr val="black"/>
            </a:solidFill>
          </a:ln>
        </p:spPr>
        <p:txBody>
          <a:bodyPr vert="horz" lIns="91986" tIns="45993" rIns="91986" bIns="45993" rtlCol="0" anchor="ctr"/>
          <a:lstStyle/>
          <a:p>
            <a:endParaRPr lang="ja-JP" altLang="en-US"/>
          </a:p>
        </p:txBody>
      </p:sp>
      <p:sp>
        <p:nvSpPr>
          <p:cNvPr id="5" name="ノート プレースホルダー 4"/>
          <p:cNvSpPr>
            <a:spLocks noGrp="1"/>
          </p:cNvSpPr>
          <p:nvPr>
            <p:ph type="body" sz="quarter" idx="3"/>
          </p:nvPr>
        </p:nvSpPr>
        <p:spPr>
          <a:xfrm>
            <a:off x="1001872" y="3314895"/>
            <a:ext cx="8014970" cy="2712385"/>
          </a:xfrm>
          <a:prstGeom prst="rect">
            <a:avLst/>
          </a:prstGeom>
        </p:spPr>
        <p:txBody>
          <a:bodyPr vert="horz" lIns="91986" tIns="45993" rIns="91986" bIns="4599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6542932"/>
            <a:ext cx="4341443" cy="345233"/>
          </a:xfrm>
          <a:prstGeom prst="rect">
            <a:avLst/>
          </a:prstGeom>
        </p:spPr>
        <p:txBody>
          <a:bodyPr vert="horz" lIns="91986" tIns="45993" rIns="91986" bIns="4599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74953" y="6542932"/>
            <a:ext cx="4341443" cy="345233"/>
          </a:xfrm>
          <a:prstGeom prst="rect">
            <a:avLst/>
          </a:prstGeom>
        </p:spPr>
        <p:txBody>
          <a:bodyPr vert="horz" lIns="91986" tIns="45993" rIns="91986" bIns="45993" rtlCol="0" anchor="b"/>
          <a:lstStyle>
            <a:lvl1pPr algn="r">
              <a:defRPr sz="1200"/>
            </a:lvl1pPr>
          </a:lstStyle>
          <a:p>
            <a:fld id="{4A94AA33-7184-43BC-AAE3-D898F0EF1663}" type="slidenum">
              <a:rPr kumimoji="1" lang="ja-JP" altLang="en-US" smtClean="0"/>
              <a:t>‹#›</a:t>
            </a:fld>
            <a:endParaRPr kumimoji="1" lang="ja-JP" altLang="en-US"/>
          </a:p>
        </p:txBody>
      </p:sp>
    </p:spTree>
    <p:extLst>
      <p:ext uri="{BB962C8B-B14F-4D97-AF65-F5344CB8AC3E}">
        <p14:creationId xmlns:p14="http://schemas.microsoft.com/office/powerpoint/2010/main" val="8470110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皆様こんにちは。田中精神科医オフィスの田中です。昨年</a:t>
            </a:r>
            <a:r>
              <a:rPr kumimoji="1" lang="en-US" altLang="ja-JP" dirty="0"/>
              <a:t>6</a:t>
            </a:r>
            <a:r>
              <a:rPr kumimoji="1" lang="ja-JP" altLang="en-US" dirty="0"/>
              <a:t>月まで</a:t>
            </a:r>
            <a:r>
              <a:rPr kumimoji="1" lang="en-US" altLang="ja-JP" dirty="0"/>
              <a:t>22</a:t>
            </a:r>
            <a:r>
              <a:rPr kumimoji="1" lang="ja-JP" altLang="en-US" dirty="0"/>
              <a:t>年間、箕面駅前の田中メンタルクリニックの院長をしてました。診療ということでいえば、木曜日の午後だけ市立吹田市民病院精神科・心療内科に出ています。それ以外は執筆、講演、</a:t>
            </a:r>
            <a:r>
              <a:rPr kumimoji="1" lang="en-US" altLang="ja-JP" dirty="0"/>
              <a:t>WEB</a:t>
            </a:r>
            <a:r>
              <a:rPr kumimoji="1" lang="ja-JP" altLang="en-US" dirty="0"/>
              <a:t>発信を通じて</a:t>
            </a:r>
            <a:r>
              <a:rPr lang="ja-JP" altLang="en-US" b="0" i="0" dirty="0">
                <a:solidFill>
                  <a:srgbClr val="0000FF"/>
                </a:solidFill>
                <a:effectLst/>
                <a:latin typeface="ＭＳ Ｐ明朝" panose="02020600040205080304" pitchFamily="18" charset="-128"/>
                <a:ea typeface="ＭＳ Ｐ明朝" panose="02020600040205080304" pitchFamily="18" charset="-128"/>
              </a:rPr>
              <a:t>地域の精神医療・メンタルヘルス・障害福祉に提言するフリーランス精神科医として活動しています。</a:t>
            </a:r>
            <a:r>
              <a:rPr kumimoji="1" lang="ja-JP" altLang="en-US" dirty="0"/>
              <a:t>本日は市民後見人になろうという「みんなが助け合える社会」を目指すうえで大変重要な役割を担おうという、とても奇特な皆様方に、対象者の中で一定の割合のある、精神障碍者の障害特性についてお話しします。後見人は対象者の代理自我をすると言えますが、障害特性をよく知って、よりよい後見人になっていただきたいと思います。</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1</a:t>
            </a:fld>
            <a:endParaRPr kumimoji="1" lang="ja-JP" altLang="en-US"/>
          </a:p>
        </p:txBody>
      </p:sp>
    </p:spTree>
    <p:extLst>
      <p:ext uri="{BB962C8B-B14F-4D97-AF65-F5344CB8AC3E}">
        <p14:creationId xmlns:p14="http://schemas.microsoft.com/office/powerpoint/2010/main" val="16827106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a:t>パーソナリティ機能が精神活動のベースにある。パーソナリティー機能は自我機能と呼んでもいい。精神障害の特性とパーソナリティ機能の低下のありようが結びついていることを理解する。自己同一性は、自分はずーっと自分であり、まあこんなものでいいという自信を持つということ。それをもとに、よしこれを目指そうと目標をきまられるのが自己指向性。</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11</a:t>
            </a:fld>
            <a:endParaRPr kumimoji="1" lang="ja-JP" altLang="en-US"/>
          </a:p>
        </p:txBody>
      </p:sp>
    </p:spTree>
    <p:extLst>
      <p:ext uri="{BB962C8B-B14F-4D97-AF65-F5344CB8AC3E}">
        <p14:creationId xmlns:p14="http://schemas.microsoft.com/office/powerpoint/2010/main" val="21135653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共感は共鳴ではない。相手に思いいれてしまうことではない。相手の言うとおりに従うということではない。相手の言うことをなぜそういうのかに理解を示しつつ、巻き込まれることなく親しみを持って対応することができ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12</a:t>
            </a:fld>
            <a:endParaRPr kumimoji="1" lang="ja-JP" altLang="en-US"/>
          </a:p>
        </p:txBody>
      </p:sp>
    </p:spTree>
    <p:extLst>
      <p:ext uri="{BB962C8B-B14F-4D97-AF65-F5344CB8AC3E}">
        <p14:creationId xmlns:p14="http://schemas.microsoft.com/office/powerpoint/2010/main" val="14785266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いよいよどんな精神障害がありその特性はどうなのかを見ていきましょう。まず分類があります。これは現在使われる分類で、病名とかはこの分類に沿って記載されないといけません。</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13</a:t>
            </a:fld>
            <a:endParaRPr kumimoji="1" lang="ja-JP" altLang="en-US"/>
          </a:p>
        </p:txBody>
      </p:sp>
    </p:spTree>
    <p:extLst>
      <p:ext uri="{BB962C8B-B14F-4D97-AF65-F5344CB8AC3E}">
        <p14:creationId xmlns:p14="http://schemas.microsoft.com/office/powerpoint/2010/main" val="7138483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14</a:t>
            </a:fld>
            <a:endParaRPr kumimoji="1" lang="ja-JP" altLang="en-US"/>
          </a:p>
        </p:txBody>
      </p:sp>
    </p:spTree>
    <p:extLst>
      <p:ext uri="{BB962C8B-B14F-4D97-AF65-F5344CB8AC3E}">
        <p14:creationId xmlns:p14="http://schemas.microsoft.com/office/powerpoint/2010/main" val="17418792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a:t>こころの病気の一覧表というべきものが診断基準・診断ガイドラインです</a:t>
            </a:r>
            <a:r>
              <a:rPr kumimoji="1" lang="ja-JP" altLang="en-US" dirty="0"/>
              <a:t>。診断ガイドラインが更新されるということは、</a:t>
            </a:r>
            <a:r>
              <a:rPr kumimoji="1" lang="ja-JP" altLang="en-US" b="1" dirty="0"/>
              <a:t>こころの病気が環境・社会との強い影響を受けていること、</a:t>
            </a:r>
            <a:r>
              <a:rPr kumimoji="1" lang="en-US" altLang="ja-JP" b="1" dirty="0"/>
              <a:t>10</a:t>
            </a:r>
            <a:r>
              <a:rPr kumimoji="1" lang="ja-JP" altLang="en-US" b="1" dirty="0"/>
              <a:t>年</a:t>
            </a:r>
            <a:r>
              <a:rPr kumimoji="1" lang="en-US" altLang="ja-JP" b="1" dirty="0"/>
              <a:t>20</a:t>
            </a:r>
            <a:r>
              <a:rPr kumimoji="1" lang="ja-JP" altLang="en-US" b="1" dirty="0"/>
              <a:t>年で社会が変わると病気も変わっていくことを意味します。</a:t>
            </a:r>
            <a:r>
              <a:rPr kumimoji="1" lang="ja-JP" altLang="en-US" dirty="0"/>
              <a:t>精神医学自体がなかなか完成を見ない、神経科学の発展による分子遺伝や機能的</a:t>
            </a:r>
            <a:r>
              <a:rPr kumimoji="1" lang="en-US" altLang="ja-JP" dirty="0"/>
              <a:t>MRI </a:t>
            </a:r>
            <a:r>
              <a:rPr kumimoji="1" lang="ja-JP" altLang="en-US" dirty="0"/>
              <a:t>などの利用により、新しい知見がどんどん出てきている。自閉スペクトラム症の関連遺伝子が見つかったとか、脳の部位同士の機能的結合が分かったとか。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15</a:t>
            </a:fld>
            <a:endParaRPr kumimoji="1" lang="ja-JP" altLang="en-US"/>
          </a:p>
        </p:txBody>
      </p:sp>
    </p:spTree>
    <p:extLst>
      <p:ext uri="{BB962C8B-B14F-4D97-AF65-F5344CB8AC3E}">
        <p14:creationId xmlns:p14="http://schemas.microsoft.com/office/powerpoint/2010/main" val="16542847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精神障害も正常からの連続体と考えられ、どこで病気の線引きをするか、グレーゾーンが出てくる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16</a:t>
            </a:fld>
            <a:endParaRPr kumimoji="1" lang="ja-JP" altLang="en-US"/>
          </a:p>
        </p:txBody>
      </p:sp>
    </p:spTree>
    <p:extLst>
      <p:ext uri="{BB962C8B-B14F-4D97-AF65-F5344CB8AC3E}">
        <p14:creationId xmlns:p14="http://schemas.microsoft.com/office/powerpoint/2010/main" val="38039226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a:t>広く心の病気がどんな分類になるか</a:t>
            </a:r>
            <a:r>
              <a:rPr kumimoji="1" lang="ja-JP" altLang="en-US" dirty="0"/>
              <a:t>を見ていく。</a:t>
            </a:r>
            <a:r>
              <a:rPr kumimoji="1" lang="ja-JP" altLang="en-US" b="1" dirty="0"/>
              <a:t>厚労省が正式採用する日は</a:t>
            </a:r>
            <a:r>
              <a:rPr kumimoji="1" lang="en-US" altLang="ja-JP" b="1" dirty="0"/>
              <a:t>2022</a:t>
            </a:r>
            <a:r>
              <a:rPr kumimoji="1" lang="ja-JP" altLang="en-US" b="1" dirty="0"/>
              <a:t>年以後だということだけが分かっている</a:t>
            </a:r>
            <a:r>
              <a:rPr kumimoji="1" lang="ja-JP" altLang="en-US" dirty="0"/>
              <a:t>。今年中は</a:t>
            </a:r>
            <a:r>
              <a:rPr kumimoji="1" lang="en-US" altLang="ja-JP" dirty="0"/>
              <a:t>ICD10</a:t>
            </a:r>
            <a:r>
              <a:rPr kumimoji="1" lang="ja-JP" altLang="en-US" dirty="0"/>
              <a:t>。</a:t>
            </a:r>
            <a:endParaRPr kumimoji="1" lang="en-US" altLang="ja-JP" dirty="0"/>
          </a:p>
          <a:p>
            <a:r>
              <a:rPr kumimoji="1" lang="ja-JP" altLang="en-US" dirty="0"/>
              <a:t>知的障害、広汎性発達障害、</a:t>
            </a:r>
            <a:r>
              <a:rPr kumimoji="1" lang="en-US" altLang="ja-JP" dirty="0"/>
              <a:t>ADHD</a:t>
            </a:r>
            <a:r>
              <a:rPr kumimoji="1" lang="ja-JP" altLang="en-US" dirty="0"/>
              <a:t>がまとまる。</a:t>
            </a:r>
            <a:r>
              <a:rPr kumimoji="1" lang="en-US" altLang="ja-JP" dirty="0"/>
              <a:t>2</a:t>
            </a:r>
            <a:r>
              <a:rPr kumimoji="1" lang="ja-JP" altLang="en-US" dirty="0"/>
              <a:t>の統合失調症群は大分類２．</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17</a:t>
            </a:fld>
            <a:endParaRPr kumimoji="1" lang="ja-JP" altLang="en-US"/>
          </a:p>
        </p:txBody>
      </p:sp>
    </p:spTree>
    <p:extLst>
      <p:ext uri="{BB962C8B-B14F-4D97-AF65-F5344CB8AC3E}">
        <p14:creationId xmlns:p14="http://schemas.microsoft.com/office/powerpoint/2010/main" val="36445538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大分類の</a:t>
            </a:r>
            <a:r>
              <a:rPr kumimoji="1" lang="en-US" altLang="ja-JP" dirty="0"/>
              <a:t>3</a:t>
            </a:r>
            <a:r>
              <a:rPr kumimoji="1" lang="ja-JP" altLang="en-US" dirty="0"/>
              <a:t>は双極性障害からの双極症と抑うつ症群。</a:t>
            </a:r>
            <a:r>
              <a:rPr kumimoji="1" lang="en-US" altLang="ja-JP" dirty="0"/>
              <a:t>DSM</a:t>
            </a:r>
            <a:r>
              <a:rPr kumimoji="1" lang="ja-JP" altLang="en-US" dirty="0"/>
              <a:t>５では別々の大分類。大分類</a:t>
            </a:r>
            <a:r>
              <a:rPr kumimoji="1" lang="en-US" altLang="ja-JP" dirty="0"/>
              <a:t>4</a:t>
            </a:r>
            <a:r>
              <a:rPr kumimoji="1" lang="ja-JP" altLang="en-US" dirty="0"/>
              <a:t>は不安障害、子供の分離不安症もまとめられる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18</a:t>
            </a:fld>
            <a:endParaRPr kumimoji="1" lang="ja-JP" altLang="en-US"/>
          </a:p>
        </p:txBody>
      </p:sp>
    </p:spTree>
    <p:extLst>
      <p:ext uri="{BB962C8B-B14F-4D97-AF65-F5344CB8AC3E}">
        <p14:creationId xmlns:p14="http://schemas.microsoft.com/office/powerpoint/2010/main" val="19988286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強迫性障害は不安症から切り離され一つの大分類、ストレス関連障害は子供の反応性アタッチメント症も入る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19</a:t>
            </a:fld>
            <a:endParaRPr kumimoji="1" lang="ja-JP" altLang="en-US"/>
          </a:p>
        </p:txBody>
      </p:sp>
    </p:spTree>
    <p:extLst>
      <p:ext uri="{BB962C8B-B14F-4D97-AF65-F5344CB8AC3E}">
        <p14:creationId xmlns:p14="http://schemas.microsoft.com/office/powerpoint/2010/main" val="3094437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17</a:t>
            </a:r>
            <a:r>
              <a:rPr kumimoji="1" lang="ja-JP" altLang="en-US" dirty="0"/>
              <a:t>に神経認知症群がきている。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20</a:t>
            </a:fld>
            <a:endParaRPr kumimoji="1" lang="ja-JP" altLang="en-US"/>
          </a:p>
        </p:txBody>
      </p:sp>
    </p:spTree>
    <p:extLst>
      <p:ext uri="{BB962C8B-B14F-4D97-AF65-F5344CB8AC3E}">
        <p14:creationId xmlns:p14="http://schemas.microsoft.com/office/powerpoint/2010/main" val="4201863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障害の「害」という字は存在そのものが「害」であるような烙印を押すことにつながります。大阪府では「がい」というひらがなで書きます。同じ漢字でも変圧器に使われる碍子の</a:t>
            </a:r>
            <a:r>
              <a:rPr kumimoji="1" lang="en-US" altLang="ja-JP" dirty="0"/>
              <a:t>『</a:t>
            </a:r>
            <a:r>
              <a:rPr kumimoji="1" lang="ja-JP" altLang="en-US" dirty="0"/>
              <a:t>碍</a:t>
            </a:r>
            <a:r>
              <a:rPr kumimoji="1" lang="en-US" altLang="ja-JP" dirty="0"/>
              <a:t>』</a:t>
            </a:r>
            <a:r>
              <a:rPr kumimoji="1" lang="ja-JP" altLang="en-US" dirty="0"/>
              <a:t>の字を使う動きもありますが、常用漢字に取り入れられなかったことから確定したわけではありません。障害という名称を使うべきでないという意見もありますが、この講習では出典で使われる用語・表現をそのまま使います。</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2</a:t>
            </a:fld>
            <a:endParaRPr kumimoji="1" lang="ja-JP" altLang="en-US"/>
          </a:p>
        </p:txBody>
      </p:sp>
    </p:spTree>
    <p:extLst>
      <p:ext uri="{BB962C8B-B14F-4D97-AF65-F5344CB8AC3E}">
        <p14:creationId xmlns:p14="http://schemas.microsoft.com/office/powerpoint/2010/main" val="31056815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代表的精神障害である統合失調症についてお話しします。</a:t>
            </a:r>
            <a:endParaRPr kumimoji="1" lang="en-US" altLang="ja-JP" dirty="0"/>
          </a:p>
          <a:p>
            <a:r>
              <a:rPr kumimoji="1" lang="ja-JP" altLang="en-US" dirty="0"/>
              <a:t>慢性に経過するが、</a:t>
            </a:r>
            <a:r>
              <a:rPr kumimoji="1" lang="ja-JP" altLang="en-US" b="1" dirty="0"/>
              <a:t>社会参加できることを社会的寛解と定義すれば、寛解率は極めて高くなっている。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21</a:t>
            </a:fld>
            <a:endParaRPr kumimoji="1" lang="ja-JP" altLang="en-US"/>
          </a:p>
        </p:txBody>
      </p:sp>
    </p:spTree>
    <p:extLst>
      <p:ext uri="{BB962C8B-B14F-4D97-AF65-F5344CB8AC3E}">
        <p14:creationId xmlns:p14="http://schemas.microsoft.com/office/powerpoint/2010/main" val="8052779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成因はたった一つのものではない。関連遺伝子はいくつもある。胎生期のリスクファクターとはママのおなかの中でウイルス感染するとか有害物質が入ってきたとか。幼児期のリスクファクターとはその時の感染や受傷、精神的物凄いストレスを受けるとかです。</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22</a:t>
            </a:fld>
            <a:endParaRPr kumimoji="1" lang="ja-JP" altLang="en-US"/>
          </a:p>
        </p:txBody>
      </p:sp>
    </p:spTree>
    <p:extLst>
      <p:ext uri="{BB962C8B-B14F-4D97-AF65-F5344CB8AC3E}">
        <p14:creationId xmlns:p14="http://schemas.microsoft.com/office/powerpoint/2010/main" val="21527982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23</a:t>
            </a:fld>
            <a:endParaRPr kumimoji="1" lang="ja-JP" altLang="en-US"/>
          </a:p>
        </p:txBody>
      </p:sp>
    </p:spTree>
    <p:extLst>
      <p:ext uri="{BB962C8B-B14F-4D97-AF65-F5344CB8AC3E}">
        <p14:creationId xmlns:p14="http://schemas.microsoft.com/office/powerpoint/2010/main" val="10306512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異常体験と考えられるが正常反応からの連続的な深化の結果。</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24</a:t>
            </a:fld>
            <a:endParaRPr kumimoji="1" lang="ja-JP" altLang="en-US"/>
          </a:p>
        </p:txBody>
      </p:sp>
    </p:spTree>
    <p:extLst>
      <p:ext uri="{BB962C8B-B14F-4D97-AF65-F5344CB8AC3E}">
        <p14:creationId xmlns:p14="http://schemas.microsoft.com/office/powerpoint/2010/main" val="266816205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26</a:t>
            </a:fld>
            <a:endParaRPr kumimoji="1" lang="ja-JP" altLang="en-US"/>
          </a:p>
        </p:txBody>
      </p:sp>
    </p:spTree>
    <p:extLst>
      <p:ext uri="{BB962C8B-B14F-4D97-AF65-F5344CB8AC3E}">
        <p14:creationId xmlns:p14="http://schemas.microsoft.com/office/powerpoint/2010/main" val="10715811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27</a:t>
            </a:fld>
            <a:endParaRPr kumimoji="1" lang="ja-JP" altLang="en-US"/>
          </a:p>
        </p:txBody>
      </p:sp>
    </p:spTree>
    <p:extLst>
      <p:ext uri="{BB962C8B-B14F-4D97-AF65-F5344CB8AC3E}">
        <p14:creationId xmlns:p14="http://schemas.microsoft.com/office/powerpoint/2010/main" val="37288095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自立相談支援センターの通所、デイケア・ナイトケアの通所、就労継続支援</a:t>
            </a:r>
            <a:r>
              <a:rPr kumimoji="1" lang="en-US" altLang="ja-JP" dirty="0"/>
              <a:t>B</a:t>
            </a:r>
            <a:r>
              <a:rPr kumimoji="1" lang="ja-JP" altLang="en-US" dirty="0"/>
              <a:t>型事業所への通所は、社会的できているが、さらなる社会生活向上のための治療を受けている。</a:t>
            </a:r>
            <a:endParaRPr kumimoji="1" lang="en-US" altLang="ja-JP" dirty="0"/>
          </a:p>
          <a:p>
            <a:r>
              <a:rPr kumimoji="1" lang="ja-JP" altLang="en-US" dirty="0"/>
              <a:t>就労継続支援</a:t>
            </a:r>
            <a:r>
              <a:rPr kumimoji="1" lang="en-US" altLang="ja-JP" dirty="0"/>
              <a:t>A</a:t>
            </a:r>
            <a:r>
              <a:rPr kumimoji="1" lang="ja-JP" altLang="en-US" dirty="0"/>
              <a:t>型事業所への通所は、事業所と雇用関係を結んでいるから、社会的寛解と言える状態であるが、さらに一般企業との雇用関係を結ぶための治療過程ともいえる。</a:t>
            </a:r>
            <a:endParaRPr kumimoji="1" lang="en-US" altLang="ja-JP" dirty="0"/>
          </a:p>
          <a:p>
            <a:r>
              <a:rPr kumimoji="1" lang="ja-JP" altLang="en-US" dirty="0"/>
              <a:t>就労移行支援事業所への通所は、文字通り就労を目指すリハビリである。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28</a:t>
            </a:fld>
            <a:endParaRPr kumimoji="1" lang="ja-JP" altLang="en-US"/>
          </a:p>
        </p:txBody>
      </p:sp>
    </p:spTree>
    <p:extLst>
      <p:ext uri="{BB962C8B-B14F-4D97-AF65-F5344CB8AC3E}">
        <p14:creationId xmlns:p14="http://schemas.microsoft.com/office/powerpoint/2010/main" val="4337754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29</a:t>
            </a:fld>
            <a:endParaRPr kumimoji="1" lang="ja-JP" altLang="en-US"/>
          </a:p>
        </p:txBody>
      </p:sp>
    </p:spTree>
    <p:extLst>
      <p:ext uri="{BB962C8B-B14F-4D97-AF65-F5344CB8AC3E}">
        <p14:creationId xmlns:p14="http://schemas.microsoft.com/office/powerpoint/2010/main" val="20535198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小規模作業所、福祉工場は自立支援事業所として変化</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30</a:t>
            </a:fld>
            <a:endParaRPr kumimoji="1" lang="ja-JP" altLang="en-US"/>
          </a:p>
        </p:txBody>
      </p:sp>
    </p:spTree>
    <p:extLst>
      <p:ext uri="{BB962C8B-B14F-4D97-AF65-F5344CB8AC3E}">
        <p14:creationId xmlns:p14="http://schemas.microsoft.com/office/powerpoint/2010/main" val="426723960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ICD10</a:t>
            </a:r>
            <a:r>
              <a:rPr kumimoji="1" lang="ja-JP" altLang="en-US" dirty="0"/>
              <a:t>までの気分障害のとらえ方です。</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31</a:t>
            </a:fld>
            <a:endParaRPr kumimoji="1" lang="ja-JP" altLang="en-US"/>
          </a:p>
        </p:txBody>
      </p:sp>
    </p:spTree>
    <p:extLst>
      <p:ext uri="{BB962C8B-B14F-4D97-AF65-F5344CB8AC3E}">
        <p14:creationId xmlns:p14="http://schemas.microsoft.com/office/powerpoint/2010/main" val="39029852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最初のページの精神障害者の定義は精神科閉鎖病棟に入院の可否を規定するものとして記されたもの。福祉手帳は福祉施策の対象となる人を規定するもの。</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4</a:t>
            </a:fld>
            <a:endParaRPr kumimoji="1" lang="ja-JP" altLang="en-US"/>
          </a:p>
        </p:txBody>
      </p:sp>
    </p:spTree>
    <p:extLst>
      <p:ext uri="{BB962C8B-B14F-4D97-AF65-F5344CB8AC3E}">
        <p14:creationId xmlns:p14="http://schemas.microsoft.com/office/powerpoint/2010/main" val="145960725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気分（感情）障害の分類も少し見直されることになる。その前にまず</a:t>
            </a:r>
            <a:r>
              <a:rPr kumimoji="1" lang="en-US" altLang="ja-JP" dirty="0"/>
              <a:t>ICD10</a:t>
            </a:r>
            <a:r>
              <a:rPr kumimoji="1" lang="ja-JP" altLang="en-US" dirty="0"/>
              <a:t>での古典的（メランコリー型）うつ病を次に見ていこう。</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33</a:t>
            </a:fld>
            <a:endParaRPr kumimoji="1" lang="ja-JP" altLang="en-US"/>
          </a:p>
        </p:txBody>
      </p:sp>
    </p:spTree>
    <p:extLst>
      <p:ext uri="{BB962C8B-B14F-4D97-AF65-F5344CB8AC3E}">
        <p14:creationId xmlns:p14="http://schemas.microsoft.com/office/powerpoint/2010/main" val="325925176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易疲労感でやる気が出ない、動かないといけないが動けない。集中力の低下、注意力の減退は判断力の低下、処理能力の低下に通じ、自信の低下になる。１日中５つ以上が当てはまり、２週間続くとうつ病といえる。</a:t>
            </a:r>
          </a:p>
        </p:txBody>
      </p:sp>
      <p:sp>
        <p:nvSpPr>
          <p:cNvPr id="4" name="スライド番号プレースホルダー 3"/>
          <p:cNvSpPr>
            <a:spLocks noGrp="1"/>
          </p:cNvSpPr>
          <p:nvPr>
            <p:ph type="sldNum" sz="quarter" idx="5"/>
          </p:nvPr>
        </p:nvSpPr>
        <p:spPr/>
        <p:txBody>
          <a:bodyPr/>
          <a:lstStyle/>
          <a:p>
            <a:fld id="{09076299-24C9-4F84-8BBB-42338B3215E0}" type="slidenum">
              <a:rPr kumimoji="1" lang="ja-JP" altLang="en-US" smtClean="0"/>
              <a:t>35</a:t>
            </a:fld>
            <a:endParaRPr kumimoji="1" lang="ja-JP" altLang="en-US"/>
          </a:p>
        </p:txBody>
      </p:sp>
    </p:spTree>
    <p:extLst>
      <p:ext uri="{BB962C8B-B14F-4D97-AF65-F5344CB8AC3E}">
        <p14:creationId xmlns:p14="http://schemas.microsoft.com/office/powerpoint/2010/main" val="21492099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DSM-5</a:t>
            </a:r>
            <a:r>
              <a:rPr kumimoji="1" lang="ja-JP" altLang="en-US" dirty="0"/>
              <a:t>では巣でのこのように気分障害の再編成が行われた</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48</a:t>
            </a:fld>
            <a:endParaRPr kumimoji="1" lang="ja-JP" altLang="en-US"/>
          </a:p>
        </p:txBody>
      </p:sp>
    </p:spTree>
    <p:extLst>
      <p:ext uri="{BB962C8B-B14F-4D97-AF65-F5344CB8AC3E}">
        <p14:creationId xmlns:p14="http://schemas.microsoft.com/office/powerpoint/2010/main" val="272471078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躁とうつの組み合わせで分類ていたが、躁エピソード、軽躁エピソードを</a:t>
            </a:r>
            <a:r>
              <a:rPr kumimoji="1" lang="en-US" altLang="ja-JP" dirty="0"/>
              <a:t>1</a:t>
            </a:r>
            <a:r>
              <a:rPr kumimoji="1" lang="ja-JP" altLang="en-US" dirty="0"/>
              <a:t>度でも持つ双極症グループと抑うつエピソードだけからなる抑うつ症群に再分類かする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49</a:t>
            </a:fld>
            <a:endParaRPr kumimoji="1" lang="ja-JP" altLang="en-US"/>
          </a:p>
        </p:txBody>
      </p:sp>
    </p:spTree>
    <p:extLst>
      <p:ext uri="{BB962C8B-B14F-4D97-AF65-F5344CB8AC3E}">
        <p14:creationId xmlns:p14="http://schemas.microsoft.com/office/powerpoint/2010/main" val="394954695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躁と軽躁の違いは個々の症状の強さと持続期間にあるが、最も重要なところは社会的機能障害を起こす程度になると躁エピソードとなる。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51</a:t>
            </a:fld>
            <a:endParaRPr kumimoji="1" lang="ja-JP" altLang="en-US"/>
          </a:p>
        </p:txBody>
      </p:sp>
    </p:spTree>
    <p:extLst>
      <p:ext uri="{BB962C8B-B14F-4D97-AF65-F5344CB8AC3E}">
        <p14:creationId xmlns:p14="http://schemas.microsoft.com/office/powerpoint/2010/main" val="166724114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急速抗体型：年に</a:t>
            </a:r>
            <a:r>
              <a:rPr kumimoji="1" lang="en-US" altLang="ja-JP" dirty="0"/>
              <a:t>4</a:t>
            </a:r>
            <a:r>
              <a:rPr kumimoji="1" lang="ja-JP" altLang="en-US" dirty="0"/>
              <a:t>回以上の躁とうつの交代。患者さんにとってうつエピソードの時がつらい。自殺企図も増える。頼むから抗うつ薬を出してくれと懇願されることもしばしば。</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53</a:t>
            </a:fld>
            <a:endParaRPr kumimoji="1" lang="ja-JP" altLang="en-US"/>
          </a:p>
        </p:txBody>
      </p:sp>
    </p:spTree>
    <p:extLst>
      <p:ext uri="{BB962C8B-B14F-4D97-AF65-F5344CB8AC3E}">
        <p14:creationId xmlns:p14="http://schemas.microsoft.com/office/powerpoint/2010/main" val="302123623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54</a:t>
            </a:fld>
            <a:endParaRPr kumimoji="1" lang="ja-JP" altLang="en-US"/>
          </a:p>
        </p:txBody>
      </p:sp>
    </p:spTree>
    <p:extLst>
      <p:ext uri="{BB962C8B-B14F-4D97-AF65-F5344CB8AC3E}">
        <p14:creationId xmlns:p14="http://schemas.microsoft.com/office/powerpoint/2010/main" val="327574660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F7,F8,F9</a:t>
            </a:r>
            <a:r>
              <a:rPr kumimoji="1" lang="ja-JP" altLang="en-US" dirty="0"/>
              <a:t>が一つの大分類にまとめられる。神経発達症群。神経発達の多様性という形で分類される。</a:t>
            </a:r>
          </a:p>
        </p:txBody>
      </p:sp>
      <p:sp>
        <p:nvSpPr>
          <p:cNvPr id="4" name="スライド番号プレースホルダー 3"/>
          <p:cNvSpPr>
            <a:spLocks noGrp="1"/>
          </p:cNvSpPr>
          <p:nvPr>
            <p:ph type="sldNum" sz="quarter" idx="5"/>
          </p:nvPr>
        </p:nvSpPr>
        <p:spPr/>
        <p:txBody>
          <a:bodyPr/>
          <a:lstStyle/>
          <a:p>
            <a:fld id="{9BE7D997-6557-4BA3-8A3C-C0055EAE6B86}" type="slidenum">
              <a:rPr kumimoji="1" lang="ja-JP" altLang="en-US" smtClean="0"/>
              <a:t>55</a:t>
            </a:fld>
            <a:endParaRPr kumimoji="1" lang="ja-JP" altLang="en-US"/>
          </a:p>
        </p:txBody>
      </p:sp>
    </p:spTree>
    <p:extLst>
      <p:ext uri="{BB962C8B-B14F-4D97-AF65-F5344CB8AC3E}">
        <p14:creationId xmlns:p14="http://schemas.microsoft.com/office/powerpoint/2010/main" val="81321952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A.B</a:t>
            </a:r>
            <a:r>
              <a:rPr kumimoji="1" lang="ja-JP" altLang="en-US" dirty="0"/>
              <a:t>。の特性を持つことが必須。</a:t>
            </a:r>
          </a:p>
        </p:txBody>
      </p:sp>
      <p:sp>
        <p:nvSpPr>
          <p:cNvPr id="4" name="スライド番号プレースホルダー 3"/>
          <p:cNvSpPr>
            <a:spLocks noGrp="1"/>
          </p:cNvSpPr>
          <p:nvPr>
            <p:ph type="sldNum" sz="quarter" idx="5"/>
          </p:nvPr>
        </p:nvSpPr>
        <p:spPr/>
        <p:txBody>
          <a:bodyPr/>
          <a:lstStyle/>
          <a:p>
            <a:fld id="{9BE7D997-6557-4BA3-8A3C-C0055EAE6B86}" type="slidenum">
              <a:rPr kumimoji="1" lang="ja-JP" altLang="en-US" smtClean="0"/>
              <a:t>56</a:t>
            </a:fld>
            <a:endParaRPr kumimoji="1" lang="ja-JP" altLang="en-US"/>
          </a:p>
        </p:txBody>
      </p:sp>
    </p:spTree>
    <p:extLst>
      <p:ext uri="{BB962C8B-B14F-4D97-AF65-F5344CB8AC3E}">
        <p14:creationId xmlns:p14="http://schemas.microsoft.com/office/powerpoint/2010/main" val="411913499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特性</a:t>
            </a:r>
            <a:r>
              <a:rPr kumimoji="1" lang="en-US" altLang="ja-JP" dirty="0"/>
              <a:t>A</a:t>
            </a:r>
            <a:r>
              <a:rPr kumimoji="1" lang="ja-JP" altLang="en-US" dirty="0"/>
              <a:t>。場の空気が読めない、集団行動が苦手。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57</a:t>
            </a:fld>
            <a:endParaRPr kumimoji="1" lang="ja-JP" altLang="en-US"/>
          </a:p>
        </p:txBody>
      </p:sp>
    </p:spTree>
    <p:extLst>
      <p:ext uri="{BB962C8B-B14F-4D97-AF65-F5344CB8AC3E}">
        <p14:creationId xmlns:p14="http://schemas.microsoft.com/office/powerpoint/2010/main" val="16817978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厚労省のホームページから患者数の推移。</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5</a:t>
            </a:fld>
            <a:endParaRPr kumimoji="1" lang="ja-JP" altLang="en-US"/>
          </a:p>
        </p:txBody>
      </p:sp>
    </p:spTree>
    <p:extLst>
      <p:ext uri="{BB962C8B-B14F-4D97-AF65-F5344CB8AC3E}">
        <p14:creationId xmlns:p14="http://schemas.microsoft.com/office/powerpoint/2010/main" val="124585260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特性</a:t>
            </a:r>
            <a:r>
              <a:rPr kumimoji="1" lang="en-US" altLang="ja-JP" dirty="0"/>
              <a:t>B.</a:t>
            </a:r>
            <a:r>
              <a:rPr kumimoji="1" lang="ja-JP" altLang="en-US" dirty="0"/>
              <a:t>　最後の項の注：臭いをかぐ、ある手触りを楽しむ</a:t>
            </a:r>
          </a:p>
        </p:txBody>
      </p:sp>
      <p:sp>
        <p:nvSpPr>
          <p:cNvPr id="4" name="スライド番号プレースホルダー 3"/>
          <p:cNvSpPr>
            <a:spLocks noGrp="1"/>
          </p:cNvSpPr>
          <p:nvPr>
            <p:ph type="sldNum" sz="quarter" idx="5"/>
          </p:nvPr>
        </p:nvSpPr>
        <p:spPr/>
        <p:txBody>
          <a:bodyPr/>
          <a:lstStyle/>
          <a:p>
            <a:fld id="{9BE7D997-6557-4BA3-8A3C-C0055EAE6B86}" type="slidenum">
              <a:rPr kumimoji="1" lang="ja-JP" altLang="en-US" smtClean="0"/>
              <a:t>58</a:t>
            </a:fld>
            <a:endParaRPr kumimoji="1" lang="ja-JP" altLang="en-US"/>
          </a:p>
        </p:txBody>
      </p:sp>
    </p:spTree>
    <p:extLst>
      <p:ext uri="{BB962C8B-B14F-4D97-AF65-F5344CB8AC3E}">
        <p14:creationId xmlns:p14="http://schemas.microsoft.com/office/powerpoint/2010/main" val="334649357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A.B</a:t>
            </a:r>
            <a:r>
              <a:rPr kumimoji="1" lang="ja-JP" altLang="en-US" dirty="0"/>
              <a:t>の特性の上に臨床的に明らかな障害があってはじめて自閉スペクトラム症と診断される。特性だけを持っている人の中で平均的一般人が及びもつかない才能で発明発見をした先駆者がおられ、一般人はその恩恵を受け、偉人だと尊敬してい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59</a:t>
            </a:fld>
            <a:endParaRPr kumimoji="1" lang="ja-JP" altLang="en-US"/>
          </a:p>
        </p:txBody>
      </p:sp>
    </p:spTree>
    <p:extLst>
      <p:ext uri="{BB962C8B-B14F-4D97-AF65-F5344CB8AC3E}">
        <p14:creationId xmlns:p14="http://schemas.microsoft.com/office/powerpoint/2010/main" val="148213015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几帳面な商品配列、一瞥で状況把握できる、違いを発見できる。　相手の立場になって考えることができない。</a:t>
            </a:r>
          </a:p>
        </p:txBody>
      </p:sp>
      <p:sp>
        <p:nvSpPr>
          <p:cNvPr id="4" name="スライド番号プレースホルダー 3"/>
          <p:cNvSpPr>
            <a:spLocks noGrp="1"/>
          </p:cNvSpPr>
          <p:nvPr>
            <p:ph type="sldNum" sz="quarter" idx="5"/>
          </p:nvPr>
        </p:nvSpPr>
        <p:spPr/>
        <p:txBody>
          <a:bodyPr/>
          <a:lstStyle/>
          <a:p>
            <a:fld id="{9BE7D997-6557-4BA3-8A3C-C0055EAE6B86}" type="slidenum">
              <a:rPr kumimoji="1" lang="ja-JP" altLang="en-US" smtClean="0"/>
              <a:t>60</a:t>
            </a:fld>
            <a:endParaRPr kumimoji="1" lang="ja-JP" altLang="en-US"/>
          </a:p>
        </p:txBody>
      </p:sp>
    </p:spTree>
    <p:extLst>
      <p:ext uri="{BB962C8B-B14F-4D97-AF65-F5344CB8AC3E}">
        <p14:creationId xmlns:p14="http://schemas.microsoft.com/office/powerpoint/2010/main" val="156231971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ワーキングメモリーとはある作業をするときに備えておかないといけない記憶領域。</a:t>
            </a:r>
            <a:endParaRPr kumimoji="1" lang="en-US" altLang="ja-JP" dirty="0"/>
          </a:p>
          <a:p>
            <a:r>
              <a:rPr kumimoji="1" lang="ja-JP" altLang="en-US" b="1" dirty="0"/>
              <a:t>就労支援事業所を利用する多くの自閉スペクトラム症の人たちは、このような支援を生かして一般就労に向けて励んでいる。マスコミで騒がれる凶悪犯罪を犯し心の闇を持つなどといわれる自閉スペクトラム症の人は、自立支援事業所を利用せず自宅に引きこもっている人が多い。</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61</a:t>
            </a:fld>
            <a:endParaRPr kumimoji="1" lang="ja-JP" altLang="en-US"/>
          </a:p>
        </p:txBody>
      </p:sp>
    </p:spTree>
    <p:extLst>
      <p:ext uri="{BB962C8B-B14F-4D97-AF65-F5344CB8AC3E}">
        <p14:creationId xmlns:p14="http://schemas.microsoft.com/office/powerpoint/2010/main" val="382468989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精神障害者は罪を犯しやすいと主張する人たちがいます。検証してみましょう。統計処理の仕方で、まったく異なる結論出すこともできる。次にに生データを見よう。</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73</a:t>
            </a:fld>
            <a:endParaRPr kumimoji="1" lang="ja-JP" altLang="en-US"/>
          </a:p>
        </p:txBody>
      </p:sp>
    </p:spTree>
    <p:extLst>
      <p:ext uri="{BB962C8B-B14F-4D97-AF65-F5344CB8AC3E}">
        <p14:creationId xmlns:p14="http://schemas.microsoft.com/office/powerpoint/2010/main" val="381069199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警察庁ホームページから。平成</a:t>
            </a:r>
            <a:r>
              <a:rPr kumimoji="1" lang="en-US" altLang="ja-JP" dirty="0"/>
              <a:t>29</a:t>
            </a:r>
            <a:r>
              <a:rPr kumimoji="1" lang="ja-JP" altLang="en-US" dirty="0"/>
              <a:t>年。総数での犯罪率は極めて低い。</a:t>
            </a:r>
            <a:r>
              <a:rPr kumimoji="1" lang="en-US" altLang="ja-JP" dirty="0"/>
              <a:t>1.5</a:t>
            </a:r>
            <a:r>
              <a:rPr kumimoji="1" lang="ja-JP" altLang="en-US" dirty="0"/>
              <a:t>％　殺人、放火は比率は増える。</a:t>
            </a:r>
            <a:endParaRPr kumimoji="1" lang="en-US" altLang="ja-JP" dirty="0"/>
          </a:p>
          <a:p>
            <a:r>
              <a:rPr kumimoji="1" lang="ja-JP" altLang="en-US" dirty="0"/>
              <a:t>ところで、精神障碍者の犯罪率は母数を精神障害者数にしないといけない、非精神障害者の犯罪率の母数は非精神障害者の総数にしないといけないという批判がある。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74</a:t>
            </a:fld>
            <a:endParaRPr kumimoji="1" lang="ja-JP" altLang="en-US"/>
          </a:p>
        </p:txBody>
      </p:sp>
    </p:spTree>
    <p:extLst>
      <p:ext uri="{BB962C8B-B14F-4D97-AF65-F5344CB8AC3E}">
        <p14:creationId xmlns:p14="http://schemas.microsoft.com/office/powerpoint/2010/main" val="261618351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実人数で比較するとこの図。精神障碍者の犯罪実数は極めて低い。しかし母集団大きさが違う、犯罪率を見ないといけないという批判がある。次の図に。</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75</a:t>
            </a:fld>
            <a:endParaRPr kumimoji="1" lang="ja-JP" altLang="en-US"/>
          </a:p>
        </p:txBody>
      </p:sp>
    </p:spTree>
    <p:extLst>
      <p:ext uri="{BB962C8B-B14F-4D97-AF65-F5344CB8AC3E}">
        <p14:creationId xmlns:p14="http://schemas.microsoft.com/office/powerpoint/2010/main" val="69683809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9851">
              <a:defRPr/>
            </a:pPr>
            <a:r>
              <a:rPr kumimoji="1" lang="ja-JP" altLang="en-US" dirty="0"/>
              <a:t>厚労省の資料　精神障害者数　</a:t>
            </a:r>
            <a:r>
              <a:rPr kumimoji="1" lang="en-US" altLang="ja-JP" dirty="0"/>
              <a:t>419</a:t>
            </a:r>
            <a:r>
              <a:rPr kumimoji="1" lang="ja-JP" altLang="en-US" dirty="0"/>
              <a:t>万人　精神障害の疑いの人はここには含まれない。これを真精神障害とする。犯罪を犯したことにより精神障害があるとされた者の潜在的総数はまったくわからない。これは</a:t>
            </a:r>
            <a:r>
              <a:rPr kumimoji="1" lang="en-US" altLang="ja-JP" dirty="0"/>
              <a:t>0</a:t>
            </a:r>
            <a:r>
              <a:rPr kumimoji="1" lang="ja-JP" altLang="en-US" dirty="0"/>
              <a:t>として精神障害者等の母集団も</a:t>
            </a:r>
            <a:r>
              <a:rPr kumimoji="1" lang="en-US" altLang="ja-JP" dirty="0"/>
              <a:t>419</a:t>
            </a:r>
            <a:r>
              <a:rPr kumimoji="1" lang="ja-JP" altLang="en-US" dirty="0"/>
              <a:t>万人のままにする。ネットなどで精神障碍者の犯罪率として挙げられている数である。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77</a:t>
            </a:fld>
            <a:endParaRPr kumimoji="1" lang="ja-JP" altLang="en-US"/>
          </a:p>
        </p:txBody>
      </p:sp>
    </p:spTree>
    <p:extLst>
      <p:ext uri="{BB962C8B-B14F-4D97-AF65-F5344CB8AC3E}">
        <p14:creationId xmlns:p14="http://schemas.microsoft.com/office/powerpoint/2010/main" val="254646303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79</a:t>
            </a:fld>
            <a:endParaRPr kumimoji="1" lang="ja-JP" altLang="en-US"/>
          </a:p>
        </p:txBody>
      </p:sp>
    </p:spTree>
    <p:extLst>
      <p:ext uri="{BB962C8B-B14F-4D97-AF65-F5344CB8AC3E}">
        <p14:creationId xmlns:p14="http://schemas.microsoft.com/office/powerpoint/2010/main" val="244032127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殺人、放火の凶悪犯罪は精神障害者は高率だとネットなどでは言われる。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80</a:t>
            </a:fld>
            <a:endParaRPr kumimoji="1" lang="ja-JP" altLang="en-US"/>
          </a:p>
        </p:txBody>
      </p:sp>
    </p:spTree>
    <p:extLst>
      <p:ext uri="{BB962C8B-B14F-4D97-AF65-F5344CB8AC3E}">
        <p14:creationId xmlns:p14="http://schemas.microsoft.com/office/powerpoint/2010/main" val="314229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外来受療率の推移、厚労省の生データをグラフ化したもの。統合失調症は横ばいだが、気分障害と認知症が増加していることがよくわかる。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6</a:t>
            </a:fld>
            <a:endParaRPr kumimoji="1" lang="ja-JP" altLang="en-US"/>
          </a:p>
        </p:txBody>
      </p:sp>
    </p:spTree>
    <p:extLst>
      <p:ext uri="{BB962C8B-B14F-4D97-AF65-F5344CB8AC3E}">
        <p14:creationId xmlns:p14="http://schemas.microsoft.com/office/powerpoint/2010/main" val="79457555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こうしてみると精神障害者も精神障害の疑いのある人も殺人、放火でも際立って高いわけではないことが分かる。殺人は</a:t>
            </a:r>
            <a:r>
              <a:rPr kumimoji="1" lang="en-US" altLang="ja-JP" dirty="0"/>
              <a:t>2</a:t>
            </a:r>
            <a:r>
              <a:rPr kumimoji="1" lang="ja-JP" altLang="en-US" dirty="0"/>
              <a:t>～</a:t>
            </a:r>
            <a:r>
              <a:rPr kumimoji="1" lang="en-US" altLang="ja-JP" dirty="0"/>
              <a:t>3</a:t>
            </a:r>
            <a:r>
              <a:rPr kumimoji="1" lang="ja-JP" altLang="en-US" dirty="0"/>
              <a:t>倍。放火は</a:t>
            </a:r>
            <a:r>
              <a:rPr kumimoji="1" lang="en-US" altLang="ja-JP" dirty="0"/>
              <a:t>3</a:t>
            </a:r>
            <a:r>
              <a:rPr kumimoji="1" lang="ja-JP" altLang="en-US" dirty="0"/>
              <a:t>～</a:t>
            </a:r>
            <a:r>
              <a:rPr kumimoji="1" lang="en-US" altLang="ja-JP" dirty="0"/>
              <a:t>4</a:t>
            </a:r>
            <a:r>
              <a:rPr kumimoji="1" lang="ja-JP" altLang="en-US" dirty="0"/>
              <a:t>倍程度。傷害・暴行は非精神障害者の</a:t>
            </a:r>
            <a:r>
              <a:rPr kumimoji="1" lang="en-US" altLang="ja-JP" dirty="0"/>
              <a:t>1/4</a:t>
            </a:r>
            <a:r>
              <a:rPr kumimoji="1" lang="ja-JP" altLang="en-US" dirty="0"/>
              <a:t>でしかない。精神障害者は乱暴者ではない！</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81</a:t>
            </a:fld>
            <a:endParaRPr kumimoji="1" lang="ja-JP" altLang="en-US"/>
          </a:p>
        </p:txBody>
      </p:sp>
    </p:spTree>
    <p:extLst>
      <p:ext uri="{BB962C8B-B14F-4D97-AF65-F5344CB8AC3E}">
        <p14:creationId xmlns:p14="http://schemas.microsoft.com/office/powerpoint/2010/main" val="275438224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施設を利用している障害者は、陰性症状の改善を図りながらの社会参加をしている人。陽性症状が出れば自宅療養に切り替える。反対住民が危惧する、乱暴狼藉をするなどありえない。</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83</a:t>
            </a:fld>
            <a:endParaRPr kumimoji="1" lang="ja-JP" altLang="en-US"/>
          </a:p>
        </p:txBody>
      </p:sp>
    </p:spTree>
    <p:extLst>
      <p:ext uri="{BB962C8B-B14F-4D97-AF65-F5344CB8AC3E}">
        <p14:creationId xmlns:p14="http://schemas.microsoft.com/office/powerpoint/2010/main" val="157280309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1" dirty="0"/>
              <a:t>知的障害者もやはり差別偏見の対象である。</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84</a:t>
            </a:fld>
            <a:endParaRPr kumimoji="1" lang="ja-JP" altLang="en-US"/>
          </a:p>
        </p:txBody>
      </p:sp>
    </p:spTree>
    <p:extLst>
      <p:ext uri="{BB962C8B-B14F-4D97-AF65-F5344CB8AC3E}">
        <p14:creationId xmlns:p14="http://schemas.microsoft.com/office/powerpoint/2010/main" val="25322937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入院と外来の受療率を悪性新生物、がん、と慢性疾患の糖尿病、そして統合失調症比較してみる。平成</a:t>
            </a:r>
            <a:r>
              <a:rPr kumimoji="1" lang="en-US" altLang="ja-JP" dirty="0"/>
              <a:t>11</a:t>
            </a:r>
            <a:r>
              <a:rPr kumimoji="1" lang="ja-JP" altLang="en-US" dirty="0"/>
              <a:t>年から平成</a:t>
            </a:r>
            <a:r>
              <a:rPr kumimoji="1" lang="en-US" altLang="ja-JP" dirty="0"/>
              <a:t>29</a:t>
            </a:r>
            <a:r>
              <a:rPr kumimoji="1" lang="ja-JP" altLang="en-US" dirty="0"/>
              <a:t>年への移り変わり。がんが不治の病から慢性病になったことが分かる。糖尿病も統合失調症も同じ慢性病なのに、入院外来の比が逆転している。統合失調症は入院しなければいけないほどの重症の人が多いと解釈してはいけない。いつでも退院できるほど症状は安定しているのに、退院後の受け皿がないために入院を続けている。これを社会的入院という。国も、大阪府も社会的入院を減らすのが急務だと言い続けているのです。まだまだ社会的入院が減らない現実があるのです。</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7</a:t>
            </a:fld>
            <a:endParaRPr kumimoji="1" lang="ja-JP" altLang="en-US"/>
          </a:p>
        </p:txBody>
      </p:sp>
    </p:spTree>
    <p:extLst>
      <p:ext uri="{BB962C8B-B14F-4D97-AF65-F5344CB8AC3E}">
        <p14:creationId xmlns:p14="http://schemas.microsoft.com/office/powerpoint/2010/main" val="33230759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広く精神障害についても理解を深めてもらう。精神医学的に考える第</a:t>
            </a:r>
            <a:r>
              <a:rPr kumimoji="1" lang="en-US" altLang="ja-JP" dirty="0"/>
              <a:t>1</a:t>
            </a:r>
            <a:r>
              <a:rPr kumimoji="1" lang="ja-JP" altLang="en-US" dirty="0"/>
              <a:t>歩は、人間が、生物学的な面だけでなく、心理学的な面、こころですね、それに社会との関係、社会生活をする上での関係、社会学的側面から病気の見立てをする。治療との対応は次のスライドに示す。</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8</a:t>
            </a:fld>
            <a:endParaRPr kumimoji="1" lang="ja-JP" altLang="en-US"/>
          </a:p>
        </p:txBody>
      </p:sp>
    </p:spTree>
    <p:extLst>
      <p:ext uri="{BB962C8B-B14F-4D97-AF65-F5344CB8AC3E}">
        <p14:creationId xmlns:p14="http://schemas.microsoft.com/office/powerpoint/2010/main" val="3050856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ころは脳の働きです。脳に影響があれば心にその作用は及ぶ、これは明らか。でも心の働きが脳に影響することもまぎれもない事実で、例えば心にものすごい負担がかかったとき海馬という記憶をつかさどる領域の細胞が傷害を受けるということがある。その日やったことを全然覚えていない一過性全健忘というものが起こる。</a:t>
            </a:r>
            <a:endParaRPr kumimoji="1" lang="en-US" altLang="ja-JP" dirty="0"/>
          </a:p>
          <a:p>
            <a:r>
              <a:rPr kumimoji="1" lang="ja-JP" altLang="en-US" dirty="0"/>
              <a:t>こころと脳を別々の実体と考えると病気の理解に便利です。生物学的ストレスは脳に直接かかる、心理的なストレスはこころに直接かかる。社会的ストレスは脳とこころの両方にかかる。脳に対する代表的治療が薬物療法。こころには精神療法。環境調整は心と脳の両方に対するもの。</a:t>
            </a:r>
          </a:p>
        </p:txBody>
      </p:sp>
      <p:sp>
        <p:nvSpPr>
          <p:cNvPr id="4" name="スライド番号プレースホルダー 3"/>
          <p:cNvSpPr>
            <a:spLocks noGrp="1"/>
          </p:cNvSpPr>
          <p:nvPr>
            <p:ph type="sldNum" sz="quarter" idx="5"/>
          </p:nvPr>
        </p:nvSpPr>
        <p:spPr/>
        <p:txBody>
          <a:bodyPr/>
          <a:lstStyle/>
          <a:p>
            <a:fld id="{4A94AA33-7184-43BC-AAE3-D898F0EF1663}" type="slidenum">
              <a:rPr kumimoji="1" lang="ja-JP" altLang="en-US" smtClean="0"/>
              <a:t>9</a:t>
            </a:fld>
            <a:endParaRPr kumimoji="1" lang="ja-JP" altLang="en-US"/>
          </a:p>
        </p:txBody>
      </p:sp>
    </p:spTree>
    <p:extLst>
      <p:ext uri="{BB962C8B-B14F-4D97-AF65-F5344CB8AC3E}">
        <p14:creationId xmlns:p14="http://schemas.microsoft.com/office/powerpoint/2010/main" val="22647506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心の動きは知情意の異なる</a:t>
            </a:r>
            <a:r>
              <a:rPr kumimoji="1" lang="en-US" altLang="ja-JP" dirty="0"/>
              <a:t>3</a:t>
            </a:r>
            <a:r>
              <a:rPr kumimoji="1" lang="ja-JP" altLang="en-US" dirty="0"/>
              <a:t>つの軸がありますが、各軸のありようが精神症状でありその組み合わせによってどういう精神疾患か決まります。認知機能、注意力などの別の軸が重要になる精神疾患もあります。</a:t>
            </a:r>
          </a:p>
        </p:txBody>
      </p:sp>
      <p:sp>
        <p:nvSpPr>
          <p:cNvPr id="4" name="スライド番号プレースホルダー 3"/>
          <p:cNvSpPr>
            <a:spLocks noGrp="1"/>
          </p:cNvSpPr>
          <p:nvPr>
            <p:ph type="sldNum" sz="quarter" idx="5"/>
          </p:nvPr>
        </p:nvSpPr>
        <p:spPr/>
        <p:txBody>
          <a:bodyPr/>
          <a:lstStyle/>
          <a:p>
            <a:fld id="{09076299-24C9-4F84-8BBB-42338B3215E0}" type="slidenum">
              <a:rPr kumimoji="1" lang="ja-JP" altLang="en-US" smtClean="0"/>
              <a:t>10</a:t>
            </a:fld>
            <a:endParaRPr kumimoji="1" lang="ja-JP" altLang="en-US"/>
          </a:p>
        </p:txBody>
      </p:sp>
    </p:spTree>
    <p:extLst>
      <p:ext uri="{BB962C8B-B14F-4D97-AF65-F5344CB8AC3E}">
        <p14:creationId xmlns:p14="http://schemas.microsoft.com/office/powerpoint/2010/main" val="437466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098" name="Group 2">
            <a:extLst>
              <a:ext uri="{FF2B5EF4-FFF2-40B4-BE49-F238E27FC236}">
                <a16:creationId xmlns:a16="http://schemas.microsoft.com/office/drawing/2014/main" id="{2DCC6937-BF5E-4009-8C73-925AB65BF250}"/>
              </a:ext>
            </a:extLst>
          </p:cNvPr>
          <p:cNvGrpSpPr>
            <a:grpSpLocks/>
          </p:cNvGrpSpPr>
          <p:nvPr/>
        </p:nvGrpSpPr>
        <p:grpSpPr bwMode="auto">
          <a:xfrm>
            <a:off x="0" y="2438400"/>
            <a:ext cx="9009063" cy="1052513"/>
            <a:chOff x="0" y="1536"/>
            <a:chExt cx="5675" cy="663"/>
          </a:xfrm>
        </p:grpSpPr>
        <p:grpSp>
          <p:nvGrpSpPr>
            <p:cNvPr id="4099" name="Group 3">
              <a:extLst>
                <a:ext uri="{FF2B5EF4-FFF2-40B4-BE49-F238E27FC236}">
                  <a16:creationId xmlns:a16="http://schemas.microsoft.com/office/drawing/2014/main" id="{AD45E07D-B8B8-4B9B-A917-A4B646EC0A4F}"/>
                </a:ext>
              </a:extLst>
            </p:cNvPr>
            <p:cNvGrpSpPr>
              <a:grpSpLocks/>
            </p:cNvGrpSpPr>
            <p:nvPr/>
          </p:nvGrpSpPr>
          <p:grpSpPr bwMode="auto">
            <a:xfrm>
              <a:off x="183" y="1604"/>
              <a:ext cx="448" cy="299"/>
              <a:chOff x="720" y="336"/>
              <a:chExt cx="624" cy="432"/>
            </a:xfrm>
          </p:grpSpPr>
          <p:sp>
            <p:nvSpPr>
              <p:cNvPr id="4100" name="Rectangle 4">
                <a:extLst>
                  <a:ext uri="{FF2B5EF4-FFF2-40B4-BE49-F238E27FC236}">
                    <a16:creationId xmlns:a16="http://schemas.microsoft.com/office/drawing/2014/main" id="{928E6CE9-A854-4772-8661-23EEDF8855DC}"/>
                  </a:ext>
                </a:extLst>
              </p:cNvPr>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01" name="Rectangle 5">
                <a:extLst>
                  <a:ext uri="{FF2B5EF4-FFF2-40B4-BE49-F238E27FC236}">
                    <a16:creationId xmlns:a16="http://schemas.microsoft.com/office/drawing/2014/main" id="{6F833777-E34B-4FE3-A4F5-126E70E5EAD3}"/>
                  </a:ext>
                </a:extLst>
              </p:cNvPr>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nvGrpSpPr>
            <p:cNvPr id="4102" name="Group 6">
              <a:extLst>
                <a:ext uri="{FF2B5EF4-FFF2-40B4-BE49-F238E27FC236}">
                  <a16:creationId xmlns:a16="http://schemas.microsoft.com/office/drawing/2014/main" id="{039A9B62-1C16-450F-891C-A61D2B662794}"/>
                </a:ext>
              </a:extLst>
            </p:cNvPr>
            <p:cNvGrpSpPr>
              <a:grpSpLocks/>
            </p:cNvGrpSpPr>
            <p:nvPr/>
          </p:nvGrpSpPr>
          <p:grpSpPr bwMode="auto">
            <a:xfrm>
              <a:off x="261" y="1870"/>
              <a:ext cx="465" cy="299"/>
              <a:chOff x="912" y="2640"/>
              <a:chExt cx="672" cy="432"/>
            </a:xfrm>
          </p:grpSpPr>
          <p:sp>
            <p:nvSpPr>
              <p:cNvPr id="4103" name="Rectangle 7">
                <a:extLst>
                  <a:ext uri="{FF2B5EF4-FFF2-40B4-BE49-F238E27FC236}">
                    <a16:creationId xmlns:a16="http://schemas.microsoft.com/office/drawing/2014/main" id="{ACE821D1-FB9F-452E-8AEF-48EFE5BA0B7B}"/>
                  </a:ext>
                </a:extLst>
              </p:cNvPr>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04" name="Rectangle 8">
                <a:extLst>
                  <a:ext uri="{FF2B5EF4-FFF2-40B4-BE49-F238E27FC236}">
                    <a16:creationId xmlns:a16="http://schemas.microsoft.com/office/drawing/2014/main" id="{63D6921D-0AC9-4542-B538-4B39EB63C651}"/>
                  </a:ext>
                </a:extLst>
              </p:cNvPr>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105" name="Rectangle 9">
              <a:extLst>
                <a:ext uri="{FF2B5EF4-FFF2-40B4-BE49-F238E27FC236}">
                  <a16:creationId xmlns:a16="http://schemas.microsoft.com/office/drawing/2014/main" id="{442768CB-4F16-40A0-8F88-A1429D53EE6D}"/>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06" name="Rectangle 10">
              <a:extLst>
                <a:ext uri="{FF2B5EF4-FFF2-40B4-BE49-F238E27FC236}">
                  <a16:creationId xmlns:a16="http://schemas.microsoft.com/office/drawing/2014/main" id="{20E12DB0-6EB0-49B7-A4A5-1C5B886749BB}"/>
                </a:ext>
              </a:extLst>
            </p:cNvPr>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107" name="Rectangle 11">
              <a:extLst>
                <a:ext uri="{FF2B5EF4-FFF2-40B4-BE49-F238E27FC236}">
                  <a16:creationId xmlns:a16="http://schemas.microsoft.com/office/drawing/2014/main" id="{41752BDB-7A70-40FC-9924-A338A63402C2}"/>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sp>
        <p:nvSpPr>
          <p:cNvPr id="4108" name="Rectangle 12">
            <a:extLst>
              <a:ext uri="{FF2B5EF4-FFF2-40B4-BE49-F238E27FC236}">
                <a16:creationId xmlns:a16="http://schemas.microsoft.com/office/drawing/2014/main" id="{290A07BD-4A26-4FD7-9FAF-25586C126386}"/>
              </a:ext>
            </a:extLst>
          </p:cNvPr>
          <p:cNvSpPr>
            <a:spLocks noGrp="1" noChangeArrowheads="1"/>
          </p:cNvSpPr>
          <p:nvPr>
            <p:ph type="ctrTitle"/>
          </p:nvPr>
        </p:nvSpPr>
        <p:spPr>
          <a:xfrm>
            <a:off x="990600" y="1828800"/>
            <a:ext cx="7772400" cy="1143000"/>
          </a:xfrm>
        </p:spPr>
        <p:txBody>
          <a:bodyPr/>
          <a:lstStyle>
            <a:lvl1pPr>
              <a:defRPr/>
            </a:lvl1pPr>
          </a:lstStyle>
          <a:p>
            <a:pPr lvl="0"/>
            <a:r>
              <a:rPr lang="ja-JP" altLang="en-US" noProof="0"/>
              <a:t>マスタ タイトルの書式設定</a:t>
            </a:r>
          </a:p>
        </p:txBody>
      </p:sp>
      <p:sp>
        <p:nvSpPr>
          <p:cNvPr id="4109" name="Rectangle 13">
            <a:extLst>
              <a:ext uri="{FF2B5EF4-FFF2-40B4-BE49-F238E27FC236}">
                <a16:creationId xmlns:a16="http://schemas.microsoft.com/office/drawing/2014/main" id="{B122C6DF-D276-4590-BC1E-E8A1A15F00F6}"/>
              </a:ext>
            </a:extLst>
          </p:cNvPr>
          <p:cNvSpPr>
            <a:spLocks noGrp="1" noChangeArrowheads="1"/>
          </p:cNvSpPr>
          <p:nvPr>
            <p:ph type="subTitle"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ja-JP" altLang="en-US" noProof="0"/>
              <a:t>マスタ サブタイトルの書式設定</a:t>
            </a:r>
          </a:p>
        </p:txBody>
      </p:sp>
      <p:sp>
        <p:nvSpPr>
          <p:cNvPr id="4110" name="Rectangle 14">
            <a:extLst>
              <a:ext uri="{FF2B5EF4-FFF2-40B4-BE49-F238E27FC236}">
                <a16:creationId xmlns:a16="http://schemas.microsoft.com/office/drawing/2014/main" id="{B620A69D-2D75-404E-9262-E104FD53D627}"/>
              </a:ext>
            </a:extLst>
          </p:cNvPr>
          <p:cNvSpPr>
            <a:spLocks noGrp="1" noChangeArrowheads="1"/>
          </p:cNvSpPr>
          <p:nvPr>
            <p:ph type="dt" sz="half" idx="2"/>
          </p:nvPr>
        </p:nvSpPr>
        <p:spPr>
          <a:xfrm>
            <a:off x="990600" y="6248400"/>
            <a:ext cx="1905000" cy="457200"/>
          </a:xfrm>
        </p:spPr>
        <p:txBody>
          <a:bodyPr/>
          <a:lstStyle>
            <a:lvl1pPr>
              <a:defRPr>
                <a:solidFill>
                  <a:schemeClr val="bg2"/>
                </a:solidFill>
              </a:defRPr>
            </a:lvl1pPr>
          </a:lstStyle>
          <a:p>
            <a:endParaRPr lang="en-US" altLang="ja-JP"/>
          </a:p>
        </p:txBody>
      </p:sp>
      <p:sp>
        <p:nvSpPr>
          <p:cNvPr id="4111" name="Rectangle 15">
            <a:extLst>
              <a:ext uri="{FF2B5EF4-FFF2-40B4-BE49-F238E27FC236}">
                <a16:creationId xmlns:a16="http://schemas.microsoft.com/office/drawing/2014/main" id="{BC1DA5E6-3557-4927-BFAD-25DADD318CE5}"/>
              </a:ext>
            </a:extLst>
          </p:cNvPr>
          <p:cNvSpPr>
            <a:spLocks noGrp="1" noChangeArrowheads="1"/>
          </p:cNvSpPr>
          <p:nvPr>
            <p:ph type="ftr" sz="quarter" idx="3"/>
          </p:nvPr>
        </p:nvSpPr>
        <p:spPr>
          <a:xfrm>
            <a:off x="3429000" y="6248400"/>
            <a:ext cx="2895600" cy="457200"/>
          </a:xfrm>
        </p:spPr>
        <p:txBody>
          <a:bodyPr/>
          <a:lstStyle>
            <a:lvl1pPr>
              <a:defRPr>
                <a:solidFill>
                  <a:schemeClr val="bg2"/>
                </a:solidFill>
              </a:defRPr>
            </a:lvl1pPr>
          </a:lstStyle>
          <a:p>
            <a:endParaRPr lang="en-US" altLang="ja-JP"/>
          </a:p>
        </p:txBody>
      </p:sp>
      <p:sp>
        <p:nvSpPr>
          <p:cNvPr id="4112" name="Rectangle 16">
            <a:extLst>
              <a:ext uri="{FF2B5EF4-FFF2-40B4-BE49-F238E27FC236}">
                <a16:creationId xmlns:a16="http://schemas.microsoft.com/office/drawing/2014/main" id="{30E2554F-E1EA-4285-8875-EEB11FC9FB56}"/>
              </a:ext>
            </a:extLst>
          </p:cNvPr>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96F26E7B-80D5-45DC-9CB3-6543CA22D61E}" type="slidenum">
              <a:rPr lang="en-US" altLang="ja-JP"/>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923E38-5939-4654-9C12-364718881AEB}"/>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4230FE3-03FA-4941-A009-4C9CEB1AA558}"/>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4EA55C35-8ECC-4D2D-8296-B9906A02765F}"/>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BA52C85F-4D02-4B6E-86DC-0A4525940EF1}"/>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D14E35A0-D4FA-47FB-A8B6-B42AC3E85B94}"/>
              </a:ext>
            </a:extLst>
          </p:cNvPr>
          <p:cNvSpPr>
            <a:spLocks noGrp="1"/>
          </p:cNvSpPr>
          <p:nvPr>
            <p:ph type="sldNum" sz="quarter" idx="12"/>
          </p:nvPr>
        </p:nvSpPr>
        <p:spPr/>
        <p:txBody>
          <a:bodyPr/>
          <a:lstStyle>
            <a:lvl1pPr>
              <a:defRPr/>
            </a:lvl1pPr>
          </a:lstStyle>
          <a:p>
            <a:fld id="{863FC00A-E171-485B-93B0-F5EA599D3B34}" type="slidenum">
              <a:rPr lang="en-US" altLang="ja-JP"/>
              <a:pPr/>
              <a:t>‹#›</a:t>
            </a:fld>
            <a:endParaRPr lang="en-US" altLang="ja-JP"/>
          </a:p>
        </p:txBody>
      </p:sp>
    </p:spTree>
    <p:extLst>
      <p:ext uri="{BB962C8B-B14F-4D97-AF65-F5344CB8AC3E}">
        <p14:creationId xmlns:p14="http://schemas.microsoft.com/office/powerpoint/2010/main" val="2025465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95EF7F6-B726-4A2F-B574-E0F61A25546A}"/>
              </a:ext>
            </a:extLst>
          </p:cNvPr>
          <p:cNvSpPr>
            <a:spLocks noGrp="1"/>
          </p:cNvSpPr>
          <p:nvPr>
            <p:ph type="title" orient="vert"/>
          </p:nvPr>
        </p:nvSpPr>
        <p:spPr>
          <a:xfrm>
            <a:off x="7004050" y="617538"/>
            <a:ext cx="1951038" cy="5514975"/>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42FAA86-1788-4141-9EB0-2F77A0FEE162}"/>
              </a:ext>
            </a:extLst>
          </p:cNvPr>
          <p:cNvSpPr>
            <a:spLocks noGrp="1"/>
          </p:cNvSpPr>
          <p:nvPr>
            <p:ph type="body" orient="vert" idx="1"/>
          </p:nvPr>
        </p:nvSpPr>
        <p:spPr>
          <a:xfrm>
            <a:off x="1150938" y="617538"/>
            <a:ext cx="5700712" cy="55149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A71B7139-9C42-47EB-A311-1091A169AB00}"/>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98445F83-C1EC-4672-AD18-CEE030FCC22B}"/>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11021F7C-2F36-4595-B4C6-AABA6A8C080B}"/>
              </a:ext>
            </a:extLst>
          </p:cNvPr>
          <p:cNvSpPr>
            <a:spLocks noGrp="1"/>
          </p:cNvSpPr>
          <p:nvPr>
            <p:ph type="sldNum" sz="quarter" idx="12"/>
          </p:nvPr>
        </p:nvSpPr>
        <p:spPr/>
        <p:txBody>
          <a:bodyPr/>
          <a:lstStyle>
            <a:lvl1pPr>
              <a:defRPr/>
            </a:lvl1pPr>
          </a:lstStyle>
          <a:p>
            <a:fld id="{F3A96C19-979D-438C-8474-40293E01A1B5}" type="slidenum">
              <a:rPr lang="en-US" altLang="ja-JP"/>
              <a:pPr/>
              <a:t>‹#›</a:t>
            </a:fld>
            <a:endParaRPr lang="en-US" altLang="ja-JP"/>
          </a:p>
        </p:txBody>
      </p:sp>
    </p:spTree>
    <p:extLst>
      <p:ext uri="{BB962C8B-B14F-4D97-AF65-F5344CB8AC3E}">
        <p14:creationId xmlns:p14="http://schemas.microsoft.com/office/powerpoint/2010/main" val="717421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81DF54C-5F10-4F0A-AFF3-12FD0AD355E2}"/>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1A03CC9D-30FF-4297-94B8-496C79220178}"/>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0ECA43F5-3634-4DA1-B3B7-33FC9947903F}"/>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3113955E-4C16-47A2-BDFE-0ED9D7FF7C34}"/>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01D6AC9A-DE47-4A61-ABDF-2D8E4B582EBE}"/>
              </a:ext>
            </a:extLst>
          </p:cNvPr>
          <p:cNvSpPr>
            <a:spLocks noGrp="1"/>
          </p:cNvSpPr>
          <p:nvPr>
            <p:ph type="sldNum" sz="quarter" idx="12"/>
          </p:nvPr>
        </p:nvSpPr>
        <p:spPr/>
        <p:txBody>
          <a:bodyPr/>
          <a:lstStyle>
            <a:lvl1pPr>
              <a:defRPr/>
            </a:lvl1pPr>
          </a:lstStyle>
          <a:p>
            <a:fld id="{3D3C31DA-7873-4549-A378-DC7BC3D76DA3}" type="slidenum">
              <a:rPr lang="en-US" altLang="ja-JP"/>
              <a:pPr/>
              <a:t>‹#›</a:t>
            </a:fld>
            <a:endParaRPr lang="en-US" altLang="ja-JP"/>
          </a:p>
        </p:txBody>
      </p:sp>
    </p:spTree>
    <p:extLst>
      <p:ext uri="{BB962C8B-B14F-4D97-AF65-F5344CB8AC3E}">
        <p14:creationId xmlns:p14="http://schemas.microsoft.com/office/powerpoint/2010/main" val="330326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0A91C1-DBD1-4334-B64E-FE602DECDBE2}"/>
              </a:ext>
            </a:extLst>
          </p:cNvPr>
          <p:cNvSpPr>
            <a:spLocks noGrp="1"/>
          </p:cNvSpPr>
          <p:nvPr>
            <p:ph type="title"/>
          </p:nvPr>
        </p:nvSpPr>
        <p:spPr>
          <a:xfrm>
            <a:off x="623888" y="1709738"/>
            <a:ext cx="7886700" cy="2852737"/>
          </a:xfrm>
        </p:spPr>
        <p:txBody>
          <a:bodyPr/>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F88E9B9F-213A-4585-8DCD-4DAAD8108965}"/>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EF7B82B5-E57F-45FC-9A1C-2B2E8F6BE46E}"/>
              </a:ext>
            </a:extLst>
          </p:cNvPr>
          <p:cNvSpPr>
            <a:spLocks noGrp="1"/>
          </p:cNvSpPr>
          <p:nvPr>
            <p:ph type="dt" sz="half" idx="10"/>
          </p:nvPr>
        </p:nvSpPr>
        <p:spPr/>
        <p:txBody>
          <a:bodyPr/>
          <a:lstStyle>
            <a:lvl1pPr>
              <a:defRPr/>
            </a:lvl1pPr>
          </a:lstStyle>
          <a:p>
            <a:endParaRPr lang="en-US" altLang="ja-JP"/>
          </a:p>
        </p:txBody>
      </p:sp>
      <p:sp>
        <p:nvSpPr>
          <p:cNvPr id="5" name="フッター プレースホルダー 4">
            <a:extLst>
              <a:ext uri="{FF2B5EF4-FFF2-40B4-BE49-F238E27FC236}">
                <a16:creationId xmlns:a16="http://schemas.microsoft.com/office/drawing/2014/main" id="{0EAC794D-280A-4710-BBF8-790CED712B90}"/>
              </a:ext>
            </a:extLst>
          </p:cNvPr>
          <p:cNvSpPr>
            <a:spLocks noGrp="1"/>
          </p:cNvSpPr>
          <p:nvPr>
            <p:ph type="ftr" sz="quarter" idx="11"/>
          </p:nvPr>
        </p:nvSpPr>
        <p:spPr/>
        <p:txBody>
          <a:bodyPr/>
          <a:lstStyle>
            <a:lvl1pPr>
              <a:defRPr/>
            </a:lvl1pPr>
          </a:lstStyle>
          <a:p>
            <a:endParaRPr lang="en-US" altLang="ja-JP"/>
          </a:p>
        </p:txBody>
      </p:sp>
      <p:sp>
        <p:nvSpPr>
          <p:cNvPr id="6" name="スライド番号プレースホルダー 5">
            <a:extLst>
              <a:ext uri="{FF2B5EF4-FFF2-40B4-BE49-F238E27FC236}">
                <a16:creationId xmlns:a16="http://schemas.microsoft.com/office/drawing/2014/main" id="{A46AF23A-89D1-44E5-B8A8-F1A2568ADB2A}"/>
              </a:ext>
            </a:extLst>
          </p:cNvPr>
          <p:cNvSpPr>
            <a:spLocks noGrp="1"/>
          </p:cNvSpPr>
          <p:nvPr>
            <p:ph type="sldNum" sz="quarter" idx="12"/>
          </p:nvPr>
        </p:nvSpPr>
        <p:spPr/>
        <p:txBody>
          <a:bodyPr/>
          <a:lstStyle>
            <a:lvl1pPr>
              <a:defRPr/>
            </a:lvl1pPr>
          </a:lstStyle>
          <a:p>
            <a:fld id="{5DFECB24-F48C-4FD1-9E00-FF18855B2C2E}" type="slidenum">
              <a:rPr lang="en-US" altLang="ja-JP"/>
              <a:pPr/>
              <a:t>‹#›</a:t>
            </a:fld>
            <a:endParaRPr lang="en-US" altLang="ja-JP"/>
          </a:p>
        </p:txBody>
      </p:sp>
    </p:spTree>
    <p:extLst>
      <p:ext uri="{BB962C8B-B14F-4D97-AF65-F5344CB8AC3E}">
        <p14:creationId xmlns:p14="http://schemas.microsoft.com/office/powerpoint/2010/main" val="3688425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4DDC1C-61DA-42EA-B23F-726FF6602029}"/>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C4D8BEF3-4E49-42A2-B53F-5D7F80C012A7}"/>
              </a:ext>
            </a:extLst>
          </p:cNvPr>
          <p:cNvSpPr>
            <a:spLocks noGrp="1"/>
          </p:cNvSpPr>
          <p:nvPr>
            <p:ph sz="half" idx="1"/>
          </p:nvPr>
        </p:nvSpPr>
        <p:spPr>
          <a:xfrm>
            <a:off x="1182688" y="2017713"/>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3B74A2F3-2FDC-436C-9F51-CD1A9E3E1800}"/>
              </a:ext>
            </a:extLst>
          </p:cNvPr>
          <p:cNvSpPr>
            <a:spLocks noGrp="1"/>
          </p:cNvSpPr>
          <p:nvPr>
            <p:ph sz="half" idx="2"/>
          </p:nvPr>
        </p:nvSpPr>
        <p:spPr>
          <a:xfrm>
            <a:off x="5145088" y="2017713"/>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28EAAB1C-0A1B-4DD3-8C33-54DFB5A0416E}"/>
              </a:ext>
            </a:extLst>
          </p:cNvPr>
          <p:cNvSpPr>
            <a:spLocks noGrp="1"/>
          </p:cNvSpPr>
          <p:nvPr>
            <p:ph type="dt" sz="half" idx="10"/>
          </p:nvPr>
        </p:nvSpPr>
        <p:spPr/>
        <p:txBody>
          <a:bodyPr/>
          <a:lstStyle>
            <a:lvl1pPr>
              <a:defRPr/>
            </a:lvl1pPr>
          </a:lstStyle>
          <a:p>
            <a:endParaRPr lang="en-US" altLang="ja-JP"/>
          </a:p>
        </p:txBody>
      </p:sp>
      <p:sp>
        <p:nvSpPr>
          <p:cNvPr id="6" name="フッター プレースホルダー 5">
            <a:extLst>
              <a:ext uri="{FF2B5EF4-FFF2-40B4-BE49-F238E27FC236}">
                <a16:creationId xmlns:a16="http://schemas.microsoft.com/office/drawing/2014/main" id="{B7D2299F-945D-4F69-9437-8C8B4F278584}"/>
              </a:ext>
            </a:extLst>
          </p:cNvPr>
          <p:cNvSpPr>
            <a:spLocks noGrp="1"/>
          </p:cNvSpPr>
          <p:nvPr>
            <p:ph type="ftr" sz="quarter" idx="11"/>
          </p:nvPr>
        </p:nvSpPr>
        <p:spPr/>
        <p:txBody>
          <a:bodyPr/>
          <a:lstStyle>
            <a:lvl1pPr>
              <a:defRPr/>
            </a:lvl1pPr>
          </a:lstStyle>
          <a:p>
            <a:endParaRPr lang="en-US" altLang="ja-JP"/>
          </a:p>
        </p:txBody>
      </p:sp>
      <p:sp>
        <p:nvSpPr>
          <p:cNvPr id="7" name="スライド番号プレースホルダー 6">
            <a:extLst>
              <a:ext uri="{FF2B5EF4-FFF2-40B4-BE49-F238E27FC236}">
                <a16:creationId xmlns:a16="http://schemas.microsoft.com/office/drawing/2014/main" id="{B16EF211-2814-4508-9B8D-79563847776D}"/>
              </a:ext>
            </a:extLst>
          </p:cNvPr>
          <p:cNvSpPr>
            <a:spLocks noGrp="1"/>
          </p:cNvSpPr>
          <p:nvPr>
            <p:ph type="sldNum" sz="quarter" idx="12"/>
          </p:nvPr>
        </p:nvSpPr>
        <p:spPr/>
        <p:txBody>
          <a:bodyPr/>
          <a:lstStyle>
            <a:lvl1pPr>
              <a:defRPr/>
            </a:lvl1pPr>
          </a:lstStyle>
          <a:p>
            <a:fld id="{B5A898C9-F38D-41C2-93D6-D3BDCC0FBE0F}" type="slidenum">
              <a:rPr lang="en-US" altLang="ja-JP"/>
              <a:pPr/>
              <a:t>‹#›</a:t>
            </a:fld>
            <a:endParaRPr lang="en-US" altLang="ja-JP"/>
          </a:p>
        </p:txBody>
      </p:sp>
    </p:spTree>
    <p:extLst>
      <p:ext uri="{BB962C8B-B14F-4D97-AF65-F5344CB8AC3E}">
        <p14:creationId xmlns:p14="http://schemas.microsoft.com/office/powerpoint/2010/main" val="233680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A323C7-02F1-4D71-90CA-4E592934686A}"/>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DC149DEB-812D-4BC3-9E1F-0B39E021810C}"/>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967F2639-5694-4FEB-9674-CA42042D05B1}"/>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2DD2DA76-4323-45BB-982A-1A4BEFD8FC0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35072F5F-94E9-42EC-ADD6-E0222FFD3657}"/>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id="{3BAD7F7F-938A-4B9B-A9D0-5441CB530457}"/>
              </a:ext>
            </a:extLst>
          </p:cNvPr>
          <p:cNvSpPr>
            <a:spLocks noGrp="1"/>
          </p:cNvSpPr>
          <p:nvPr>
            <p:ph type="dt" sz="half" idx="10"/>
          </p:nvPr>
        </p:nvSpPr>
        <p:spPr/>
        <p:txBody>
          <a:bodyPr/>
          <a:lstStyle>
            <a:lvl1pPr>
              <a:defRPr/>
            </a:lvl1pPr>
          </a:lstStyle>
          <a:p>
            <a:endParaRPr lang="en-US" altLang="ja-JP"/>
          </a:p>
        </p:txBody>
      </p:sp>
      <p:sp>
        <p:nvSpPr>
          <p:cNvPr id="8" name="フッター プレースホルダー 7">
            <a:extLst>
              <a:ext uri="{FF2B5EF4-FFF2-40B4-BE49-F238E27FC236}">
                <a16:creationId xmlns:a16="http://schemas.microsoft.com/office/drawing/2014/main" id="{1B3A09BE-99DC-48FE-A338-7E8028B142A5}"/>
              </a:ext>
            </a:extLst>
          </p:cNvPr>
          <p:cNvSpPr>
            <a:spLocks noGrp="1"/>
          </p:cNvSpPr>
          <p:nvPr>
            <p:ph type="ftr" sz="quarter" idx="11"/>
          </p:nvPr>
        </p:nvSpPr>
        <p:spPr/>
        <p:txBody>
          <a:bodyPr/>
          <a:lstStyle>
            <a:lvl1pPr>
              <a:defRPr/>
            </a:lvl1pPr>
          </a:lstStyle>
          <a:p>
            <a:endParaRPr lang="en-US" altLang="ja-JP"/>
          </a:p>
        </p:txBody>
      </p:sp>
      <p:sp>
        <p:nvSpPr>
          <p:cNvPr id="9" name="スライド番号プレースホルダー 8">
            <a:extLst>
              <a:ext uri="{FF2B5EF4-FFF2-40B4-BE49-F238E27FC236}">
                <a16:creationId xmlns:a16="http://schemas.microsoft.com/office/drawing/2014/main" id="{9A3B3117-A9B4-45C2-9A01-710D08D2F36F}"/>
              </a:ext>
            </a:extLst>
          </p:cNvPr>
          <p:cNvSpPr>
            <a:spLocks noGrp="1"/>
          </p:cNvSpPr>
          <p:nvPr>
            <p:ph type="sldNum" sz="quarter" idx="12"/>
          </p:nvPr>
        </p:nvSpPr>
        <p:spPr/>
        <p:txBody>
          <a:bodyPr/>
          <a:lstStyle>
            <a:lvl1pPr>
              <a:defRPr/>
            </a:lvl1pPr>
          </a:lstStyle>
          <a:p>
            <a:fld id="{7EA972BE-3A69-4FF3-A202-6FAE7DBAB62E}" type="slidenum">
              <a:rPr lang="en-US" altLang="ja-JP"/>
              <a:pPr/>
              <a:t>‹#›</a:t>
            </a:fld>
            <a:endParaRPr lang="en-US" altLang="ja-JP"/>
          </a:p>
        </p:txBody>
      </p:sp>
    </p:spTree>
    <p:extLst>
      <p:ext uri="{BB962C8B-B14F-4D97-AF65-F5344CB8AC3E}">
        <p14:creationId xmlns:p14="http://schemas.microsoft.com/office/powerpoint/2010/main" val="1703053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40BB06-3BF8-4181-B07A-170F00A1531B}"/>
              </a:ext>
            </a:extLst>
          </p:cNvPr>
          <p:cNvSpPr>
            <a:spLocks noGrp="1"/>
          </p:cNvSpPr>
          <p:nvPr>
            <p:ph type="title"/>
          </p:nvPr>
        </p:nvSpPr>
        <p:spPr/>
        <p:txBody>
          <a:bodyPr/>
          <a:lstStyle/>
          <a:p>
            <a:r>
              <a:rPr lang="ja-JP" altLang="en-US"/>
              <a:t>マスター タイトルの書式設定</a:t>
            </a:r>
          </a:p>
        </p:txBody>
      </p:sp>
      <p:sp>
        <p:nvSpPr>
          <p:cNvPr id="3" name="日付プレースホルダー 2">
            <a:extLst>
              <a:ext uri="{FF2B5EF4-FFF2-40B4-BE49-F238E27FC236}">
                <a16:creationId xmlns:a16="http://schemas.microsoft.com/office/drawing/2014/main" id="{4BE1572B-CDEE-44BA-A2DE-68261B039448}"/>
              </a:ext>
            </a:extLst>
          </p:cNvPr>
          <p:cNvSpPr>
            <a:spLocks noGrp="1"/>
          </p:cNvSpPr>
          <p:nvPr>
            <p:ph type="dt" sz="half" idx="10"/>
          </p:nvPr>
        </p:nvSpPr>
        <p:spPr/>
        <p:txBody>
          <a:bodyPr/>
          <a:lstStyle>
            <a:lvl1pPr>
              <a:defRPr/>
            </a:lvl1pPr>
          </a:lstStyle>
          <a:p>
            <a:endParaRPr lang="en-US" altLang="ja-JP"/>
          </a:p>
        </p:txBody>
      </p:sp>
      <p:sp>
        <p:nvSpPr>
          <p:cNvPr id="4" name="フッター プレースホルダー 3">
            <a:extLst>
              <a:ext uri="{FF2B5EF4-FFF2-40B4-BE49-F238E27FC236}">
                <a16:creationId xmlns:a16="http://schemas.microsoft.com/office/drawing/2014/main" id="{4D68F705-AF49-4F43-8AA3-1272A2C115F0}"/>
              </a:ext>
            </a:extLst>
          </p:cNvPr>
          <p:cNvSpPr>
            <a:spLocks noGrp="1"/>
          </p:cNvSpPr>
          <p:nvPr>
            <p:ph type="ftr" sz="quarter" idx="11"/>
          </p:nvPr>
        </p:nvSpPr>
        <p:spPr/>
        <p:txBody>
          <a:bodyPr/>
          <a:lstStyle>
            <a:lvl1pPr>
              <a:defRPr/>
            </a:lvl1pPr>
          </a:lstStyle>
          <a:p>
            <a:endParaRPr lang="en-US" altLang="ja-JP"/>
          </a:p>
        </p:txBody>
      </p:sp>
      <p:sp>
        <p:nvSpPr>
          <p:cNvPr id="5" name="スライド番号プレースホルダー 4">
            <a:extLst>
              <a:ext uri="{FF2B5EF4-FFF2-40B4-BE49-F238E27FC236}">
                <a16:creationId xmlns:a16="http://schemas.microsoft.com/office/drawing/2014/main" id="{1692B4F0-0A48-45D8-B8CC-E3EA2DBDB0DA}"/>
              </a:ext>
            </a:extLst>
          </p:cNvPr>
          <p:cNvSpPr>
            <a:spLocks noGrp="1"/>
          </p:cNvSpPr>
          <p:nvPr>
            <p:ph type="sldNum" sz="quarter" idx="12"/>
          </p:nvPr>
        </p:nvSpPr>
        <p:spPr/>
        <p:txBody>
          <a:bodyPr/>
          <a:lstStyle>
            <a:lvl1pPr>
              <a:defRPr/>
            </a:lvl1pPr>
          </a:lstStyle>
          <a:p>
            <a:fld id="{E32A7551-ED86-42F7-B72B-58D95789CC48}" type="slidenum">
              <a:rPr lang="en-US" altLang="ja-JP"/>
              <a:pPr/>
              <a:t>‹#›</a:t>
            </a:fld>
            <a:endParaRPr lang="en-US" altLang="ja-JP"/>
          </a:p>
        </p:txBody>
      </p:sp>
    </p:spTree>
    <p:extLst>
      <p:ext uri="{BB962C8B-B14F-4D97-AF65-F5344CB8AC3E}">
        <p14:creationId xmlns:p14="http://schemas.microsoft.com/office/powerpoint/2010/main" val="1643730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7278009-2550-450F-9131-67AF735233FF}"/>
              </a:ext>
            </a:extLst>
          </p:cNvPr>
          <p:cNvSpPr>
            <a:spLocks noGrp="1"/>
          </p:cNvSpPr>
          <p:nvPr>
            <p:ph type="dt" sz="half" idx="10"/>
          </p:nvPr>
        </p:nvSpPr>
        <p:spPr/>
        <p:txBody>
          <a:bodyPr/>
          <a:lstStyle>
            <a:lvl1pPr>
              <a:defRPr/>
            </a:lvl1pPr>
          </a:lstStyle>
          <a:p>
            <a:endParaRPr lang="en-US" altLang="ja-JP"/>
          </a:p>
        </p:txBody>
      </p:sp>
      <p:sp>
        <p:nvSpPr>
          <p:cNvPr id="3" name="フッター プレースホルダー 2">
            <a:extLst>
              <a:ext uri="{FF2B5EF4-FFF2-40B4-BE49-F238E27FC236}">
                <a16:creationId xmlns:a16="http://schemas.microsoft.com/office/drawing/2014/main" id="{4A734812-BEB3-4948-9A13-5C0DCB40C274}"/>
              </a:ext>
            </a:extLst>
          </p:cNvPr>
          <p:cNvSpPr>
            <a:spLocks noGrp="1"/>
          </p:cNvSpPr>
          <p:nvPr>
            <p:ph type="ftr" sz="quarter" idx="11"/>
          </p:nvPr>
        </p:nvSpPr>
        <p:spPr/>
        <p:txBody>
          <a:bodyPr/>
          <a:lstStyle>
            <a:lvl1pPr>
              <a:defRPr/>
            </a:lvl1pPr>
          </a:lstStyle>
          <a:p>
            <a:endParaRPr lang="en-US" altLang="ja-JP"/>
          </a:p>
        </p:txBody>
      </p:sp>
      <p:sp>
        <p:nvSpPr>
          <p:cNvPr id="4" name="スライド番号プレースホルダー 3">
            <a:extLst>
              <a:ext uri="{FF2B5EF4-FFF2-40B4-BE49-F238E27FC236}">
                <a16:creationId xmlns:a16="http://schemas.microsoft.com/office/drawing/2014/main" id="{938FF97D-442E-4AA7-A52C-3040D2B6F7E3}"/>
              </a:ext>
            </a:extLst>
          </p:cNvPr>
          <p:cNvSpPr>
            <a:spLocks noGrp="1"/>
          </p:cNvSpPr>
          <p:nvPr>
            <p:ph type="sldNum" sz="quarter" idx="12"/>
          </p:nvPr>
        </p:nvSpPr>
        <p:spPr/>
        <p:txBody>
          <a:bodyPr/>
          <a:lstStyle>
            <a:lvl1pPr>
              <a:defRPr/>
            </a:lvl1pPr>
          </a:lstStyle>
          <a:p>
            <a:fld id="{4AA3888C-57B9-4663-9A6C-9470F01D5384}" type="slidenum">
              <a:rPr lang="en-US" altLang="ja-JP"/>
              <a:pPr/>
              <a:t>‹#›</a:t>
            </a:fld>
            <a:endParaRPr lang="en-US" altLang="ja-JP"/>
          </a:p>
        </p:txBody>
      </p:sp>
    </p:spTree>
    <p:extLst>
      <p:ext uri="{BB962C8B-B14F-4D97-AF65-F5344CB8AC3E}">
        <p14:creationId xmlns:p14="http://schemas.microsoft.com/office/powerpoint/2010/main" val="2885537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8F149F-628E-416E-85C9-9C013C902207}"/>
              </a:ext>
            </a:extLst>
          </p:cNvPr>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E90EF0C7-4A5B-4298-9266-7526A7F4883F}"/>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A97A68A5-74E8-4623-B08C-27CF9A32B97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9A7CFFC2-98FB-462B-A0D3-B66DD18FA135}"/>
              </a:ext>
            </a:extLst>
          </p:cNvPr>
          <p:cNvSpPr>
            <a:spLocks noGrp="1"/>
          </p:cNvSpPr>
          <p:nvPr>
            <p:ph type="dt" sz="half" idx="10"/>
          </p:nvPr>
        </p:nvSpPr>
        <p:spPr/>
        <p:txBody>
          <a:bodyPr/>
          <a:lstStyle>
            <a:lvl1pPr>
              <a:defRPr/>
            </a:lvl1pPr>
          </a:lstStyle>
          <a:p>
            <a:endParaRPr lang="en-US" altLang="ja-JP"/>
          </a:p>
        </p:txBody>
      </p:sp>
      <p:sp>
        <p:nvSpPr>
          <p:cNvPr id="6" name="フッター プレースホルダー 5">
            <a:extLst>
              <a:ext uri="{FF2B5EF4-FFF2-40B4-BE49-F238E27FC236}">
                <a16:creationId xmlns:a16="http://schemas.microsoft.com/office/drawing/2014/main" id="{6BF5F7E5-C624-4E6F-B50A-59E02FD5DAD2}"/>
              </a:ext>
            </a:extLst>
          </p:cNvPr>
          <p:cNvSpPr>
            <a:spLocks noGrp="1"/>
          </p:cNvSpPr>
          <p:nvPr>
            <p:ph type="ftr" sz="quarter" idx="11"/>
          </p:nvPr>
        </p:nvSpPr>
        <p:spPr/>
        <p:txBody>
          <a:bodyPr/>
          <a:lstStyle>
            <a:lvl1pPr>
              <a:defRPr/>
            </a:lvl1pPr>
          </a:lstStyle>
          <a:p>
            <a:endParaRPr lang="en-US" altLang="ja-JP"/>
          </a:p>
        </p:txBody>
      </p:sp>
      <p:sp>
        <p:nvSpPr>
          <p:cNvPr id="7" name="スライド番号プレースホルダー 6">
            <a:extLst>
              <a:ext uri="{FF2B5EF4-FFF2-40B4-BE49-F238E27FC236}">
                <a16:creationId xmlns:a16="http://schemas.microsoft.com/office/drawing/2014/main" id="{596A7996-40D4-42BE-87C0-E3C6F96BC6D2}"/>
              </a:ext>
            </a:extLst>
          </p:cNvPr>
          <p:cNvSpPr>
            <a:spLocks noGrp="1"/>
          </p:cNvSpPr>
          <p:nvPr>
            <p:ph type="sldNum" sz="quarter" idx="12"/>
          </p:nvPr>
        </p:nvSpPr>
        <p:spPr/>
        <p:txBody>
          <a:bodyPr/>
          <a:lstStyle>
            <a:lvl1pPr>
              <a:defRPr/>
            </a:lvl1pPr>
          </a:lstStyle>
          <a:p>
            <a:fld id="{04D32085-50B4-4311-86F9-F03BAD1F9600}" type="slidenum">
              <a:rPr lang="en-US" altLang="ja-JP"/>
              <a:pPr/>
              <a:t>‹#›</a:t>
            </a:fld>
            <a:endParaRPr lang="en-US" altLang="ja-JP"/>
          </a:p>
        </p:txBody>
      </p:sp>
    </p:spTree>
    <p:extLst>
      <p:ext uri="{BB962C8B-B14F-4D97-AF65-F5344CB8AC3E}">
        <p14:creationId xmlns:p14="http://schemas.microsoft.com/office/powerpoint/2010/main" val="383366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3361FB-A3A2-4C13-9781-F36F4CF2A523}"/>
              </a:ext>
            </a:extLst>
          </p:cNvPr>
          <p:cNvSpPr>
            <a:spLocks noGrp="1"/>
          </p:cNvSpPr>
          <p:nvPr>
            <p:ph type="title"/>
          </p:nvPr>
        </p:nvSpPr>
        <p:spPr>
          <a:xfrm>
            <a:off x="630238" y="457200"/>
            <a:ext cx="2949575" cy="1600200"/>
          </a:xfrm>
        </p:spPr>
        <p:txBody>
          <a:bodyPr/>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131C9821-0A70-4DFF-B655-B450E7C645D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ー 3">
            <a:extLst>
              <a:ext uri="{FF2B5EF4-FFF2-40B4-BE49-F238E27FC236}">
                <a16:creationId xmlns:a16="http://schemas.microsoft.com/office/drawing/2014/main" id="{1ACB7063-03E4-44FF-9A89-A94ABBF8A23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DAE001FC-17D1-4DD2-A91A-63DFC42AC3E7}"/>
              </a:ext>
            </a:extLst>
          </p:cNvPr>
          <p:cNvSpPr>
            <a:spLocks noGrp="1"/>
          </p:cNvSpPr>
          <p:nvPr>
            <p:ph type="dt" sz="half" idx="10"/>
          </p:nvPr>
        </p:nvSpPr>
        <p:spPr/>
        <p:txBody>
          <a:bodyPr/>
          <a:lstStyle>
            <a:lvl1pPr>
              <a:defRPr/>
            </a:lvl1pPr>
          </a:lstStyle>
          <a:p>
            <a:endParaRPr lang="en-US" altLang="ja-JP"/>
          </a:p>
        </p:txBody>
      </p:sp>
      <p:sp>
        <p:nvSpPr>
          <p:cNvPr id="6" name="フッター プレースホルダー 5">
            <a:extLst>
              <a:ext uri="{FF2B5EF4-FFF2-40B4-BE49-F238E27FC236}">
                <a16:creationId xmlns:a16="http://schemas.microsoft.com/office/drawing/2014/main" id="{7D73439D-950E-4D07-9DBC-245A6DF65A3B}"/>
              </a:ext>
            </a:extLst>
          </p:cNvPr>
          <p:cNvSpPr>
            <a:spLocks noGrp="1"/>
          </p:cNvSpPr>
          <p:nvPr>
            <p:ph type="ftr" sz="quarter" idx="11"/>
          </p:nvPr>
        </p:nvSpPr>
        <p:spPr/>
        <p:txBody>
          <a:bodyPr/>
          <a:lstStyle>
            <a:lvl1pPr>
              <a:defRPr/>
            </a:lvl1pPr>
          </a:lstStyle>
          <a:p>
            <a:endParaRPr lang="en-US" altLang="ja-JP"/>
          </a:p>
        </p:txBody>
      </p:sp>
      <p:sp>
        <p:nvSpPr>
          <p:cNvPr id="7" name="スライド番号プレースホルダー 6">
            <a:extLst>
              <a:ext uri="{FF2B5EF4-FFF2-40B4-BE49-F238E27FC236}">
                <a16:creationId xmlns:a16="http://schemas.microsoft.com/office/drawing/2014/main" id="{8FB147E1-14D0-4ABB-B115-368A12465381}"/>
              </a:ext>
            </a:extLst>
          </p:cNvPr>
          <p:cNvSpPr>
            <a:spLocks noGrp="1"/>
          </p:cNvSpPr>
          <p:nvPr>
            <p:ph type="sldNum" sz="quarter" idx="12"/>
          </p:nvPr>
        </p:nvSpPr>
        <p:spPr/>
        <p:txBody>
          <a:bodyPr/>
          <a:lstStyle>
            <a:lvl1pPr>
              <a:defRPr/>
            </a:lvl1pPr>
          </a:lstStyle>
          <a:p>
            <a:fld id="{A0512FB3-B19E-4196-A867-8C7ABD77AA6B}" type="slidenum">
              <a:rPr lang="en-US" altLang="ja-JP"/>
              <a:pPr/>
              <a:t>‹#›</a:t>
            </a:fld>
            <a:endParaRPr lang="en-US" altLang="ja-JP"/>
          </a:p>
        </p:txBody>
      </p:sp>
    </p:spTree>
    <p:extLst>
      <p:ext uri="{BB962C8B-B14F-4D97-AF65-F5344CB8AC3E}">
        <p14:creationId xmlns:p14="http://schemas.microsoft.com/office/powerpoint/2010/main" val="2114367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7F8F1A3-7831-440D-81B8-AC44023B859C}"/>
              </a:ext>
            </a:extLst>
          </p:cNvPr>
          <p:cNvSpPr>
            <a:spLocks noChangeArrowheads="1"/>
          </p:cNvSpPr>
          <p:nvPr/>
        </p:nvSpPr>
        <p:spPr bwMode="ltGray">
          <a:xfrm>
            <a:off x="417513" y="1098550"/>
            <a:ext cx="438150" cy="474663"/>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2400"/>
          </a:p>
        </p:txBody>
      </p:sp>
      <p:sp>
        <p:nvSpPr>
          <p:cNvPr id="3075" name="Rectangle 3">
            <a:extLst>
              <a:ext uri="{FF2B5EF4-FFF2-40B4-BE49-F238E27FC236}">
                <a16:creationId xmlns:a16="http://schemas.microsoft.com/office/drawing/2014/main" id="{042CF926-B3C7-481B-89C9-2256581A4845}"/>
              </a:ext>
            </a:extLst>
          </p:cNvPr>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2400"/>
          </a:p>
        </p:txBody>
      </p:sp>
      <p:sp>
        <p:nvSpPr>
          <p:cNvPr id="3076" name="Rectangle 4">
            <a:extLst>
              <a:ext uri="{FF2B5EF4-FFF2-40B4-BE49-F238E27FC236}">
                <a16:creationId xmlns:a16="http://schemas.microsoft.com/office/drawing/2014/main" id="{82923231-3FED-4FC6-8FA8-0E0712B0ED2B}"/>
              </a:ext>
            </a:extLst>
          </p:cNvPr>
          <p:cNvSpPr>
            <a:spLocks noChangeArrowheads="1"/>
          </p:cNvSpPr>
          <p:nvPr/>
        </p:nvSpPr>
        <p:spPr bwMode="ltGray">
          <a:xfrm>
            <a:off x="541338" y="1520825"/>
            <a:ext cx="422275" cy="474663"/>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2400"/>
          </a:p>
        </p:txBody>
      </p:sp>
      <p:sp>
        <p:nvSpPr>
          <p:cNvPr id="3077" name="Rectangle 5">
            <a:extLst>
              <a:ext uri="{FF2B5EF4-FFF2-40B4-BE49-F238E27FC236}">
                <a16:creationId xmlns:a16="http://schemas.microsoft.com/office/drawing/2014/main" id="{01B15D23-A35F-4A1D-8AC4-501649340C45}"/>
              </a:ext>
            </a:extLst>
          </p:cNvPr>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2400"/>
          </a:p>
        </p:txBody>
      </p:sp>
      <p:sp>
        <p:nvSpPr>
          <p:cNvPr id="3078" name="Rectangle 6">
            <a:extLst>
              <a:ext uri="{FF2B5EF4-FFF2-40B4-BE49-F238E27FC236}">
                <a16:creationId xmlns:a16="http://schemas.microsoft.com/office/drawing/2014/main" id="{82B8B8C7-0F0A-4EF4-9187-44D688377DEB}"/>
              </a:ext>
            </a:extLst>
          </p:cNvPr>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2400"/>
          </a:p>
        </p:txBody>
      </p:sp>
      <p:sp>
        <p:nvSpPr>
          <p:cNvPr id="3079" name="Rectangle 7">
            <a:extLst>
              <a:ext uri="{FF2B5EF4-FFF2-40B4-BE49-F238E27FC236}">
                <a16:creationId xmlns:a16="http://schemas.microsoft.com/office/drawing/2014/main" id="{F3D97D4C-451E-4774-A12D-518A5DBE7182}"/>
              </a:ext>
            </a:extLst>
          </p:cNvPr>
          <p:cNvSpPr>
            <a:spLocks noChangeArrowheads="1"/>
          </p:cNvSpPr>
          <p:nvPr/>
        </p:nvSpPr>
        <p:spPr bwMode="gray">
          <a:xfrm>
            <a:off x="762000" y="990600"/>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2400"/>
          </a:p>
        </p:txBody>
      </p:sp>
      <p:sp>
        <p:nvSpPr>
          <p:cNvPr id="3080" name="Rectangle 8">
            <a:extLst>
              <a:ext uri="{FF2B5EF4-FFF2-40B4-BE49-F238E27FC236}">
                <a16:creationId xmlns:a16="http://schemas.microsoft.com/office/drawing/2014/main" id="{03A9A0B4-6317-4987-8EB5-56D00B81B926}"/>
              </a:ext>
            </a:extLst>
          </p:cNvPr>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ja-JP" sz="2400"/>
          </a:p>
        </p:txBody>
      </p:sp>
      <p:sp>
        <p:nvSpPr>
          <p:cNvPr id="3081" name="Rectangle 9">
            <a:extLst>
              <a:ext uri="{FF2B5EF4-FFF2-40B4-BE49-F238E27FC236}">
                <a16:creationId xmlns:a16="http://schemas.microsoft.com/office/drawing/2014/main" id="{EDB08B63-1BBD-43C1-9B3B-8D5A50655890}"/>
              </a:ext>
            </a:extLst>
          </p:cNvPr>
          <p:cNvSpPr>
            <a:spLocks noGrp="1" noChangeArrowheads="1"/>
          </p:cNvSpPr>
          <p:nvPr>
            <p:ph type="title"/>
          </p:nvPr>
        </p:nvSpPr>
        <p:spPr bwMode="auto">
          <a:xfrm>
            <a:off x="1150938" y="617538"/>
            <a:ext cx="7793037"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3082" name="Rectangle 10">
            <a:extLst>
              <a:ext uri="{FF2B5EF4-FFF2-40B4-BE49-F238E27FC236}">
                <a16:creationId xmlns:a16="http://schemas.microsoft.com/office/drawing/2014/main" id="{AADB3F40-9489-403C-854F-C103DAA30819}"/>
              </a:ext>
            </a:extLst>
          </p:cNvPr>
          <p:cNvSpPr>
            <a:spLocks noGrp="1" noChangeArrowheads="1"/>
          </p:cNvSpPr>
          <p:nvPr>
            <p:ph type="body" idx="1"/>
          </p:nvPr>
        </p:nvSpPr>
        <p:spPr bwMode="auto">
          <a:xfrm>
            <a:off x="1182688" y="2017713"/>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83" name="Rectangle 11">
            <a:extLst>
              <a:ext uri="{FF2B5EF4-FFF2-40B4-BE49-F238E27FC236}">
                <a16:creationId xmlns:a16="http://schemas.microsoft.com/office/drawing/2014/main" id="{ADF932D6-F203-4317-8D8D-8188C60ED106}"/>
              </a:ext>
            </a:extLst>
          </p:cNvPr>
          <p:cNvSpPr>
            <a:spLocks noGrp="1" noChangeArrowheads="1"/>
          </p:cNvSpPr>
          <p:nvPr>
            <p:ph type="dt" sz="half" idx="2"/>
          </p:nvPr>
        </p:nvSpPr>
        <p:spPr bwMode="auto">
          <a:xfrm>
            <a:off x="9144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kumimoji="0" sz="1400"/>
            </a:lvl1pPr>
          </a:lstStyle>
          <a:p>
            <a:endParaRPr lang="en-US" altLang="ja-JP"/>
          </a:p>
        </p:txBody>
      </p:sp>
      <p:sp>
        <p:nvSpPr>
          <p:cNvPr id="3084" name="Rectangle 12">
            <a:extLst>
              <a:ext uri="{FF2B5EF4-FFF2-40B4-BE49-F238E27FC236}">
                <a16:creationId xmlns:a16="http://schemas.microsoft.com/office/drawing/2014/main" id="{8B3ADC49-6B72-41BF-909C-DC5AE1A97892}"/>
              </a:ext>
            </a:extLst>
          </p:cNvPr>
          <p:cNvSpPr>
            <a:spLocks noGrp="1" noChangeArrowheads="1"/>
          </p:cNvSpPr>
          <p:nvPr>
            <p:ph type="ftr" sz="quarter" idx="3"/>
          </p:nvPr>
        </p:nvSpPr>
        <p:spPr bwMode="auto">
          <a:xfrm>
            <a:off x="3352800" y="63246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kumimoji="0" sz="1400"/>
            </a:lvl1pPr>
          </a:lstStyle>
          <a:p>
            <a:endParaRPr lang="en-US" altLang="ja-JP"/>
          </a:p>
        </p:txBody>
      </p:sp>
      <p:sp>
        <p:nvSpPr>
          <p:cNvPr id="3085" name="Rectangle 13">
            <a:extLst>
              <a:ext uri="{FF2B5EF4-FFF2-40B4-BE49-F238E27FC236}">
                <a16:creationId xmlns:a16="http://schemas.microsoft.com/office/drawing/2014/main" id="{591F1508-E874-42F1-B1BE-77C0E4FB4889}"/>
              </a:ext>
            </a:extLst>
          </p:cNvPr>
          <p:cNvSpPr>
            <a:spLocks noGrp="1" noChangeArrowheads="1"/>
          </p:cNvSpPr>
          <p:nvPr>
            <p:ph type="sldNum" sz="quarter" idx="4"/>
          </p:nvPr>
        </p:nvSpPr>
        <p:spPr bwMode="auto">
          <a:xfrm>
            <a:off x="67818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kumimoji="0" sz="1400"/>
            </a:lvl1pPr>
          </a:lstStyle>
          <a:p>
            <a:fld id="{283C8986-1795-47D4-B236-E4FD25863ABD}" type="slidenum">
              <a:rPr lang="en-US" altLang="ja-JP"/>
              <a:pPr/>
              <a:t>‹#›</a:t>
            </a:fld>
            <a:endParaRPr lang="en-US" altLang="ja-JP"/>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kumimoji="1" sz="4400" kern="1200">
          <a:solidFill>
            <a:schemeClr val="tx2"/>
          </a:solidFill>
          <a:latin typeface="+mj-lt"/>
          <a:ea typeface="+mj-ea"/>
          <a:cs typeface="+mj-cs"/>
        </a:defRPr>
      </a:lvl1pPr>
      <a:lvl2pPr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2pPr>
      <a:lvl3pPr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3pPr>
      <a:lvl4pPr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4pPr>
      <a:lvl5pPr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5pPr>
      <a:lvl6pPr marL="4572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9pPr>
    </p:titleStyle>
    <p:bodyStyle>
      <a:lvl1pPr marL="342900" indent="-342900" algn="l" rtl="0" fontAlgn="base">
        <a:spcBef>
          <a:spcPct val="20000"/>
        </a:spcBef>
        <a:spcAft>
          <a:spcPct val="0"/>
        </a:spcAft>
        <a:buClr>
          <a:schemeClr val="folHlink"/>
        </a:buClr>
        <a:buSzPct val="60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anose="05000000000000000000" pitchFamily="2" charset="2"/>
        <a:buChar char="n"/>
        <a:defRPr kumimoji="1" sz="2800" kern="1200">
          <a:solidFill>
            <a:schemeClr val="tx1"/>
          </a:solidFill>
          <a:latin typeface="+mn-lt"/>
          <a:ea typeface="+mn-ea"/>
          <a:cs typeface="+mn-cs"/>
        </a:defRPr>
      </a:lvl2pPr>
      <a:lvl3pPr marL="1143000" indent="-228600" algn="l" rtl="0" fontAlgn="base">
        <a:spcBef>
          <a:spcPct val="20000"/>
        </a:spcBef>
        <a:spcAft>
          <a:spcPct val="0"/>
        </a:spcAft>
        <a:buClr>
          <a:schemeClr val="folHlink"/>
        </a:buClr>
        <a:buSzPct val="50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fontAlgn="base">
        <a:spcBef>
          <a:spcPct val="20000"/>
        </a:spcBef>
        <a:spcAft>
          <a:spcPct val="0"/>
        </a:spcAft>
        <a:buClr>
          <a:schemeClr val="accent2"/>
        </a:buClr>
        <a:buSzPct val="55000"/>
        <a:buFont typeface="Wingdings" panose="05000000000000000000" pitchFamily="2" charset="2"/>
        <a:buChar char="n"/>
        <a:defRPr kumimoji="1" sz="2000" kern="1200">
          <a:solidFill>
            <a:schemeClr val="tx1"/>
          </a:solidFill>
          <a:latin typeface="+mn-lt"/>
          <a:ea typeface="+mn-ea"/>
          <a:cs typeface="+mn-cs"/>
        </a:defRPr>
      </a:lvl4pPr>
      <a:lvl5pPr marL="2057400" indent="-228600" algn="l" rtl="0" fontAlgn="base">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image" Target="../media/image7.wmf"/><Relationship Id="rId5" Type="http://schemas.openxmlformats.org/officeDocument/2006/relationships/image" Target="../media/image6.wmf"/><Relationship Id="rId4" Type="http://schemas.openxmlformats.org/officeDocument/2006/relationships/image" Target="../media/image5.w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3.emf"/><Relationship Id="rId5" Type="http://schemas.openxmlformats.org/officeDocument/2006/relationships/package" Target="../embeddings/Microsoft_Excel_Worksheet1.xlsx"/><Relationship Id="rId4" Type="http://schemas.openxmlformats.org/officeDocument/2006/relationships/image" Target="../media/image2.emf"/></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audio" Target="../media/audio1.wav"/></Relationships>
</file>

<file path=ppt/slides/_rels/slide8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B87B394-4A2C-4D73-B2EF-722A08C728BD}"/>
              </a:ext>
            </a:extLst>
          </p:cNvPr>
          <p:cNvSpPr>
            <a:spLocks noGrp="1" noChangeArrowheads="1"/>
          </p:cNvSpPr>
          <p:nvPr>
            <p:ph type="ctrTitle"/>
          </p:nvPr>
        </p:nvSpPr>
        <p:spPr>
          <a:xfrm>
            <a:off x="899592" y="1975520"/>
            <a:ext cx="7772400" cy="1447800"/>
          </a:xfrm>
        </p:spPr>
        <p:txBody>
          <a:bodyPr/>
          <a:lstStyle/>
          <a:p>
            <a:pPr algn="ctr"/>
            <a:r>
              <a:rPr lang="ja-JP" altLang="en-US" dirty="0">
                <a:solidFill>
                  <a:srgbClr val="FFFF00"/>
                </a:solidFill>
              </a:rPr>
              <a:t>対象者の理解（３）</a:t>
            </a:r>
            <a:br>
              <a:rPr lang="en-US" altLang="ja-JP" dirty="0">
                <a:solidFill>
                  <a:srgbClr val="FFFF00"/>
                </a:solidFill>
              </a:rPr>
            </a:br>
            <a:r>
              <a:rPr lang="ja-JP" altLang="en-US" dirty="0">
                <a:solidFill>
                  <a:srgbClr val="FFFF00"/>
                </a:solidFill>
              </a:rPr>
              <a:t>精神障がい者の特性について</a:t>
            </a:r>
            <a:endParaRPr lang="ja-JP" altLang="en-US" sz="3600" dirty="0"/>
          </a:p>
        </p:txBody>
      </p:sp>
      <p:sp>
        <p:nvSpPr>
          <p:cNvPr id="2051" name="Rectangle 3">
            <a:extLst>
              <a:ext uri="{FF2B5EF4-FFF2-40B4-BE49-F238E27FC236}">
                <a16:creationId xmlns:a16="http://schemas.microsoft.com/office/drawing/2014/main" id="{25BB5AF5-8ACC-4631-820A-2FD199C8141E}"/>
              </a:ext>
            </a:extLst>
          </p:cNvPr>
          <p:cNvSpPr>
            <a:spLocks noGrp="1" noChangeArrowheads="1"/>
          </p:cNvSpPr>
          <p:nvPr>
            <p:ph type="subTitle" idx="1"/>
          </p:nvPr>
        </p:nvSpPr>
        <p:spPr/>
        <p:txBody>
          <a:bodyPr/>
          <a:lstStyle/>
          <a:p>
            <a:r>
              <a:rPr lang="ja-JP" altLang="en-US" dirty="0"/>
              <a:t>田中精神科医オフィス</a:t>
            </a:r>
            <a:endParaRPr lang="en-US" altLang="ja-JP" dirty="0"/>
          </a:p>
          <a:p>
            <a:r>
              <a:rPr lang="ja-JP" altLang="en-US" dirty="0"/>
              <a:t>田中　千足</a:t>
            </a:r>
          </a:p>
          <a:p>
            <a:r>
              <a:rPr lang="en-US" altLang="ja-JP" dirty="0"/>
              <a:t>2021</a:t>
            </a:r>
            <a:r>
              <a:rPr lang="ja-JP" altLang="en-US" dirty="0"/>
              <a:t>年</a:t>
            </a:r>
            <a:r>
              <a:rPr lang="en-US" altLang="ja-JP" dirty="0"/>
              <a:t>9</a:t>
            </a:r>
            <a:r>
              <a:rPr lang="ja-JP" altLang="en-US" dirty="0"/>
              <a:t>月</a:t>
            </a:r>
            <a:r>
              <a:rPr lang="en-US" altLang="ja-JP" dirty="0"/>
              <a:t>25</a:t>
            </a:r>
            <a:r>
              <a:rPr lang="ja-JP" altLang="en-US" dirty="0"/>
              <a:t>日</a:t>
            </a:r>
          </a:p>
        </p:txBody>
      </p:sp>
      <p:sp>
        <p:nvSpPr>
          <p:cNvPr id="2" name="テキスト ボックス 1">
            <a:extLst>
              <a:ext uri="{FF2B5EF4-FFF2-40B4-BE49-F238E27FC236}">
                <a16:creationId xmlns:a16="http://schemas.microsoft.com/office/drawing/2014/main" id="{004724E5-A06E-409C-A1D1-5840FEEF747A}"/>
              </a:ext>
            </a:extLst>
          </p:cNvPr>
          <p:cNvSpPr txBox="1"/>
          <p:nvPr/>
        </p:nvSpPr>
        <p:spPr>
          <a:xfrm>
            <a:off x="1043608" y="404664"/>
            <a:ext cx="7416824" cy="707886"/>
          </a:xfrm>
          <a:prstGeom prst="rect">
            <a:avLst/>
          </a:prstGeom>
          <a:noFill/>
        </p:spPr>
        <p:txBody>
          <a:bodyPr wrap="square" rtlCol="0">
            <a:spAutoFit/>
          </a:bodyPr>
          <a:lstStyle/>
          <a:p>
            <a:pPr algn="ctr"/>
            <a:r>
              <a:rPr lang="ja-JP" altLang="en-US" dirty="0"/>
              <a:t>令和</a:t>
            </a:r>
            <a:r>
              <a:rPr lang="en-US" altLang="ja-JP" dirty="0"/>
              <a:t>3</a:t>
            </a:r>
            <a:r>
              <a:rPr lang="ja-JP" altLang="en-US" dirty="0"/>
              <a:t>年度大阪府市民後見人養成講座</a:t>
            </a:r>
            <a:endParaRPr lang="en-US" altLang="ja-JP" dirty="0"/>
          </a:p>
          <a:p>
            <a:pPr algn="ctr"/>
            <a:r>
              <a:rPr kumimoji="1" lang="ja-JP" altLang="en-US" dirty="0"/>
              <a:t>基礎講習　講義⑦</a:t>
            </a:r>
          </a:p>
        </p:txBody>
      </p:sp>
    </p:spTree>
  </p:cSld>
  <p:clrMapOvr>
    <a:masterClrMapping/>
  </p:clrMapOvr>
  <mc:AlternateContent xmlns:mc="http://schemas.openxmlformats.org/markup-compatibility/2006" xmlns:p14="http://schemas.microsoft.com/office/powerpoint/2010/main">
    <mc:Choice Requires="p14">
      <p:transition spd="slow" p14:dur="2000" advTm="49239"/>
    </mc:Choice>
    <mc:Fallback xmlns="">
      <p:transition spd="slow" advTm="49239"/>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Line 2"/>
          <p:cNvSpPr>
            <a:spLocks noChangeShapeType="1"/>
          </p:cNvSpPr>
          <p:nvPr/>
        </p:nvSpPr>
        <p:spPr bwMode="auto">
          <a:xfrm>
            <a:off x="4114800" y="2667000"/>
            <a:ext cx="0" cy="1143000"/>
          </a:xfrm>
          <a:prstGeom prst="line">
            <a:avLst/>
          </a:prstGeom>
          <a:noFill/>
          <a:ln w="38100" cap="sq">
            <a:solidFill>
              <a:srgbClr val="FF9933"/>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7107" name="Line 3"/>
          <p:cNvSpPr>
            <a:spLocks noChangeShapeType="1"/>
          </p:cNvSpPr>
          <p:nvPr/>
        </p:nvSpPr>
        <p:spPr bwMode="auto">
          <a:xfrm flipH="1">
            <a:off x="3124200" y="3810000"/>
            <a:ext cx="990600" cy="762000"/>
          </a:xfrm>
          <a:prstGeom prst="line">
            <a:avLst/>
          </a:prstGeom>
          <a:noFill/>
          <a:ln w="38100" cap="sq">
            <a:solidFill>
              <a:srgbClr val="FF9933"/>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7108" name="Line 4"/>
          <p:cNvSpPr>
            <a:spLocks noChangeShapeType="1"/>
          </p:cNvSpPr>
          <p:nvPr/>
        </p:nvSpPr>
        <p:spPr bwMode="auto">
          <a:xfrm>
            <a:off x="4114800" y="3810000"/>
            <a:ext cx="1066800" cy="762000"/>
          </a:xfrm>
          <a:prstGeom prst="line">
            <a:avLst/>
          </a:prstGeom>
          <a:noFill/>
          <a:ln w="38100" cap="sq">
            <a:solidFill>
              <a:srgbClr val="FF9933"/>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47109" name="Text Box 5"/>
          <p:cNvSpPr txBox="1">
            <a:spLocks noChangeArrowheads="1"/>
          </p:cNvSpPr>
          <p:nvPr/>
        </p:nvSpPr>
        <p:spPr bwMode="auto">
          <a:xfrm>
            <a:off x="3581400" y="2133600"/>
            <a:ext cx="12192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3200">
                <a:latin typeface="Times New Roman" pitchFamily="18" charset="0"/>
              </a:rPr>
              <a:t>思考</a:t>
            </a:r>
          </a:p>
        </p:txBody>
      </p:sp>
      <p:sp>
        <p:nvSpPr>
          <p:cNvPr id="47110" name="Text Box 6"/>
          <p:cNvSpPr txBox="1">
            <a:spLocks noChangeArrowheads="1"/>
          </p:cNvSpPr>
          <p:nvPr/>
        </p:nvSpPr>
        <p:spPr bwMode="auto">
          <a:xfrm>
            <a:off x="2590800" y="4648200"/>
            <a:ext cx="13716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3200">
                <a:latin typeface="Times New Roman" pitchFamily="18" charset="0"/>
              </a:rPr>
              <a:t>感情</a:t>
            </a:r>
          </a:p>
        </p:txBody>
      </p:sp>
      <p:sp>
        <p:nvSpPr>
          <p:cNvPr id="47111" name="Text Box 7"/>
          <p:cNvSpPr txBox="1">
            <a:spLocks noChangeArrowheads="1"/>
          </p:cNvSpPr>
          <p:nvPr/>
        </p:nvSpPr>
        <p:spPr bwMode="auto">
          <a:xfrm>
            <a:off x="4876800" y="4572000"/>
            <a:ext cx="14478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3200">
                <a:latin typeface="Times New Roman" pitchFamily="18" charset="0"/>
              </a:rPr>
              <a:t>意欲</a:t>
            </a:r>
          </a:p>
        </p:txBody>
      </p:sp>
      <p:sp>
        <p:nvSpPr>
          <p:cNvPr id="12296" name="Rectangle 8"/>
          <p:cNvSpPr>
            <a:spLocks noGrp="1" noChangeArrowheads="1"/>
          </p:cNvSpPr>
          <p:nvPr>
            <p:ph type="title"/>
          </p:nvPr>
        </p:nvSpPr>
        <p:spPr>
          <a:xfrm>
            <a:off x="1150938" y="209551"/>
            <a:ext cx="7793037" cy="8270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solidFill>
                  <a:srgbClr val="FFFF00"/>
                </a:solidFill>
                <a:effectLst/>
              </a:rPr>
              <a:t>心の動きの</a:t>
            </a:r>
            <a:r>
              <a:rPr lang="en-US" altLang="ja-JP" dirty="0">
                <a:solidFill>
                  <a:srgbClr val="FFFF00"/>
                </a:solidFill>
                <a:effectLst/>
              </a:rPr>
              <a:t>3</a:t>
            </a:r>
            <a:r>
              <a:rPr lang="ja-JP" altLang="en-US" dirty="0">
                <a:solidFill>
                  <a:srgbClr val="FFFF00"/>
                </a:solidFill>
                <a:effectLst/>
              </a:rPr>
              <a:t>要素</a:t>
            </a:r>
          </a:p>
        </p:txBody>
      </p:sp>
      <p:pic>
        <p:nvPicPr>
          <p:cNvPr id="47113" name="Picture 9" descr="j007862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48200" y="1524000"/>
            <a:ext cx="992188" cy="21336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47114" name="Picture 10" descr="j0078625"/>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057400" y="1524000"/>
            <a:ext cx="777875" cy="23622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47115" name="Picture 11" descr="j007871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9600" y="4800600"/>
            <a:ext cx="1868488" cy="184785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47116" name="Picture 12" descr="j007871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051550" y="4724400"/>
            <a:ext cx="1506538" cy="187166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79477965"/>
      </p:ext>
    </p:extLst>
  </p:cSld>
  <p:clrMapOvr>
    <a:masterClrMapping/>
  </p:clrMapOvr>
  <mc:AlternateContent xmlns:mc="http://schemas.openxmlformats.org/markup-compatibility/2006" xmlns:p14="http://schemas.microsoft.com/office/powerpoint/2010/main">
    <mc:Choice Requires="p14">
      <p:transition spd="slow" p14:dur="2000" advTm="46530"/>
    </mc:Choice>
    <mc:Fallback xmlns="">
      <p:transition spd="slow" advTm="46530"/>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B3B7D1-8751-4E62-9155-A77A1C6B0917}"/>
              </a:ext>
            </a:extLst>
          </p:cNvPr>
          <p:cNvSpPr>
            <a:spLocks noGrp="1"/>
          </p:cNvSpPr>
          <p:nvPr>
            <p:ph type="title"/>
          </p:nvPr>
        </p:nvSpPr>
        <p:spPr>
          <a:xfrm>
            <a:off x="1150938" y="617538"/>
            <a:ext cx="7793037" cy="867246"/>
          </a:xfrm>
        </p:spPr>
        <p:txBody>
          <a:bodyPr/>
          <a:lstStyle/>
          <a:p>
            <a:r>
              <a:rPr kumimoji="1" lang="ja-JP" altLang="en-US" dirty="0">
                <a:solidFill>
                  <a:srgbClr val="FFFF00"/>
                </a:solidFill>
              </a:rPr>
              <a:t>パーソナリティ機能：自己</a:t>
            </a:r>
          </a:p>
        </p:txBody>
      </p:sp>
      <p:sp>
        <p:nvSpPr>
          <p:cNvPr id="3" name="コンテンツ プレースホルダー 2">
            <a:extLst>
              <a:ext uri="{FF2B5EF4-FFF2-40B4-BE49-F238E27FC236}">
                <a16:creationId xmlns:a16="http://schemas.microsoft.com/office/drawing/2014/main" id="{721E3153-9774-4181-9786-6F5A360E2F45}"/>
              </a:ext>
            </a:extLst>
          </p:cNvPr>
          <p:cNvSpPr>
            <a:spLocks noGrp="1"/>
          </p:cNvSpPr>
          <p:nvPr>
            <p:ph idx="1"/>
          </p:nvPr>
        </p:nvSpPr>
        <p:spPr>
          <a:xfrm>
            <a:off x="1182688" y="1484784"/>
            <a:ext cx="7772400" cy="5184576"/>
          </a:xfrm>
        </p:spPr>
        <p:txBody>
          <a:bodyPr/>
          <a:lstStyle/>
          <a:p>
            <a:r>
              <a:rPr kumimoji="1" lang="ja-JP" altLang="en-US" dirty="0">
                <a:solidFill>
                  <a:srgbClr val="FFFF00"/>
                </a:solidFill>
              </a:rPr>
              <a:t>自己同一性</a:t>
            </a:r>
            <a:r>
              <a:rPr kumimoji="1" lang="en-US" altLang="ja-JP" dirty="0">
                <a:solidFill>
                  <a:srgbClr val="FFFF00"/>
                </a:solidFill>
              </a:rPr>
              <a:t>(Identity:</a:t>
            </a:r>
            <a:r>
              <a:rPr lang="ja-JP" altLang="en-US" dirty="0">
                <a:solidFill>
                  <a:srgbClr val="FFFF00"/>
                </a:solidFill>
              </a:rPr>
              <a:t>アイデンティティー）</a:t>
            </a:r>
            <a:endParaRPr kumimoji="1" lang="en-US" altLang="ja-JP" dirty="0">
              <a:solidFill>
                <a:srgbClr val="FFFF00"/>
              </a:solidFill>
            </a:endParaRPr>
          </a:p>
          <a:p>
            <a:pPr lvl="1"/>
            <a:r>
              <a:rPr lang="ja-JP" altLang="en-US" dirty="0"/>
              <a:t>役割に適した境界を保つ自分という意識</a:t>
            </a:r>
            <a:endParaRPr lang="en-US" altLang="ja-JP" dirty="0"/>
          </a:p>
          <a:p>
            <a:pPr lvl="1"/>
            <a:r>
              <a:rPr kumimoji="1" lang="ja-JP" altLang="en-US" dirty="0"/>
              <a:t>自己制御された肯定的自尊心</a:t>
            </a:r>
            <a:endParaRPr kumimoji="1" lang="en-US" altLang="ja-JP" dirty="0"/>
          </a:p>
          <a:p>
            <a:pPr lvl="1"/>
            <a:r>
              <a:rPr lang="ja-JP" altLang="en-US" dirty="0"/>
              <a:t>すべての情動を体験し、許容し、制御できる</a:t>
            </a:r>
            <a:endParaRPr lang="en-US" altLang="ja-JP" dirty="0"/>
          </a:p>
          <a:p>
            <a:r>
              <a:rPr kumimoji="1" lang="ja-JP" altLang="en-US" dirty="0">
                <a:solidFill>
                  <a:srgbClr val="FFFF00"/>
                </a:solidFill>
              </a:rPr>
              <a:t>自己志向性（</a:t>
            </a:r>
            <a:r>
              <a:rPr kumimoji="1" lang="en-US" altLang="ja-JP" dirty="0">
                <a:solidFill>
                  <a:srgbClr val="FFFF00"/>
                </a:solidFill>
              </a:rPr>
              <a:t>Self-direction</a:t>
            </a:r>
            <a:r>
              <a:rPr kumimoji="1" lang="ja-JP" altLang="en-US" dirty="0">
                <a:solidFill>
                  <a:srgbClr val="FFFF00"/>
                </a:solidFill>
              </a:rPr>
              <a:t>：自律性）</a:t>
            </a:r>
            <a:endParaRPr kumimoji="1" lang="en-US" altLang="ja-JP" dirty="0">
              <a:solidFill>
                <a:srgbClr val="FFFF00"/>
              </a:solidFill>
            </a:endParaRPr>
          </a:p>
          <a:p>
            <a:pPr lvl="1"/>
            <a:r>
              <a:rPr lang="ja-JP" altLang="en-US" dirty="0"/>
              <a:t>自己の能力の評価に基づく合理的目標を設定</a:t>
            </a:r>
            <a:endParaRPr lang="en-US" altLang="ja-JP" dirty="0"/>
          </a:p>
          <a:p>
            <a:pPr lvl="1"/>
            <a:r>
              <a:rPr kumimoji="1" lang="ja-JP" altLang="en-US" dirty="0"/>
              <a:t>適切な行動規範を利用し、多くの領域で達成感を持つ</a:t>
            </a:r>
            <a:endParaRPr kumimoji="1" lang="en-US" altLang="ja-JP" dirty="0"/>
          </a:p>
          <a:p>
            <a:pPr lvl="1"/>
            <a:r>
              <a:rPr lang="ja-JP" altLang="en-US" dirty="0"/>
              <a:t>内的体験を省察し意味づけることができる</a:t>
            </a:r>
            <a:endParaRPr kumimoji="1" lang="ja-JP" altLang="en-US" dirty="0"/>
          </a:p>
        </p:txBody>
      </p:sp>
    </p:spTree>
    <p:extLst>
      <p:ext uri="{BB962C8B-B14F-4D97-AF65-F5344CB8AC3E}">
        <p14:creationId xmlns:p14="http://schemas.microsoft.com/office/powerpoint/2010/main" val="3926921902"/>
      </p:ext>
    </p:extLst>
  </p:cSld>
  <p:clrMapOvr>
    <a:masterClrMapping/>
  </p:clrMapOvr>
  <mc:AlternateContent xmlns:mc="http://schemas.openxmlformats.org/markup-compatibility/2006" xmlns:p14="http://schemas.microsoft.com/office/powerpoint/2010/main">
    <mc:Choice Requires="p14">
      <p:transition spd="slow" p14:dur="2000" advTm="174784"/>
    </mc:Choice>
    <mc:Fallback xmlns="">
      <p:transition spd="slow" advTm="174784"/>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B8497C8-1E00-45D0-AC34-7593BC828246}"/>
              </a:ext>
            </a:extLst>
          </p:cNvPr>
          <p:cNvSpPr>
            <a:spLocks noGrp="1"/>
          </p:cNvSpPr>
          <p:nvPr>
            <p:ph type="title"/>
          </p:nvPr>
        </p:nvSpPr>
        <p:spPr>
          <a:xfrm>
            <a:off x="179512" y="620688"/>
            <a:ext cx="8856984" cy="792088"/>
          </a:xfrm>
        </p:spPr>
        <p:txBody>
          <a:bodyPr/>
          <a:lstStyle/>
          <a:p>
            <a:r>
              <a:rPr kumimoji="1" lang="ja-JP" altLang="en-US" dirty="0">
                <a:solidFill>
                  <a:srgbClr val="FFFF00"/>
                </a:solidFill>
              </a:rPr>
              <a:t>パーソナリティー機能：対人関係</a:t>
            </a:r>
          </a:p>
        </p:txBody>
      </p:sp>
      <p:sp>
        <p:nvSpPr>
          <p:cNvPr id="3" name="コンテンツ プレースホルダー 2">
            <a:extLst>
              <a:ext uri="{FF2B5EF4-FFF2-40B4-BE49-F238E27FC236}">
                <a16:creationId xmlns:a16="http://schemas.microsoft.com/office/drawing/2014/main" id="{D3164275-8AC9-4353-8CE7-F925F0EE4A6A}"/>
              </a:ext>
            </a:extLst>
          </p:cNvPr>
          <p:cNvSpPr>
            <a:spLocks noGrp="1"/>
          </p:cNvSpPr>
          <p:nvPr>
            <p:ph idx="1"/>
          </p:nvPr>
        </p:nvSpPr>
        <p:spPr>
          <a:xfrm>
            <a:off x="457200" y="1412776"/>
            <a:ext cx="8229600" cy="5112568"/>
          </a:xfrm>
        </p:spPr>
        <p:txBody>
          <a:bodyPr/>
          <a:lstStyle/>
          <a:p>
            <a:r>
              <a:rPr kumimoji="1" lang="ja-JP" altLang="en-US" dirty="0">
                <a:solidFill>
                  <a:srgbClr val="FFFF00"/>
                </a:solidFill>
              </a:rPr>
              <a:t>共感性</a:t>
            </a:r>
            <a:r>
              <a:rPr kumimoji="1" lang="en-US" altLang="ja-JP" dirty="0">
                <a:solidFill>
                  <a:srgbClr val="FFFF00"/>
                </a:solidFill>
              </a:rPr>
              <a:t>(Empathy)</a:t>
            </a:r>
          </a:p>
          <a:p>
            <a:pPr lvl="1"/>
            <a:r>
              <a:rPr lang="ja-JP" altLang="en-US" dirty="0"/>
              <a:t>他者の体験及び動機を正確に理解できる</a:t>
            </a:r>
            <a:endParaRPr lang="en-US" altLang="ja-JP" dirty="0"/>
          </a:p>
          <a:p>
            <a:pPr lvl="1"/>
            <a:r>
              <a:rPr kumimoji="1" lang="ja-JP" altLang="en-US" dirty="0"/>
              <a:t>異なる意見でも、他者の見方を理解し尊重</a:t>
            </a:r>
            <a:r>
              <a:rPr lang="ja-JP" altLang="en-US" dirty="0"/>
              <a:t>する</a:t>
            </a:r>
            <a:endParaRPr lang="en-US" altLang="ja-JP" dirty="0"/>
          </a:p>
          <a:p>
            <a:pPr lvl="1"/>
            <a:r>
              <a:rPr kumimoji="1" lang="ja-JP" altLang="en-US" dirty="0"/>
              <a:t>自己の行動が他者に及ぼす影響を理解する</a:t>
            </a:r>
            <a:endParaRPr kumimoji="1" lang="en-US" altLang="ja-JP" dirty="0"/>
          </a:p>
          <a:p>
            <a:r>
              <a:rPr lang="ja-JP" altLang="en-US" dirty="0">
                <a:solidFill>
                  <a:srgbClr val="FFFF00"/>
                </a:solidFill>
              </a:rPr>
              <a:t>親密さ</a:t>
            </a:r>
            <a:r>
              <a:rPr lang="en-US" altLang="ja-JP" dirty="0">
                <a:solidFill>
                  <a:srgbClr val="FFFF00"/>
                </a:solidFill>
              </a:rPr>
              <a:t>(Intimacy)</a:t>
            </a:r>
          </a:p>
          <a:p>
            <a:pPr lvl="1"/>
            <a:r>
              <a:rPr kumimoji="1" lang="ja-JP" altLang="en-US" dirty="0"/>
              <a:t>個人及び地域の生活で、充実し持続的な多くの関係を持つ</a:t>
            </a:r>
            <a:endParaRPr kumimoji="1" lang="en-US" altLang="ja-JP" dirty="0"/>
          </a:p>
          <a:p>
            <a:pPr lvl="1"/>
            <a:r>
              <a:rPr lang="ja-JP" altLang="en-US" dirty="0"/>
              <a:t>思いやりがあり親密な互恵的関係を持てる</a:t>
            </a:r>
            <a:endParaRPr lang="en-US" altLang="ja-JP" dirty="0"/>
          </a:p>
          <a:p>
            <a:pPr lvl="1"/>
            <a:r>
              <a:rPr kumimoji="1" lang="ja-JP" altLang="en-US" dirty="0"/>
              <a:t>さまざまな他者の思考、情動、行動に柔軟に対応できる</a:t>
            </a:r>
          </a:p>
        </p:txBody>
      </p:sp>
    </p:spTree>
    <p:extLst>
      <p:ext uri="{BB962C8B-B14F-4D97-AF65-F5344CB8AC3E}">
        <p14:creationId xmlns:p14="http://schemas.microsoft.com/office/powerpoint/2010/main" val="1897102783"/>
      </p:ext>
    </p:extLst>
  </p:cSld>
  <p:clrMapOvr>
    <a:masterClrMapping/>
  </p:clrMapOvr>
  <mc:AlternateContent xmlns:mc="http://schemas.openxmlformats.org/markup-compatibility/2006" xmlns:p14="http://schemas.microsoft.com/office/powerpoint/2010/main">
    <mc:Choice Requires="p14">
      <p:transition spd="slow" p14:dur="2000" advTm="129005"/>
    </mc:Choice>
    <mc:Fallback xmlns="">
      <p:transition spd="slow" advTm="129005"/>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593358C8-CD04-4B2B-93B9-6B66911CB1C6}"/>
              </a:ext>
            </a:extLst>
          </p:cNvPr>
          <p:cNvSpPr>
            <a:spLocks noGrp="1" noChangeArrowheads="1"/>
          </p:cNvSpPr>
          <p:nvPr>
            <p:ph type="title"/>
          </p:nvPr>
        </p:nvSpPr>
        <p:spPr>
          <a:xfrm>
            <a:off x="914400" y="609600"/>
            <a:ext cx="7877175" cy="762000"/>
          </a:xfrm>
        </p:spPr>
        <p:txBody>
          <a:bodyPr/>
          <a:lstStyle/>
          <a:p>
            <a:r>
              <a:rPr lang="ja-JP" altLang="en-US">
                <a:solidFill>
                  <a:srgbClr val="FFFF00"/>
                </a:solidFill>
              </a:rPr>
              <a:t>精神障害の国際分類</a:t>
            </a:r>
            <a:r>
              <a:rPr lang="en-US" altLang="ja-JP">
                <a:solidFill>
                  <a:srgbClr val="FFFF00"/>
                </a:solidFill>
              </a:rPr>
              <a:t>(ICD-10)</a:t>
            </a:r>
          </a:p>
        </p:txBody>
      </p:sp>
      <p:sp>
        <p:nvSpPr>
          <p:cNvPr id="5123" name="Rectangle 3">
            <a:extLst>
              <a:ext uri="{FF2B5EF4-FFF2-40B4-BE49-F238E27FC236}">
                <a16:creationId xmlns:a16="http://schemas.microsoft.com/office/drawing/2014/main" id="{FE96B9E9-FF9C-4CEA-8535-DB9AAF9E4D2E}"/>
              </a:ext>
            </a:extLst>
          </p:cNvPr>
          <p:cNvSpPr>
            <a:spLocks noGrp="1" noChangeArrowheads="1"/>
          </p:cNvSpPr>
          <p:nvPr>
            <p:ph type="body" idx="1"/>
          </p:nvPr>
        </p:nvSpPr>
        <p:spPr>
          <a:xfrm>
            <a:off x="838200" y="1752600"/>
            <a:ext cx="7656513" cy="4535488"/>
          </a:xfrm>
        </p:spPr>
        <p:txBody>
          <a:bodyPr/>
          <a:lstStyle/>
          <a:p>
            <a:pPr>
              <a:lnSpc>
                <a:spcPct val="90000"/>
              </a:lnSpc>
            </a:pPr>
            <a:r>
              <a:rPr lang="en-US" altLang="ja-JP" sz="2800" dirty="0">
                <a:solidFill>
                  <a:srgbClr val="FFFF00"/>
                </a:solidFill>
              </a:rPr>
              <a:t>F0</a:t>
            </a:r>
            <a:r>
              <a:rPr lang="ja-JP" altLang="en-US" sz="2800" dirty="0">
                <a:solidFill>
                  <a:srgbClr val="FFFF00"/>
                </a:solidFill>
              </a:rPr>
              <a:t>　器質性精神障害</a:t>
            </a:r>
          </a:p>
          <a:p>
            <a:pPr lvl="1">
              <a:lnSpc>
                <a:spcPct val="90000"/>
              </a:lnSpc>
            </a:pPr>
            <a:r>
              <a:rPr lang="ja-JP" altLang="en-US" sz="2400" dirty="0"/>
              <a:t>認知症、脳腫瘍、脳挫傷など、高次脳機能障害</a:t>
            </a:r>
          </a:p>
          <a:p>
            <a:pPr>
              <a:lnSpc>
                <a:spcPct val="90000"/>
              </a:lnSpc>
            </a:pPr>
            <a:r>
              <a:rPr lang="en-US" altLang="ja-JP" sz="2800" dirty="0">
                <a:solidFill>
                  <a:srgbClr val="FFFF00"/>
                </a:solidFill>
              </a:rPr>
              <a:t>F1</a:t>
            </a:r>
            <a:r>
              <a:rPr lang="ja-JP" altLang="en-US" sz="2800" dirty="0">
                <a:solidFill>
                  <a:srgbClr val="FFFF00"/>
                </a:solidFill>
              </a:rPr>
              <a:t>　中毒性精神障害</a:t>
            </a:r>
          </a:p>
          <a:p>
            <a:pPr lvl="1">
              <a:lnSpc>
                <a:spcPct val="90000"/>
              </a:lnSpc>
            </a:pPr>
            <a:r>
              <a:rPr lang="ja-JP" altLang="en-US" sz="2400" dirty="0"/>
              <a:t>覚せい剤、アルコール、薬物</a:t>
            </a:r>
          </a:p>
          <a:p>
            <a:pPr>
              <a:lnSpc>
                <a:spcPct val="90000"/>
              </a:lnSpc>
            </a:pPr>
            <a:r>
              <a:rPr lang="en-US" altLang="ja-JP" sz="2800" dirty="0">
                <a:solidFill>
                  <a:srgbClr val="FFFF00"/>
                </a:solidFill>
              </a:rPr>
              <a:t>F2</a:t>
            </a:r>
            <a:r>
              <a:rPr lang="ja-JP" altLang="en-US" sz="2800" dirty="0">
                <a:solidFill>
                  <a:srgbClr val="FFFF00"/>
                </a:solidFill>
              </a:rPr>
              <a:t>　統合失調症、妄想性障害</a:t>
            </a:r>
          </a:p>
          <a:p>
            <a:pPr>
              <a:lnSpc>
                <a:spcPct val="90000"/>
              </a:lnSpc>
            </a:pPr>
            <a:r>
              <a:rPr lang="en-US" altLang="ja-JP" sz="2800" dirty="0">
                <a:solidFill>
                  <a:srgbClr val="FFFF00"/>
                </a:solidFill>
              </a:rPr>
              <a:t>F3</a:t>
            </a:r>
            <a:r>
              <a:rPr lang="ja-JP" altLang="en-US" sz="2800" dirty="0">
                <a:solidFill>
                  <a:srgbClr val="FFFF00"/>
                </a:solidFill>
              </a:rPr>
              <a:t>　気分</a:t>
            </a:r>
            <a:r>
              <a:rPr lang="en-US" altLang="ja-JP" sz="2800" dirty="0">
                <a:solidFill>
                  <a:srgbClr val="FFFF00"/>
                </a:solidFill>
              </a:rPr>
              <a:t>(</a:t>
            </a:r>
            <a:r>
              <a:rPr lang="ja-JP" altLang="en-US" sz="2800" dirty="0">
                <a:solidFill>
                  <a:srgbClr val="FFFF00"/>
                </a:solidFill>
              </a:rPr>
              <a:t>感情</a:t>
            </a:r>
            <a:r>
              <a:rPr lang="en-US" altLang="ja-JP" sz="2800" dirty="0">
                <a:solidFill>
                  <a:srgbClr val="FFFF00"/>
                </a:solidFill>
              </a:rPr>
              <a:t>)</a:t>
            </a:r>
            <a:r>
              <a:rPr lang="ja-JP" altLang="en-US" sz="2800" dirty="0">
                <a:solidFill>
                  <a:srgbClr val="FFFF00"/>
                </a:solidFill>
              </a:rPr>
              <a:t>障害</a:t>
            </a:r>
          </a:p>
          <a:p>
            <a:pPr lvl="1">
              <a:lnSpc>
                <a:spcPct val="90000"/>
              </a:lnSpc>
            </a:pPr>
            <a:r>
              <a:rPr lang="ja-JP" altLang="en-US" sz="2400" dirty="0"/>
              <a:t>躁うつ病、うつ病・うつ状態</a:t>
            </a:r>
          </a:p>
          <a:p>
            <a:pPr>
              <a:lnSpc>
                <a:spcPct val="90000"/>
              </a:lnSpc>
            </a:pPr>
            <a:r>
              <a:rPr lang="en-US" altLang="ja-JP" sz="2800" dirty="0">
                <a:solidFill>
                  <a:srgbClr val="FFFF00"/>
                </a:solidFill>
              </a:rPr>
              <a:t>F4</a:t>
            </a:r>
            <a:r>
              <a:rPr lang="ja-JP" altLang="en-US" sz="2800" dirty="0">
                <a:solidFill>
                  <a:srgbClr val="FFFF00"/>
                </a:solidFill>
              </a:rPr>
              <a:t>　神経症性障害、ストレス関連障害</a:t>
            </a:r>
          </a:p>
          <a:p>
            <a:pPr lvl="1">
              <a:lnSpc>
                <a:spcPct val="90000"/>
              </a:lnSpc>
            </a:pPr>
            <a:r>
              <a:rPr lang="ja-JP" altLang="en-US" sz="2400" dirty="0"/>
              <a:t>パニック障害、強迫性障害、解離性障害、</a:t>
            </a:r>
            <a:r>
              <a:rPr lang="en-US" altLang="ja-JP" sz="2400" dirty="0"/>
              <a:t>PTSD</a:t>
            </a:r>
          </a:p>
          <a:p>
            <a:pPr lvl="1">
              <a:lnSpc>
                <a:spcPct val="90000"/>
              </a:lnSpc>
            </a:pPr>
            <a:r>
              <a:rPr lang="ja-JP" altLang="en-US" sz="2400" dirty="0"/>
              <a:t>不安性障害、うつ状態、身体化障害</a:t>
            </a:r>
          </a:p>
        </p:txBody>
      </p:sp>
    </p:spTree>
    <p:extLst>
      <p:ext uri="{BB962C8B-B14F-4D97-AF65-F5344CB8AC3E}">
        <p14:creationId xmlns:p14="http://schemas.microsoft.com/office/powerpoint/2010/main" val="158042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9E01D647-2884-445F-8DDC-906AB60AF0FD}"/>
              </a:ext>
            </a:extLst>
          </p:cNvPr>
          <p:cNvSpPr>
            <a:spLocks noGrp="1" noChangeArrowheads="1"/>
          </p:cNvSpPr>
          <p:nvPr>
            <p:ph type="title"/>
          </p:nvPr>
        </p:nvSpPr>
        <p:spPr>
          <a:xfrm>
            <a:off x="611560" y="332656"/>
            <a:ext cx="8332415" cy="864096"/>
          </a:xfrm>
        </p:spPr>
        <p:txBody>
          <a:bodyPr/>
          <a:lstStyle/>
          <a:p>
            <a:r>
              <a:rPr lang="ja-JP" altLang="en-US" dirty="0">
                <a:solidFill>
                  <a:srgbClr val="FFFF00"/>
                </a:solidFill>
              </a:rPr>
              <a:t>精神障害の国際分類</a:t>
            </a:r>
            <a:r>
              <a:rPr lang="en-US" altLang="ja-JP" dirty="0">
                <a:solidFill>
                  <a:srgbClr val="FFFF00"/>
                </a:solidFill>
              </a:rPr>
              <a:t>(ICD-10)</a:t>
            </a:r>
            <a:r>
              <a:rPr lang="ja-JP" altLang="en-US" dirty="0">
                <a:solidFill>
                  <a:srgbClr val="FFFF00"/>
                </a:solidFill>
              </a:rPr>
              <a:t>　</a:t>
            </a:r>
            <a:r>
              <a:rPr lang="en-US" altLang="ja-JP" dirty="0">
                <a:solidFill>
                  <a:srgbClr val="FFFF00"/>
                </a:solidFill>
              </a:rPr>
              <a:t>2</a:t>
            </a:r>
          </a:p>
        </p:txBody>
      </p:sp>
      <p:sp>
        <p:nvSpPr>
          <p:cNvPr id="6147" name="Rectangle 3">
            <a:extLst>
              <a:ext uri="{FF2B5EF4-FFF2-40B4-BE49-F238E27FC236}">
                <a16:creationId xmlns:a16="http://schemas.microsoft.com/office/drawing/2014/main" id="{66A28270-F5A5-486E-9E7E-74F7612BE691}"/>
              </a:ext>
            </a:extLst>
          </p:cNvPr>
          <p:cNvSpPr>
            <a:spLocks noGrp="1" noChangeArrowheads="1"/>
          </p:cNvSpPr>
          <p:nvPr>
            <p:ph type="body" idx="1"/>
          </p:nvPr>
        </p:nvSpPr>
        <p:spPr>
          <a:xfrm>
            <a:off x="251520" y="1268760"/>
            <a:ext cx="8703568" cy="4863753"/>
          </a:xfrm>
        </p:spPr>
        <p:txBody>
          <a:bodyPr/>
          <a:lstStyle/>
          <a:p>
            <a:r>
              <a:rPr lang="en-US" altLang="ja-JP" dirty="0">
                <a:solidFill>
                  <a:srgbClr val="FFFF00"/>
                </a:solidFill>
              </a:rPr>
              <a:t>F5</a:t>
            </a:r>
            <a:r>
              <a:rPr lang="ja-JP" altLang="en-US" dirty="0">
                <a:solidFill>
                  <a:srgbClr val="FFFF00"/>
                </a:solidFill>
              </a:rPr>
              <a:t>　生理的障害・身体因関連障害</a:t>
            </a:r>
            <a:endParaRPr lang="en-US" altLang="ja-JP" dirty="0">
              <a:solidFill>
                <a:srgbClr val="FFFF00"/>
              </a:solidFill>
            </a:endParaRPr>
          </a:p>
          <a:p>
            <a:pPr lvl="1"/>
            <a:r>
              <a:rPr lang="ja-JP" altLang="en-US" dirty="0">
                <a:solidFill>
                  <a:srgbClr val="FFFF00"/>
                </a:solidFill>
              </a:rPr>
              <a:t>摂食障害、睡眠障害、産褥精神障害</a:t>
            </a:r>
          </a:p>
          <a:p>
            <a:r>
              <a:rPr lang="en-US" altLang="ja-JP" dirty="0">
                <a:solidFill>
                  <a:srgbClr val="FFFF00"/>
                </a:solidFill>
              </a:rPr>
              <a:t>F6</a:t>
            </a:r>
            <a:r>
              <a:rPr lang="ja-JP" altLang="en-US" dirty="0">
                <a:solidFill>
                  <a:srgbClr val="FFFF00"/>
                </a:solidFill>
              </a:rPr>
              <a:t>　人格障害</a:t>
            </a:r>
            <a:r>
              <a:rPr lang="ja-JP" altLang="en-US" dirty="0"/>
              <a:t>、衝動性の障害、性同一性障害</a:t>
            </a:r>
          </a:p>
          <a:p>
            <a:r>
              <a:rPr lang="en-US" altLang="ja-JP" dirty="0">
                <a:solidFill>
                  <a:srgbClr val="FFFF00"/>
                </a:solidFill>
              </a:rPr>
              <a:t>F7</a:t>
            </a:r>
            <a:r>
              <a:rPr lang="ja-JP" altLang="en-US" dirty="0">
                <a:solidFill>
                  <a:srgbClr val="FFFF00"/>
                </a:solidFill>
              </a:rPr>
              <a:t>　知的障害</a:t>
            </a:r>
            <a:endParaRPr lang="en-US" altLang="ja-JP" dirty="0">
              <a:solidFill>
                <a:srgbClr val="FFFF00"/>
              </a:solidFill>
            </a:endParaRPr>
          </a:p>
          <a:p>
            <a:r>
              <a:rPr lang="en-US" altLang="ja-JP" dirty="0">
                <a:solidFill>
                  <a:srgbClr val="FFFF00"/>
                </a:solidFill>
              </a:rPr>
              <a:t>F8 </a:t>
            </a:r>
            <a:r>
              <a:rPr lang="ja-JP" altLang="en-US" dirty="0">
                <a:solidFill>
                  <a:srgbClr val="FFFF00"/>
                </a:solidFill>
              </a:rPr>
              <a:t>広汎性発達障害</a:t>
            </a:r>
          </a:p>
          <a:p>
            <a:pPr lvl="1"/>
            <a:r>
              <a:rPr lang="ja-JP" altLang="en-US" dirty="0"/>
              <a:t>自閉症，アスペルガー症候群</a:t>
            </a:r>
            <a:endParaRPr lang="en-US" altLang="ja-JP" dirty="0"/>
          </a:p>
          <a:p>
            <a:r>
              <a:rPr lang="en-US" altLang="ja-JP" dirty="0">
                <a:solidFill>
                  <a:srgbClr val="FFFF00"/>
                </a:solidFill>
              </a:rPr>
              <a:t>F9</a:t>
            </a:r>
            <a:r>
              <a:rPr lang="ja-JP" altLang="en-US" dirty="0">
                <a:solidFill>
                  <a:srgbClr val="FFFF00"/>
                </a:solidFill>
              </a:rPr>
              <a:t>　小児期に発症する行動と情緒の障害</a:t>
            </a:r>
            <a:endParaRPr lang="en-US" altLang="ja-JP" dirty="0">
              <a:solidFill>
                <a:srgbClr val="FFFF00"/>
              </a:solidFill>
            </a:endParaRPr>
          </a:p>
          <a:p>
            <a:pPr lvl="1"/>
            <a:r>
              <a:rPr lang="ja-JP" altLang="en-US" dirty="0">
                <a:solidFill>
                  <a:srgbClr val="FFFF00"/>
                </a:solidFill>
              </a:rPr>
              <a:t>多動性障害</a:t>
            </a:r>
          </a:p>
          <a:p>
            <a:endParaRPr lang="en-US" altLang="ja-JP" dirty="0"/>
          </a:p>
        </p:txBody>
      </p:sp>
    </p:spTree>
    <p:extLst>
      <p:ext uri="{BB962C8B-B14F-4D97-AF65-F5344CB8AC3E}">
        <p14:creationId xmlns:p14="http://schemas.microsoft.com/office/powerpoint/2010/main" val="14416713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F2FB1E-F020-4E2F-9CE9-2CDED5D812F7}"/>
              </a:ext>
            </a:extLst>
          </p:cNvPr>
          <p:cNvSpPr>
            <a:spLocks noGrp="1"/>
          </p:cNvSpPr>
          <p:nvPr>
            <p:ph type="title"/>
          </p:nvPr>
        </p:nvSpPr>
        <p:spPr>
          <a:xfrm>
            <a:off x="1150938" y="260648"/>
            <a:ext cx="7793037" cy="792088"/>
          </a:xfrm>
        </p:spPr>
        <p:txBody>
          <a:bodyPr/>
          <a:lstStyle/>
          <a:p>
            <a:r>
              <a:rPr kumimoji="1" lang="ja-JP" altLang="en-US" dirty="0">
                <a:solidFill>
                  <a:srgbClr val="FFFF00"/>
                </a:solidFill>
              </a:rPr>
              <a:t>診断ガイドラインの更新</a:t>
            </a:r>
          </a:p>
        </p:txBody>
      </p:sp>
      <p:sp>
        <p:nvSpPr>
          <p:cNvPr id="3" name="コンテンツ プレースホルダー 2">
            <a:extLst>
              <a:ext uri="{FF2B5EF4-FFF2-40B4-BE49-F238E27FC236}">
                <a16:creationId xmlns:a16="http://schemas.microsoft.com/office/drawing/2014/main" id="{5E90F183-9F05-42AE-A0A8-8E03C962EF66}"/>
              </a:ext>
            </a:extLst>
          </p:cNvPr>
          <p:cNvSpPr>
            <a:spLocks noGrp="1"/>
          </p:cNvSpPr>
          <p:nvPr>
            <p:ph idx="1"/>
          </p:nvPr>
        </p:nvSpPr>
        <p:spPr>
          <a:xfrm>
            <a:off x="179512" y="1196752"/>
            <a:ext cx="8775576" cy="4935761"/>
          </a:xfrm>
        </p:spPr>
        <p:txBody>
          <a:bodyPr/>
          <a:lstStyle/>
          <a:p>
            <a:r>
              <a:rPr kumimoji="1" lang="en-US" altLang="ja-JP" dirty="0"/>
              <a:t>ICD-10</a:t>
            </a:r>
            <a:r>
              <a:rPr kumimoji="1" lang="ja-JP" altLang="en-US" dirty="0"/>
              <a:t>から</a:t>
            </a:r>
            <a:r>
              <a:rPr kumimoji="1" lang="en-US" altLang="ja-JP" dirty="0">
                <a:solidFill>
                  <a:schemeClr val="tx2"/>
                </a:solidFill>
              </a:rPr>
              <a:t>ICD-11</a:t>
            </a:r>
            <a:r>
              <a:rPr kumimoji="1" lang="ja-JP" altLang="en-US" dirty="0"/>
              <a:t>へ（</a:t>
            </a:r>
            <a:r>
              <a:rPr kumimoji="1" lang="en-US" altLang="ja-JP" dirty="0"/>
              <a:t>WHO)</a:t>
            </a:r>
          </a:p>
          <a:p>
            <a:r>
              <a:rPr lang="en-US" altLang="ja-JP" dirty="0"/>
              <a:t>DSM-Ⅳ-TR</a:t>
            </a:r>
            <a:r>
              <a:rPr lang="ja-JP" altLang="en-US" dirty="0"/>
              <a:t>から</a:t>
            </a:r>
            <a:r>
              <a:rPr lang="en-US" altLang="ja-JP" dirty="0">
                <a:solidFill>
                  <a:schemeClr val="tx2"/>
                </a:solidFill>
              </a:rPr>
              <a:t>DSM-5</a:t>
            </a:r>
            <a:r>
              <a:rPr lang="ja-JP" altLang="en-US" dirty="0"/>
              <a:t>へ（アメリカ精神医学会）</a:t>
            </a:r>
            <a:endParaRPr lang="en-US" altLang="ja-JP" dirty="0"/>
          </a:p>
          <a:p>
            <a:r>
              <a:rPr kumimoji="1" lang="ja-JP" altLang="en-US" dirty="0"/>
              <a:t>精神障がいの一部再分類</a:t>
            </a:r>
            <a:endParaRPr kumimoji="1" lang="en-US" altLang="ja-JP" dirty="0"/>
          </a:p>
          <a:p>
            <a:r>
              <a:rPr lang="ja-JP" altLang="en-US" dirty="0"/>
              <a:t>カテゴリー分類から</a:t>
            </a:r>
            <a:r>
              <a:rPr lang="ja-JP" altLang="en-US" dirty="0">
                <a:solidFill>
                  <a:schemeClr val="tx2"/>
                </a:solidFill>
              </a:rPr>
              <a:t>スペクトラム（連続体）</a:t>
            </a:r>
            <a:r>
              <a:rPr lang="ja-JP" altLang="en-US" dirty="0"/>
              <a:t>概念に</a:t>
            </a:r>
            <a:endParaRPr lang="en-US" altLang="ja-JP" dirty="0"/>
          </a:p>
          <a:p>
            <a:r>
              <a:rPr kumimoji="1" lang="ja-JP" altLang="en-US" dirty="0"/>
              <a:t>訳語では</a:t>
            </a:r>
            <a:r>
              <a:rPr kumimoji="1" lang="en-US" altLang="ja-JP" dirty="0">
                <a:solidFill>
                  <a:srgbClr val="FFFF00"/>
                </a:solidFill>
              </a:rPr>
              <a:t>disorder</a:t>
            </a:r>
            <a:r>
              <a:rPr kumimoji="1" lang="ja-JP" altLang="en-US" dirty="0"/>
              <a:t>を</a:t>
            </a:r>
            <a:r>
              <a:rPr kumimoji="1" lang="ja-JP" altLang="en-US" dirty="0">
                <a:solidFill>
                  <a:schemeClr val="tx2"/>
                </a:solidFill>
              </a:rPr>
              <a:t>「障害」または「症」</a:t>
            </a:r>
            <a:r>
              <a:rPr kumimoji="1" lang="ja-JP" altLang="en-US" dirty="0"/>
              <a:t>とする</a:t>
            </a:r>
            <a:endParaRPr kumimoji="1" lang="en-US" altLang="ja-JP" dirty="0"/>
          </a:p>
          <a:p>
            <a:r>
              <a:rPr lang="ja-JP" altLang="en-US" dirty="0">
                <a:solidFill>
                  <a:schemeClr val="tx2"/>
                </a:solidFill>
              </a:rPr>
              <a:t>全般不安症</a:t>
            </a:r>
            <a:r>
              <a:rPr lang="en-US" altLang="ja-JP" dirty="0"/>
              <a:t>/</a:t>
            </a:r>
            <a:r>
              <a:rPr lang="ja-JP" altLang="en-US" dirty="0"/>
              <a:t>全般性不安障害</a:t>
            </a:r>
            <a:endParaRPr kumimoji="1" lang="ja-JP" altLang="en-US" dirty="0"/>
          </a:p>
        </p:txBody>
      </p:sp>
    </p:spTree>
    <p:extLst>
      <p:ext uri="{BB962C8B-B14F-4D97-AF65-F5344CB8AC3E}">
        <p14:creationId xmlns:p14="http://schemas.microsoft.com/office/powerpoint/2010/main" val="306877582"/>
      </p:ext>
    </p:extLst>
  </p:cSld>
  <p:clrMapOvr>
    <a:masterClrMapping/>
  </p:clrMapOvr>
  <mc:AlternateContent xmlns:mc="http://schemas.openxmlformats.org/markup-compatibility/2006" xmlns:p14="http://schemas.microsoft.com/office/powerpoint/2010/main">
    <mc:Choice Requires="p14">
      <p:transition spd="slow" p14:dur="2000" advTm="196447"/>
    </mc:Choice>
    <mc:Fallback xmlns="">
      <p:transition spd="slow" advTm="196447"/>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D7E7B2-625C-4F46-AE75-1B08C99ED2DE}"/>
              </a:ext>
            </a:extLst>
          </p:cNvPr>
          <p:cNvSpPr>
            <a:spLocks noGrp="1"/>
          </p:cNvSpPr>
          <p:nvPr>
            <p:ph type="title"/>
          </p:nvPr>
        </p:nvSpPr>
        <p:spPr>
          <a:xfrm>
            <a:off x="1150938" y="332656"/>
            <a:ext cx="7793037" cy="1427882"/>
          </a:xfrm>
        </p:spPr>
        <p:txBody>
          <a:bodyPr/>
          <a:lstStyle/>
          <a:p>
            <a:r>
              <a:rPr kumimoji="1" lang="ja-JP" altLang="en-US" dirty="0">
                <a:solidFill>
                  <a:srgbClr val="FFFF00"/>
                </a:solidFill>
              </a:rPr>
              <a:t>カテゴリー分類からスペクトラム（連続体）概念に</a:t>
            </a:r>
          </a:p>
        </p:txBody>
      </p:sp>
      <p:sp>
        <p:nvSpPr>
          <p:cNvPr id="3" name="コンテンツ プレースホルダー 2">
            <a:extLst>
              <a:ext uri="{FF2B5EF4-FFF2-40B4-BE49-F238E27FC236}">
                <a16:creationId xmlns:a16="http://schemas.microsoft.com/office/drawing/2014/main" id="{516F6514-59D4-4B14-BD20-144E651689E0}"/>
              </a:ext>
            </a:extLst>
          </p:cNvPr>
          <p:cNvSpPr>
            <a:spLocks noGrp="1"/>
          </p:cNvSpPr>
          <p:nvPr>
            <p:ph idx="1"/>
          </p:nvPr>
        </p:nvSpPr>
        <p:spPr>
          <a:xfrm>
            <a:off x="611560" y="2017713"/>
            <a:ext cx="8343528" cy="4114800"/>
          </a:xfrm>
        </p:spPr>
        <p:txBody>
          <a:bodyPr/>
          <a:lstStyle/>
          <a:p>
            <a:r>
              <a:rPr kumimoji="1" lang="ja-JP" altLang="en-US" dirty="0">
                <a:solidFill>
                  <a:srgbClr val="FFFF00"/>
                </a:solidFill>
              </a:rPr>
              <a:t>自閉症</a:t>
            </a:r>
            <a:r>
              <a:rPr kumimoji="1" lang="ja-JP" altLang="en-US" dirty="0"/>
              <a:t>、</a:t>
            </a:r>
            <a:r>
              <a:rPr kumimoji="1" lang="ja-JP" altLang="en-US" dirty="0">
                <a:solidFill>
                  <a:srgbClr val="FFFF00"/>
                </a:solidFill>
              </a:rPr>
              <a:t>アスペルガー障害</a:t>
            </a:r>
            <a:r>
              <a:rPr kumimoji="1" lang="ja-JP" altLang="en-US" dirty="0"/>
              <a:t>、</a:t>
            </a:r>
            <a:r>
              <a:rPr kumimoji="1" lang="ja-JP" altLang="en-US" dirty="0">
                <a:solidFill>
                  <a:srgbClr val="FFFF00"/>
                </a:solidFill>
              </a:rPr>
              <a:t>他の広汎性発達障害</a:t>
            </a:r>
            <a:r>
              <a:rPr kumimoji="1" lang="ja-JP" altLang="en-US" dirty="0"/>
              <a:t>と</a:t>
            </a:r>
            <a:r>
              <a:rPr kumimoji="1" lang="ja-JP" altLang="en-US" dirty="0">
                <a:solidFill>
                  <a:srgbClr val="FFFF00"/>
                </a:solidFill>
              </a:rPr>
              <a:t>互いに分離できる診断</a:t>
            </a:r>
            <a:r>
              <a:rPr kumimoji="1" lang="ja-JP" altLang="en-US" dirty="0"/>
              <a:t>をするのではなく、</a:t>
            </a:r>
            <a:r>
              <a:rPr kumimoji="1" lang="ja-JP" altLang="en-US" dirty="0">
                <a:solidFill>
                  <a:srgbClr val="FFFF00"/>
                </a:solidFill>
              </a:rPr>
              <a:t>正常から</a:t>
            </a:r>
            <a:r>
              <a:rPr kumimoji="1" lang="ja-JP" altLang="en-US" dirty="0"/>
              <a:t>だんだんいくつかの病態を持つ</a:t>
            </a:r>
            <a:r>
              <a:rPr kumimoji="1" lang="ja-JP" altLang="en-US" dirty="0">
                <a:solidFill>
                  <a:srgbClr val="FFFF00"/>
                </a:solidFill>
              </a:rPr>
              <a:t>連続体</a:t>
            </a:r>
            <a:r>
              <a:rPr kumimoji="1" lang="ja-JP" altLang="en-US" dirty="0"/>
              <a:t>として考える。</a:t>
            </a:r>
            <a:endParaRPr kumimoji="1" lang="en-US" altLang="ja-JP" dirty="0"/>
          </a:p>
          <a:p>
            <a:r>
              <a:rPr lang="ja-JP" altLang="en-US" dirty="0">
                <a:solidFill>
                  <a:srgbClr val="FFFF00"/>
                </a:solidFill>
              </a:rPr>
              <a:t>統合失調症</a:t>
            </a:r>
            <a:r>
              <a:rPr lang="ja-JP" altLang="en-US" dirty="0"/>
              <a:t>も</a:t>
            </a:r>
            <a:r>
              <a:rPr lang="ja-JP" altLang="en-US" dirty="0">
                <a:solidFill>
                  <a:srgbClr val="FFFF00"/>
                </a:solidFill>
              </a:rPr>
              <a:t>感情障害</a:t>
            </a:r>
            <a:r>
              <a:rPr lang="ja-JP" altLang="en-US" dirty="0"/>
              <a:t>も正常から広がり、混ざり合う連続体と考える。</a:t>
            </a:r>
            <a:r>
              <a:rPr lang="ja-JP" altLang="en-US" dirty="0">
                <a:solidFill>
                  <a:srgbClr val="FFFF00"/>
                </a:solidFill>
              </a:rPr>
              <a:t>不安症</a:t>
            </a:r>
            <a:r>
              <a:rPr lang="ja-JP" altLang="en-US" dirty="0"/>
              <a:t>、</a:t>
            </a:r>
            <a:r>
              <a:rPr lang="ja-JP" altLang="en-US" dirty="0">
                <a:solidFill>
                  <a:srgbClr val="FFFF00"/>
                </a:solidFill>
              </a:rPr>
              <a:t>強迫症</a:t>
            </a:r>
            <a:r>
              <a:rPr lang="ja-JP" altLang="en-US" dirty="0"/>
              <a:t>にも連続するものもある。</a:t>
            </a:r>
            <a:endParaRPr lang="en-US" altLang="ja-JP" dirty="0"/>
          </a:p>
          <a:p>
            <a:r>
              <a:rPr lang="ja-JP" altLang="en-US" dirty="0">
                <a:solidFill>
                  <a:srgbClr val="FFFF00"/>
                </a:solidFill>
              </a:rPr>
              <a:t>認知症</a:t>
            </a:r>
            <a:r>
              <a:rPr lang="ja-JP" altLang="en-US" dirty="0"/>
              <a:t>も</a:t>
            </a:r>
            <a:r>
              <a:rPr lang="ja-JP" altLang="en-US" dirty="0">
                <a:solidFill>
                  <a:srgbClr val="FFFF00"/>
                </a:solidFill>
              </a:rPr>
              <a:t>神経認知障害群</a:t>
            </a:r>
            <a:r>
              <a:rPr lang="ja-JP" altLang="en-US" dirty="0"/>
              <a:t>と連続体でとらえる。</a:t>
            </a:r>
            <a:endParaRPr lang="en-US" altLang="ja-JP" dirty="0"/>
          </a:p>
          <a:p>
            <a:endParaRPr kumimoji="1" lang="ja-JP" altLang="en-US" dirty="0"/>
          </a:p>
        </p:txBody>
      </p:sp>
    </p:spTree>
    <p:extLst>
      <p:ext uri="{BB962C8B-B14F-4D97-AF65-F5344CB8AC3E}">
        <p14:creationId xmlns:p14="http://schemas.microsoft.com/office/powerpoint/2010/main" val="1684199093"/>
      </p:ext>
    </p:extLst>
  </p:cSld>
  <p:clrMapOvr>
    <a:masterClrMapping/>
  </p:clrMapOvr>
  <mc:AlternateContent xmlns:mc="http://schemas.openxmlformats.org/markup-compatibility/2006" xmlns:p14="http://schemas.microsoft.com/office/powerpoint/2010/main">
    <mc:Choice Requires="p14">
      <p:transition spd="slow" p14:dur="2000" advTm="3126"/>
    </mc:Choice>
    <mc:Fallback xmlns="">
      <p:transition spd="slow" advTm="3126"/>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83FB75-A0A7-4172-AC80-A58EB3B27386}"/>
              </a:ext>
            </a:extLst>
          </p:cNvPr>
          <p:cNvSpPr>
            <a:spLocks noGrp="1"/>
          </p:cNvSpPr>
          <p:nvPr>
            <p:ph type="title"/>
          </p:nvPr>
        </p:nvSpPr>
        <p:spPr>
          <a:xfrm>
            <a:off x="467544" y="260648"/>
            <a:ext cx="8476431" cy="1224136"/>
          </a:xfrm>
        </p:spPr>
        <p:txBody>
          <a:bodyPr/>
          <a:lstStyle/>
          <a:p>
            <a:r>
              <a:rPr kumimoji="1" lang="en-US" altLang="ja-JP" dirty="0">
                <a:solidFill>
                  <a:srgbClr val="FFFF00"/>
                </a:solidFill>
              </a:rPr>
              <a:t>ICD-11</a:t>
            </a:r>
            <a:br>
              <a:rPr kumimoji="1" lang="en-US" altLang="ja-JP" dirty="0">
                <a:solidFill>
                  <a:srgbClr val="FFFF00"/>
                </a:solidFill>
              </a:rPr>
            </a:br>
            <a:r>
              <a:rPr kumimoji="1" lang="zh-TW" altLang="en-US" sz="3600" dirty="0">
                <a:solidFill>
                  <a:srgbClr val="FFFF00"/>
                </a:solidFill>
              </a:rPr>
              <a:t>０６　精神的、行動的、神経発達的障害群</a:t>
            </a:r>
            <a:endParaRPr kumimoji="1" lang="ja-JP" altLang="en-US" sz="3600" dirty="0">
              <a:solidFill>
                <a:srgbClr val="FFFF00"/>
              </a:solidFill>
            </a:endParaRPr>
          </a:p>
        </p:txBody>
      </p:sp>
      <p:sp>
        <p:nvSpPr>
          <p:cNvPr id="3" name="コンテンツ プレースホルダー 2">
            <a:extLst>
              <a:ext uri="{FF2B5EF4-FFF2-40B4-BE49-F238E27FC236}">
                <a16:creationId xmlns:a16="http://schemas.microsoft.com/office/drawing/2014/main" id="{94D79D72-A56C-46D4-A6B6-8BAB53F32E34}"/>
              </a:ext>
            </a:extLst>
          </p:cNvPr>
          <p:cNvSpPr>
            <a:spLocks noGrp="1"/>
          </p:cNvSpPr>
          <p:nvPr>
            <p:ph idx="1"/>
          </p:nvPr>
        </p:nvSpPr>
        <p:spPr>
          <a:xfrm>
            <a:off x="899592" y="1556792"/>
            <a:ext cx="8055496" cy="5184576"/>
          </a:xfrm>
        </p:spPr>
        <p:txBody>
          <a:bodyPr/>
          <a:lstStyle/>
          <a:p>
            <a:r>
              <a:rPr kumimoji="1" lang="en-US" altLang="ja-JP" dirty="0"/>
              <a:t>1 </a:t>
            </a:r>
            <a:r>
              <a:rPr kumimoji="1" lang="ja-JP" altLang="en-US" dirty="0"/>
              <a:t>神経発達症群</a:t>
            </a:r>
            <a:endParaRPr kumimoji="1" lang="en-US" altLang="ja-JP" dirty="0"/>
          </a:p>
          <a:p>
            <a:pPr lvl="1"/>
            <a:r>
              <a:rPr kumimoji="1" lang="ja-JP" altLang="en-US" dirty="0">
                <a:solidFill>
                  <a:srgbClr val="FFFF00"/>
                </a:solidFill>
              </a:rPr>
              <a:t>知的発達症</a:t>
            </a:r>
            <a:endParaRPr kumimoji="1" lang="en-US" altLang="ja-JP" dirty="0">
              <a:solidFill>
                <a:srgbClr val="FFFF00"/>
              </a:solidFill>
            </a:endParaRPr>
          </a:p>
          <a:p>
            <a:pPr lvl="1"/>
            <a:r>
              <a:rPr kumimoji="1" lang="ja-JP" altLang="en-US" dirty="0">
                <a:solidFill>
                  <a:srgbClr val="FFFF00"/>
                </a:solidFill>
              </a:rPr>
              <a:t>自閉スペクトラム症（</a:t>
            </a:r>
            <a:r>
              <a:rPr kumimoji="1" lang="en-US" altLang="ja-JP" dirty="0">
                <a:solidFill>
                  <a:srgbClr val="FFFF00"/>
                </a:solidFill>
              </a:rPr>
              <a:t>ASD)</a:t>
            </a:r>
            <a:endParaRPr lang="en-US" altLang="ja-JP" dirty="0">
              <a:solidFill>
                <a:srgbClr val="FFFF00"/>
              </a:solidFill>
            </a:endParaRPr>
          </a:p>
          <a:p>
            <a:pPr lvl="1"/>
            <a:r>
              <a:rPr kumimoji="1" lang="zh-TW" altLang="en-US" dirty="0"/>
              <a:t> </a:t>
            </a:r>
            <a:r>
              <a:rPr kumimoji="1" lang="zh-TW" altLang="en-US" dirty="0">
                <a:solidFill>
                  <a:srgbClr val="FFFF00"/>
                </a:solidFill>
              </a:rPr>
              <a:t>注意欠如多動症</a:t>
            </a:r>
            <a:r>
              <a:rPr kumimoji="1" lang="ja-JP" altLang="en-US" dirty="0">
                <a:solidFill>
                  <a:srgbClr val="FFFF00"/>
                </a:solidFill>
              </a:rPr>
              <a:t>（</a:t>
            </a:r>
            <a:r>
              <a:rPr kumimoji="1" lang="en-US" altLang="ja-JP" dirty="0">
                <a:solidFill>
                  <a:srgbClr val="FFFF00"/>
                </a:solidFill>
              </a:rPr>
              <a:t>AD/HD)</a:t>
            </a:r>
            <a:endParaRPr kumimoji="1" lang="en-US" altLang="zh-TW" dirty="0">
              <a:solidFill>
                <a:srgbClr val="FFFF00"/>
              </a:solidFill>
            </a:endParaRPr>
          </a:p>
          <a:p>
            <a:pPr lvl="1"/>
            <a:r>
              <a:rPr kumimoji="1" lang="ja-JP" altLang="en-US" dirty="0"/>
              <a:t>チック症群</a:t>
            </a:r>
            <a:endParaRPr kumimoji="1" lang="en-US" altLang="ja-JP" dirty="0"/>
          </a:p>
          <a:p>
            <a:r>
              <a:rPr kumimoji="1" lang="ja-JP" altLang="en-US" dirty="0"/>
              <a:t>２　統合失調症または他の一次性精神症群</a:t>
            </a:r>
            <a:endParaRPr kumimoji="1" lang="en-US" altLang="ja-JP" dirty="0"/>
          </a:p>
          <a:p>
            <a:pPr lvl="1"/>
            <a:r>
              <a:rPr kumimoji="1" lang="ja-JP" altLang="en-US" dirty="0"/>
              <a:t>統合失調症</a:t>
            </a:r>
            <a:endParaRPr kumimoji="1" lang="en-US" altLang="ja-JP" dirty="0"/>
          </a:p>
          <a:p>
            <a:pPr lvl="1"/>
            <a:r>
              <a:rPr kumimoji="1" lang="zh-TW" altLang="en-US" dirty="0"/>
              <a:t>統合失調感情症</a:t>
            </a:r>
            <a:endParaRPr kumimoji="1" lang="en-US" altLang="zh-TW" dirty="0"/>
          </a:p>
          <a:p>
            <a:pPr lvl="1"/>
            <a:r>
              <a:rPr kumimoji="1" lang="zh-TW" altLang="en-US" dirty="0"/>
              <a:t>統合失調型症</a:t>
            </a:r>
            <a:endParaRPr kumimoji="1" lang="en-US" altLang="ja-JP" dirty="0"/>
          </a:p>
          <a:p>
            <a:pPr marL="457200" lvl="1" indent="0">
              <a:buNone/>
            </a:pPr>
            <a:endParaRPr kumimoji="1" lang="en-US" altLang="ja-JP" dirty="0"/>
          </a:p>
          <a:p>
            <a:pPr lvl="1"/>
            <a:endParaRPr kumimoji="1" lang="ja-JP" altLang="en-US" dirty="0"/>
          </a:p>
        </p:txBody>
      </p:sp>
    </p:spTree>
    <p:extLst>
      <p:ext uri="{BB962C8B-B14F-4D97-AF65-F5344CB8AC3E}">
        <p14:creationId xmlns:p14="http://schemas.microsoft.com/office/powerpoint/2010/main" val="1036548067"/>
      </p:ext>
    </p:extLst>
  </p:cSld>
  <p:clrMapOvr>
    <a:masterClrMapping/>
  </p:clrMapOvr>
  <mc:AlternateContent xmlns:mc="http://schemas.openxmlformats.org/markup-compatibility/2006" xmlns:p14="http://schemas.microsoft.com/office/powerpoint/2010/main">
    <mc:Choice Requires="p14">
      <p:transition spd="slow" p14:dur="2000" advTm="642"/>
    </mc:Choice>
    <mc:Fallback xmlns="">
      <p:transition spd="slow" advTm="642"/>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83FB75-A0A7-4172-AC80-A58EB3B27386}"/>
              </a:ext>
            </a:extLst>
          </p:cNvPr>
          <p:cNvSpPr>
            <a:spLocks noGrp="1"/>
          </p:cNvSpPr>
          <p:nvPr>
            <p:ph type="title"/>
          </p:nvPr>
        </p:nvSpPr>
        <p:spPr>
          <a:xfrm>
            <a:off x="251520" y="188640"/>
            <a:ext cx="8692455" cy="1224136"/>
          </a:xfrm>
        </p:spPr>
        <p:txBody>
          <a:bodyPr/>
          <a:lstStyle/>
          <a:p>
            <a:r>
              <a:rPr kumimoji="1" lang="en-US" altLang="ja-JP" dirty="0">
                <a:solidFill>
                  <a:srgbClr val="FFFF00"/>
                </a:solidFill>
              </a:rPr>
              <a:t>ICD-11</a:t>
            </a:r>
            <a:br>
              <a:rPr kumimoji="1" lang="en-US" altLang="ja-JP" dirty="0">
                <a:solidFill>
                  <a:srgbClr val="FFFF00"/>
                </a:solidFill>
              </a:rPr>
            </a:br>
            <a:r>
              <a:rPr kumimoji="1" lang="zh-TW" altLang="en-US" sz="3600" dirty="0">
                <a:solidFill>
                  <a:srgbClr val="FFFF00"/>
                </a:solidFill>
              </a:rPr>
              <a:t>０６　精神的、行動的、神経発達的障害群</a:t>
            </a:r>
            <a:endParaRPr kumimoji="1" lang="ja-JP" altLang="en-US" sz="3600" dirty="0">
              <a:solidFill>
                <a:srgbClr val="FFFF00"/>
              </a:solidFill>
            </a:endParaRPr>
          </a:p>
        </p:txBody>
      </p:sp>
      <p:sp>
        <p:nvSpPr>
          <p:cNvPr id="3" name="コンテンツ プレースホルダー 2">
            <a:extLst>
              <a:ext uri="{FF2B5EF4-FFF2-40B4-BE49-F238E27FC236}">
                <a16:creationId xmlns:a16="http://schemas.microsoft.com/office/drawing/2014/main" id="{94D79D72-A56C-46D4-A6B6-8BAB53F32E34}"/>
              </a:ext>
            </a:extLst>
          </p:cNvPr>
          <p:cNvSpPr>
            <a:spLocks noGrp="1"/>
          </p:cNvSpPr>
          <p:nvPr>
            <p:ph idx="1"/>
          </p:nvPr>
        </p:nvSpPr>
        <p:spPr>
          <a:xfrm>
            <a:off x="1182688" y="1412776"/>
            <a:ext cx="7772400" cy="4719737"/>
          </a:xfrm>
        </p:spPr>
        <p:txBody>
          <a:bodyPr/>
          <a:lstStyle/>
          <a:p>
            <a:r>
              <a:rPr lang="en-US" altLang="ja-JP" dirty="0"/>
              <a:t>3</a:t>
            </a:r>
            <a:r>
              <a:rPr lang="ja-JP" altLang="en-US" dirty="0"/>
              <a:t>　</a:t>
            </a:r>
            <a:r>
              <a:rPr lang="ja-JP" altLang="en-US" dirty="0">
                <a:solidFill>
                  <a:srgbClr val="FFFF00"/>
                </a:solidFill>
              </a:rPr>
              <a:t>気分症群</a:t>
            </a:r>
            <a:endParaRPr lang="en-US" altLang="ja-JP" dirty="0">
              <a:solidFill>
                <a:srgbClr val="FFFF00"/>
              </a:solidFill>
            </a:endParaRPr>
          </a:p>
          <a:p>
            <a:pPr lvl="1"/>
            <a:r>
              <a:rPr kumimoji="1" lang="ja-JP" altLang="en-US" dirty="0">
                <a:solidFill>
                  <a:srgbClr val="FFFF00"/>
                </a:solidFill>
              </a:rPr>
              <a:t>双極症</a:t>
            </a:r>
            <a:r>
              <a:rPr kumimoji="1" lang="ja-JP" altLang="en-US" dirty="0"/>
              <a:t>または関連症群</a:t>
            </a:r>
            <a:endParaRPr kumimoji="1" lang="en-US" altLang="ja-JP" dirty="0"/>
          </a:p>
          <a:p>
            <a:pPr lvl="1"/>
            <a:r>
              <a:rPr kumimoji="1" lang="ja-JP" altLang="en-US" dirty="0">
                <a:solidFill>
                  <a:srgbClr val="FFFF00"/>
                </a:solidFill>
              </a:rPr>
              <a:t>抑うつ症群</a:t>
            </a:r>
            <a:endParaRPr kumimoji="1" lang="en-US" altLang="ja-JP" dirty="0">
              <a:solidFill>
                <a:srgbClr val="FFFF00"/>
              </a:solidFill>
            </a:endParaRPr>
          </a:p>
          <a:p>
            <a:r>
              <a:rPr lang="en-US" altLang="ja-JP" dirty="0"/>
              <a:t>4</a:t>
            </a:r>
            <a:r>
              <a:rPr lang="ja-JP" altLang="en-US" dirty="0"/>
              <a:t>　不安または恐怖関連症群</a:t>
            </a:r>
            <a:endParaRPr lang="en-US" altLang="ja-JP" dirty="0"/>
          </a:p>
          <a:p>
            <a:pPr lvl="1"/>
            <a:r>
              <a:rPr kumimoji="1" lang="ja-JP" altLang="en-US" dirty="0"/>
              <a:t>全般不安症</a:t>
            </a:r>
            <a:endParaRPr kumimoji="1" lang="en-US" altLang="ja-JP" dirty="0"/>
          </a:p>
          <a:p>
            <a:pPr lvl="1"/>
            <a:r>
              <a:rPr kumimoji="1" lang="ja-JP" altLang="en-US" dirty="0"/>
              <a:t>パニック症</a:t>
            </a:r>
            <a:endParaRPr kumimoji="1" lang="en-US" altLang="ja-JP" dirty="0"/>
          </a:p>
          <a:p>
            <a:pPr lvl="1"/>
            <a:r>
              <a:rPr kumimoji="1" lang="ja-JP" altLang="en-US" dirty="0"/>
              <a:t>広場恐怖症</a:t>
            </a:r>
            <a:endParaRPr kumimoji="1" lang="en-US" altLang="ja-JP" dirty="0"/>
          </a:p>
          <a:p>
            <a:pPr lvl="1"/>
            <a:r>
              <a:rPr kumimoji="1" lang="ja-JP" altLang="en-US" dirty="0"/>
              <a:t>限局性恐怖症</a:t>
            </a:r>
            <a:endParaRPr kumimoji="1" lang="en-US" altLang="ja-JP" dirty="0"/>
          </a:p>
          <a:p>
            <a:pPr lvl="1"/>
            <a:r>
              <a:rPr kumimoji="1" lang="ja-JP" altLang="en-US" dirty="0"/>
              <a:t>社交不安症</a:t>
            </a:r>
            <a:endParaRPr kumimoji="1" lang="en-US" altLang="ja-JP" dirty="0"/>
          </a:p>
          <a:p>
            <a:pPr lvl="1"/>
            <a:r>
              <a:rPr kumimoji="1" lang="ja-JP" altLang="en-US" dirty="0"/>
              <a:t>分離不安症、場面緘黙</a:t>
            </a:r>
            <a:endParaRPr kumimoji="1" lang="en-US" altLang="ja-JP" dirty="0"/>
          </a:p>
          <a:p>
            <a:pPr lvl="1"/>
            <a:endParaRPr kumimoji="1" lang="en-US" altLang="ja-JP" dirty="0"/>
          </a:p>
          <a:p>
            <a:pPr lvl="1"/>
            <a:endParaRPr kumimoji="1" lang="ja-JP" altLang="en-US" dirty="0"/>
          </a:p>
        </p:txBody>
      </p:sp>
    </p:spTree>
    <p:extLst>
      <p:ext uri="{BB962C8B-B14F-4D97-AF65-F5344CB8AC3E}">
        <p14:creationId xmlns:p14="http://schemas.microsoft.com/office/powerpoint/2010/main" val="4033229285"/>
      </p:ext>
    </p:extLst>
  </p:cSld>
  <p:clrMapOvr>
    <a:masterClrMapping/>
  </p:clrMapOvr>
  <mc:AlternateContent xmlns:mc="http://schemas.openxmlformats.org/markup-compatibility/2006" xmlns:p14="http://schemas.microsoft.com/office/powerpoint/2010/main">
    <mc:Choice Requires="p14">
      <p:transition spd="slow" p14:dur="2000" advTm="75105"/>
    </mc:Choice>
    <mc:Fallback xmlns="">
      <p:transition spd="slow" advTm="75105"/>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83FB75-A0A7-4172-AC80-A58EB3B27386}"/>
              </a:ext>
            </a:extLst>
          </p:cNvPr>
          <p:cNvSpPr>
            <a:spLocks noGrp="1"/>
          </p:cNvSpPr>
          <p:nvPr>
            <p:ph type="title"/>
          </p:nvPr>
        </p:nvSpPr>
        <p:spPr>
          <a:xfrm>
            <a:off x="683568" y="332656"/>
            <a:ext cx="8260407" cy="1080120"/>
          </a:xfrm>
        </p:spPr>
        <p:txBody>
          <a:bodyPr/>
          <a:lstStyle/>
          <a:p>
            <a:r>
              <a:rPr kumimoji="1" lang="en-US" altLang="ja-JP" dirty="0">
                <a:solidFill>
                  <a:srgbClr val="FFFF00"/>
                </a:solidFill>
              </a:rPr>
              <a:t>ICD-11</a:t>
            </a:r>
            <a:br>
              <a:rPr kumimoji="1" lang="en-US" altLang="ja-JP" dirty="0">
                <a:solidFill>
                  <a:srgbClr val="FFFF00"/>
                </a:solidFill>
              </a:rPr>
            </a:br>
            <a:r>
              <a:rPr kumimoji="1" lang="zh-TW" altLang="en-US" sz="3600" dirty="0">
                <a:solidFill>
                  <a:srgbClr val="FFFF00"/>
                </a:solidFill>
              </a:rPr>
              <a:t>０６　精神的、行動的、神経発達的障害群</a:t>
            </a:r>
            <a:endParaRPr kumimoji="1" lang="ja-JP" altLang="en-US" sz="3600" dirty="0">
              <a:solidFill>
                <a:srgbClr val="FFFF00"/>
              </a:solidFill>
            </a:endParaRPr>
          </a:p>
        </p:txBody>
      </p:sp>
      <p:sp>
        <p:nvSpPr>
          <p:cNvPr id="3" name="コンテンツ プレースホルダー 2">
            <a:extLst>
              <a:ext uri="{FF2B5EF4-FFF2-40B4-BE49-F238E27FC236}">
                <a16:creationId xmlns:a16="http://schemas.microsoft.com/office/drawing/2014/main" id="{94D79D72-A56C-46D4-A6B6-8BAB53F32E34}"/>
              </a:ext>
            </a:extLst>
          </p:cNvPr>
          <p:cNvSpPr>
            <a:spLocks noGrp="1"/>
          </p:cNvSpPr>
          <p:nvPr>
            <p:ph idx="1"/>
          </p:nvPr>
        </p:nvSpPr>
        <p:spPr/>
        <p:txBody>
          <a:bodyPr/>
          <a:lstStyle/>
          <a:p>
            <a:r>
              <a:rPr kumimoji="1" lang="en-US" altLang="ja-JP" dirty="0"/>
              <a:t>5</a:t>
            </a:r>
            <a:r>
              <a:rPr kumimoji="1" lang="ja-JP" altLang="en-US" dirty="0"/>
              <a:t>　</a:t>
            </a:r>
            <a:r>
              <a:rPr kumimoji="1" lang="ja-JP" altLang="en-US" dirty="0">
                <a:solidFill>
                  <a:srgbClr val="FFFF00"/>
                </a:solidFill>
              </a:rPr>
              <a:t>強迫症または関連症群</a:t>
            </a:r>
            <a:endParaRPr kumimoji="1" lang="en-US" altLang="ja-JP" dirty="0">
              <a:solidFill>
                <a:srgbClr val="FFFF00"/>
              </a:solidFill>
            </a:endParaRPr>
          </a:p>
          <a:p>
            <a:pPr lvl="1"/>
            <a:r>
              <a:rPr kumimoji="1" lang="ja-JP" altLang="en-US" dirty="0">
                <a:solidFill>
                  <a:srgbClr val="FFFF00"/>
                </a:solidFill>
              </a:rPr>
              <a:t>強迫症</a:t>
            </a:r>
            <a:endParaRPr kumimoji="1" lang="en-US" altLang="ja-JP" dirty="0">
              <a:solidFill>
                <a:srgbClr val="FFFF00"/>
              </a:solidFill>
            </a:endParaRPr>
          </a:p>
          <a:p>
            <a:pPr lvl="1"/>
            <a:r>
              <a:rPr kumimoji="1" lang="ja-JP" altLang="en-US" dirty="0"/>
              <a:t>醜形恐怖症、</a:t>
            </a:r>
            <a:r>
              <a:rPr kumimoji="1" lang="ja-JP" altLang="en-US" dirty="0">
                <a:solidFill>
                  <a:srgbClr val="FFFF00"/>
                </a:solidFill>
              </a:rPr>
              <a:t>自己臭症</a:t>
            </a:r>
            <a:r>
              <a:rPr kumimoji="1" lang="ja-JP" altLang="en-US" dirty="0"/>
              <a:t>、</a:t>
            </a:r>
            <a:r>
              <a:rPr kumimoji="1" lang="ja-JP" altLang="en-US" dirty="0">
                <a:solidFill>
                  <a:srgbClr val="FFFF00"/>
                </a:solidFill>
              </a:rPr>
              <a:t>心気症</a:t>
            </a:r>
            <a:endParaRPr kumimoji="1" lang="en-US" altLang="ja-JP" dirty="0">
              <a:solidFill>
                <a:srgbClr val="FFFF00"/>
              </a:solidFill>
            </a:endParaRPr>
          </a:p>
          <a:p>
            <a:pPr lvl="1"/>
            <a:r>
              <a:rPr kumimoji="1" lang="ja-JP" altLang="en-US" dirty="0">
                <a:solidFill>
                  <a:srgbClr val="FFFF00"/>
                </a:solidFill>
              </a:rPr>
              <a:t>ためこみ症</a:t>
            </a:r>
            <a:r>
              <a:rPr kumimoji="1" lang="ja-JP" altLang="en-US" dirty="0"/>
              <a:t>、身体への反復行動症群</a:t>
            </a:r>
            <a:endParaRPr kumimoji="1" lang="en-US" altLang="ja-JP" dirty="0"/>
          </a:p>
          <a:p>
            <a:r>
              <a:rPr lang="en-US" altLang="ja-JP" dirty="0"/>
              <a:t>6</a:t>
            </a:r>
            <a:r>
              <a:rPr lang="ja-JP" altLang="en-US" dirty="0"/>
              <a:t>　ストレス関連症群</a:t>
            </a:r>
            <a:endParaRPr lang="en-US" altLang="ja-JP" dirty="0"/>
          </a:p>
          <a:p>
            <a:pPr lvl="1"/>
            <a:r>
              <a:rPr kumimoji="1" lang="ja-JP" altLang="en-US" dirty="0"/>
              <a:t>（複雑性）心的外傷後ストレス症</a:t>
            </a:r>
            <a:endParaRPr kumimoji="1" lang="en-US" altLang="ja-JP" dirty="0"/>
          </a:p>
          <a:p>
            <a:pPr lvl="1"/>
            <a:r>
              <a:rPr kumimoji="1" lang="ja-JP" altLang="en-US" dirty="0"/>
              <a:t>適応反応症</a:t>
            </a:r>
            <a:endParaRPr kumimoji="1" lang="en-US" altLang="ja-JP" dirty="0"/>
          </a:p>
          <a:p>
            <a:pPr lvl="1"/>
            <a:r>
              <a:rPr kumimoji="1" lang="ja-JP" altLang="en-US" dirty="0">
                <a:solidFill>
                  <a:srgbClr val="FFFF00"/>
                </a:solidFill>
              </a:rPr>
              <a:t>反応性アタッチメント症</a:t>
            </a:r>
            <a:endParaRPr kumimoji="1" lang="en-US" altLang="ja-JP" dirty="0">
              <a:solidFill>
                <a:srgbClr val="FFFF00"/>
              </a:solidFill>
            </a:endParaRPr>
          </a:p>
          <a:p>
            <a:pPr lvl="1"/>
            <a:endParaRPr kumimoji="1" lang="ja-JP" altLang="en-US" dirty="0"/>
          </a:p>
        </p:txBody>
      </p:sp>
    </p:spTree>
    <p:extLst>
      <p:ext uri="{BB962C8B-B14F-4D97-AF65-F5344CB8AC3E}">
        <p14:creationId xmlns:p14="http://schemas.microsoft.com/office/powerpoint/2010/main" val="4100219239"/>
      </p:ext>
    </p:extLst>
  </p:cSld>
  <p:clrMapOvr>
    <a:masterClrMapping/>
  </p:clrMapOvr>
  <mc:AlternateContent xmlns:mc="http://schemas.openxmlformats.org/markup-compatibility/2006" xmlns:p14="http://schemas.microsoft.com/office/powerpoint/2010/main">
    <mc:Choice Requires="p14">
      <p:transition spd="slow" p14:dur="2000" advTm="33433"/>
    </mc:Choice>
    <mc:Fallback xmlns="">
      <p:transition spd="slow" advTm="33433"/>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1548A4A-6DBD-4B52-BEB8-A0C2567CE2B0}"/>
              </a:ext>
            </a:extLst>
          </p:cNvPr>
          <p:cNvSpPr>
            <a:spLocks noGrp="1"/>
          </p:cNvSpPr>
          <p:nvPr>
            <p:ph type="title"/>
          </p:nvPr>
        </p:nvSpPr>
        <p:spPr>
          <a:xfrm>
            <a:off x="1150938" y="332656"/>
            <a:ext cx="7793037" cy="792088"/>
          </a:xfrm>
        </p:spPr>
        <p:txBody>
          <a:bodyPr/>
          <a:lstStyle/>
          <a:p>
            <a:r>
              <a:rPr kumimoji="1" lang="ja-JP" altLang="en-US" dirty="0">
                <a:solidFill>
                  <a:srgbClr val="FFFF00"/>
                </a:solidFill>
              </a:rPr>
              <a:t>精神障がい者とは</a:t>
            </a:r>
          </a:p>
        </p:txBody>
      </p:sp>
      <p:sp>
        <p:nvSpPr>
          <p:cNvPr id="3" name="コンテンツ プレースホルダー 2">
            <a:extLst>
              <a:ext uri="{FF2B5EF4-FFF2-40B4-BE49-F238E27FC236}">
                <a16:creationId xmlns:a16="http://schemas.microsoft.com/office/drawing/2014/main" id="{C6A6BC2A-D7CF-4CB1-8B7D-8F075187F652}"/>
              </a:ext>
            </a:extLst>
          </p:cNvPr>
          <p:cNvSpPr>
            <a:spLocks noGrp="1"/>
          </p:cNvSpPr>
          <p:nvPr>
            <p:ph idx="1"/>
          </p:nvPr>
        </p:nvSpPr>
        <p:spPr>
          <a:xfrm>
            <a:off x="1182688" y="1340768"/>
            <a:ext cx="7772400" cy="4791745"/>
          </a:xfrm>
        </p:spPr>
        <p:txBody>
          <a:bodyPr/>
          <a:lstStyle/>
          <a:p>
            <a:r>
              <a:rPr kumimoji="1" lang="ja-JP" altLang="en-US" dirty="0"/>
              <a:t>精神保健福祉法の対象とする精神障害者は、統合失調症、精神作用物質による急性中毒又はその依存症、知的障害、精神病質その他の精神疾患を有する者です（第</a:t>
            </a:r>
            <a:r>
              <a:rPr kumimoji="1" lang="en-US" altLang="ja-JP" dirty="0"/>
              <a:t>5</a:t>
            </a:r>
            <a:r>
              <a:rPr kumimoji="1" lang="ja-JP" altLang="en-US" dirty="0"/>
              <a:t>条）。</a:t>
            </a:r>
            <a:endParaRPr kumimoji="1" lang="en-US" altLang="ja-JP" dirty="0"/>
          </a:p>
          <a:p>
            <a:endParaRPr lang="en-US" altLang="ja-JP" dirty="0"/>
          </a:p>
          <a:p>
            <a:endParaRPr kumimoji="1" lang="en-US" altLang="ja-JP" dirty="0"/>
          </a:p>
          <a:p>
            <a:pPr marL="0" indent="0">
              <a:buNone/>
            </a:pPr>
            <a:r>
              <a:rPr lang="ja-JP" altLang="en-US" sz="2400" dirty="0">
                <a:solidFill>
                  <a:srgbClr val="FFC000"/>
                </a:solidFill>
                <a:highlight>
                  <a:srgbClr val="0000FF"/>
                </a:highlight>
              </a:rPr>
              <a:t>厚生労働省「知ることから始めよう　みんなのメンタルヘルス」から抜粋</a:t>
            </a:r>
            <a:endParaRPr kumimoji="1" lang="en-US" altLang="ja-JP" sz="2400" dirty="0">
              <a:solidFill>
                <a:srgbClr val="FFC000"/>
              </a:solidFill>
              <a:highlight>
                <a:srgbClr val="0000FF"/>
              </a:highlight>
            </a:endParaRPr>
          </a:p>
          <a:p>
            <a:endParaRPr kumimoji="1" lang="ja-JP" altLang="en-US" dirty="0">
              <a:solidFill>
                <a:srgbClr val="FFC000"/>
              </a:solidFill>
            </a:endParaRPr>
          </a:p>
        </p:txBody>
      </p:sp>
    </p:spTree>
    <p:extLst>
      <p:ext uri="{BB962C8B-B14F-4D97-AF65-F5344CB8AC3E}">
        <p14:creationId xmlns:p14="http://schemas.microsoft.com/office/powerpoint/2010/main" val="16203842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83FB75-A0A7-4172-AC80-A58EB3B27386}"/>
              </a:ext>
            </a:extLst>
          </p:cNvPr>
          <p:cNvSpPr>
            <a:spLocks noGrp="1"/>
          </p:cNvSpPr>
          <p:nvPr>
            <p:ph type="title"/>
          </p:nvPr>
        </p:nvSpPr>
        <p:spPr>
          <a:xfrm>
            <a:off x="395536" y="188640"/>
            <a:ext cx="8548439" cy="1152128"/>
          </a:xfrm>
        </p:spPr>
        <p:txBody>
          <a:bodyPr/>
          <a:lstStyle/>
          <a:p>
            <a:r>
              <a:rPr kumimoji="1" lang="en-US" altLang="ja-JP" dirty="0">
                <a:solidFill>
                  <a:srgbClr val="FFFF00"/>
                </a:solidFill>
              </a:rPr>
              <a:t>ICD-11</a:t>
            </a:r>
            <a:br>
              <a:rPr kumimoji="1" lang="en-US" altLang="ja-JP" dirty="0">
                <a:solidFill>
                  <a:srgbClr val="FFFF00"/>
                </a:solidFill>
              </a:rPr>
            </a:br>
            <a:r>
              <a:rPr kumimoji="1" lang="zh-TW" altLang="en-US" sz="3600" dirty="0">
                <a:solidFill>
                  <a:srgbClr val="FFFF00"/>
                </a:solidFill>
              </a:rPr>
              <a:t>０６　精神的、行動的、神経発達的障害群</a:t>
            </a:r>
            <a:endParaRPr kumimoji="1" lang="ja-JP" altLang="en-US" sz="3600" dirty="0">
              <a:solidFill>
                <a:srgbClr val="FFFF00"/>
              </a:solidFill>
            </a:endParaRPr>
          </a:p>
        </p:txBody>
      </p:sp>
      <p:sp>
        <p:nvSpPr>
          <p:cNvPr id="3" name="コンテンツ プレースホルダー 2">
            <a:extLst>
              <a:ext uri="{FF2B5EF4-FFF2-40B4-BE49-F238E27FC236}">
                <a16:creationId xmlns:a16="http://schemas.microsoft.com/office/drawing/2014/main" id="{94D79D72-A56C-46D4-A6B6-8BAB53F32E34}"/>
              </a:ext>
            </a:extLst>
          </p:cNvPr>
          <p:cNvSpPr>
            <a:spLocks noGrp="1"/>
          </p:cNvSpPr>
          <p:nvPr>
            <p:ph idx="1"/>
          </p:nvPr>
        </p:nvSpPr>
        <p:spPr>
          <a:xfrm>
            <a:off x="683568" y="1340768"/>
            <a:ext cx="8271520" cy="4791745"/>
          </a:xfrm>
        </p:spPr>
        <p:txBody>
          <a:bodyPr/>
          <a:lstStyle/>
          <a:p>
            <a:r>
              <a:rPr kumimoji="1" lang="en-US" altLang="ja-JP" dirty="0"/>
              <a:t>7</a:t>
            </a:r>
            <a:r>
              <a:rPr kumimoji="1" lang="ja-JP" altLang="en-US" dirty="0"/>
              <a:t>　</a:t>
            </a:r>
            <a:r>
              <a:rPr kumimoji="1" lang="ja-JP" altLang="en-US" dirty="0">
                <a:solidFill>
                  <a:srgbClr val="FFFF00"/>
                </a:solidFill>
              </a:rPr>
              <a:t>解離症群</a:t>
            </a:r>
            <a:endParaRPr kumimoji="1" lang="en-US" altLang="ja-JP" dirty="0">
              <a:solidFill>
                <a:srgbClr val="FFFF00"/>
              </a:solidFill>
            </a:endParaRPr>
          </a:p>
          <a:p>
            <a:r>
              <a:rPr lang="en-US" altLang="ja-JP" dirty="0"/>
              <a:t>8</a:t>
            </a:r>
            <a:r>
              <a:rPr lang="ja-JP" altLang="en-US" dirty="0"/>
              <a:t>　食行動症または摂食症群</a:t>
            </a:r>
            <a:endParaRPr lang="en-US" altLang="ja-JP" dirty="0"/>
          </a:p>
          <a:p>
            <a:r>
              <a:rPr kumimoji="1" lang="en-US" altLang="ja-JP" dirty="0"/>
              <a:t>9</a:t>
            </a:r>
            <a:r>
              <a:rPr kumimoji="1" lang="ja-JP" altLang="en-US" dirty="0"/>
              <a:t>　排泄症群</a:t>
            </a:r>
            <a:endParaRPr kumimoji="1" lang="en-US" altLang="ja-JP" dirty="0"/>
          </a:p>
          <a:p>
            <a:r>
              <a:rPr lang="en-US" altLang="ja-JP" dirty="0"/>
              <a:t>10</a:t>
            </a:r>
            <a:r>
              <a:rPr lang="ja-JP" altLang="en-US" dirty="0"/>
              <a:t>　身体的苦痛症群または身体的体験症群</a:t>
            </a:r>
            <a:endParaRPr lang="en-US" altLang="ja-JP" dirty="0"/>
          </a:p>
          <a:p>
            <a:r>
              <a:rPr kumimoji="1" lang="en-US" altLang="ja-JP" dirty="0">
                <a:solidFill>
                  <a:srgbClr val="FFFF00"/>
                </a:solidFill>
              </a:rPr>
              <a:t>11</a:t>
            </a:r>
            <a:r>
              <a:rPr kumimoji="1" lang="ja-JP" altLang="en-US" dirty="0">
                <a:solidFill>
                  <a:srgbClr val="FFFF00"/>
                </a:solidFill>
              </a:rPr>
              <a:t>　物質使用症群または嗜癖行動症群</a:t>
            </a:r>
            <a:endParaRPr kumimoji="1" lang="en-US" altLang="ja-JP" dirty="0">
              <a:solidFill>
                <a:srgbClr val="FFFF00"/>
              </a:solidFill>
            </a:endParaRPr>
          </a:p>
          <a:p>
            <a:r>
              <a:rPr lang="en-US" altLang="ja-JP" dirty="0"/>
              <a:t>12</a:t>
            </a:r>
            <a:r>
              <a:rPr lang="ja-JP" altLang="en-US" dirty="0"/>
              <a:t>　</a:t>
            </a:r>
            <a:r>
              <a:rPr lang="zh-TW" altLang="en-US" dirty="0"/>
              <a:t>衝動制御症群</a:t>
            </a:r>
            <a:endParaRPr lang="en-US" altLang="zh-TW" dirty="0"/>
          </a:p>
          <a:p>
            <a:r>
              <a:rPr kumimoji="1" lang="en-US" altLang="ja-JP" dirty="0">
                <a:solidFill>
                  <a:srgbClr val="FFFF00"/>
                </a:solidFill>
              </a:rPr>
              <a:t>14</a:t>
            </a:r>
            <a:r>
              <a:rPr kumimoji="1" lang="ja-JP" altLang="en-US" dirty="0">
                <a:solidFill>
                  <a:srgbClr val="FFFF00"/>
                </a:solidFill>
              </a:rPr>
              <a:t>　パーソナリティ症群および関連特性</a:t>
            </a:r>
            <a:endParaRPr kumimoji="1" lang="en-US" altLang="ja-JP" dirty="0">
              <a:solidFill>
                <a:srgbClr val="FFFF00"/>
              </a:solidFill>
            </a:endParaRPr>
          </a:p>
          <a:p>
            <a:r>
              <a:rPr lang="en-US" altLang="ja-JP" dirty="0">
                <a:solidFill>
                  <a:srgbClr val="FFFF00"/>
                </a:solidFill>
              </a:rPr>
              <a:t>17</a:t>
            </a:r>
            <a:r>
              <a:rPr lang="ja-JP" altLang="en-US" dirty="0">
                <a:solidFill>
                  <a:srgbClr val="FFFF00"/>
                </a:solidFill>
              </a:rPr>
              <a:t>　</a:t>
            </a:r>
            <a:r>
              <a:rPr lang="zh-TW" altLang="en-US" dirty="0">
                <a:solidFill>
                  <a:srgbClr val="FFFF00"/>
                </a:solidFill>
              </a:rPr>
              <a:t>神経認知障害群</a:t>
            </a:r>
            <a:endParaRPr kumimoji="1" lang="ja-JP" altLang="en-US" dirty="0">
              <a:solidFill>
                <a:srgbClr val="FFFF00"/>
              </a:solidFill>
            </a:endParaRPr>
          </a:p>
        </p:txBody>
      </p:sp>
    </p:spTree>
    <p:extLst>
      <p:ext uri="{BB962C8B-B14F-4D97-AF65-F5344CB8AC3E}">
        <p14:creationId xmlns:p14="http://schemas.microsoft.com/office/powerpoint/2010/main" val="1498203586"/>
      </p:ext>
    </p:extLst>
  </p:cSld>
  <p:clrMapOvr>
    <a:masterClrMapping/>
  </p:clrMapOvr>
  <mc:AlternateContent xmlns:mc="http://schemas.openxmlformats.org/markup-compatibility/2006" xmlns:p14="http://schemas.microsoft.com/office/powerpoint/2010/main">
    <mc:Choice Requires="p14">
      <p:transition spd="slow" p14:dur="2000" advTm="21804"/>
    </mc:Choice>
    <mc:Fallback xmlns="">
      <p:transition spd="slow" advTm="21804"/>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290353FB-E489-4E40-9F7E-63C37059E6A7}"/>
              </a:ext>
            </a:extLst>
          </p:cNvPr>
          <p:cNvSpPr>
            <a:spLocks noGrp="1" noChangeArrowheads="1"/>
          </p:cNvSpPr>
          <p:nvPr>
            <p:ph type="title"/>
          </p:nvPr>
        </p:nvSpPr>
        <p:spPr/>
        <p:txBody>
          <a:bodyPr/>
          <a:lstStyle/>
          <a:p>
            <a:r>
              <a:rPr lang="ja-JP" altLang="en-US">
                <a:solidFill>
                  <a:srgbClr val="FFFF00"/>
                </a:solidFill>
              </a:rPr>
              <a:t>統合失調症：概念</a:t>
            </a:r>
          </a:p>
        </p:txBody>
      </p:sp>
      <p:sp>
        <p:nvSpPr>
          <p:cNvPr id="13315" name="Rectangle 3">
            <a:extLst>
              <a:ext uri="{FF2B5EF4-FFF2-40B4-BE49-F238E27FC236}">
                <a16:creationId xmlns:a16="http://schemas.microsoft.com/office/drawing/2014/main" id="{206DEE1C-7B8D-4742-8FCF-4C0A9CEC18AB}"/>
              </a:ext>
            </a:extLst>
          </p:cNvPr>
          <p:cNvSpPr>
            <a:spLocks noGrp="1" noChangeArrowheads="1"/>
          </p:cNvSpPr>
          <p:nvPr>
            <p:ph type="body" idx="1"/>
          </p:nvPr>
        </p:nvSpPr>
        <p:spPr/>
        <p:txBody>
          <a:bodyPr/>
          <a:lstStyle/>
          <a:p>
            <a:r>
              <a:rPr lang="ja-JP" altLang="en-US" sz="2800">
                <a:solidFill>
                  <a:srgbClr val="FFFF00"/>
                </a:solidFill>
              </a:rPr>
              <a:t>主として思春期</a:t>
            </a:r>
            <a:r>
              <a:rPr lang="ja-JP" altLang="en-US" sz="2800"/>
              <a:t>に発病して</a:t>
            </a:r>
          </a:p>
          <a:p>
            <a:r>
              <a:rPr lang="ja-JP" altLang="en-US" sz="2800"/>
              <a:t>特徴的な</a:t>
            </a:r>
            <a:r>
              <a:rPr lang="ja-JP" altLang="en-US" sz="2800">
                <a:solidFill>
                  <a:srgbClr val="FFFF00"/>
                </a:solidFill>
              </a:rPr>
              <a:t>幻覚･妄想，解体症状，陰性症状</a:t>
            </a:r>
            <a:r>
              <a:rPr lang="ja-JP" altLang="en-US" sz="2800">
                <a:solidFill>
                  <a:schemeClr val="tx2"/>
                </a:solidFill>
              </a:rPr>
              <a:t>を主徴とし</a:t>
            </a:r>
          </a:p>
          <a:p>
            <a:r>
              <a:rPr lang="ja-JP" altLang="en-US" sz="2800"/>
              <a:t>多くは寛解と再燃を繰り返し</a:t>
            </a:r>
            <a:r>
              <a:rPr lang="ja-JP" altLang="en-US" sz="2800">
                <a:solidFill>
                  <a:srgbClr val="FFFF00"/>
                </a:solidFill>
              </a:rPr>
              <a:t>慢性に経過</a:t>
            </a:r>
            <a:r>
              <a:rPr lang="ja-JP" altLang="en-US" sz="2800"/>
              <a:t>する</a:t>
            </a:r>
          </a:p>
          <a:p>
            <a:pPr>
              <a:buFont typeface="Wingdings" panose="05000000000000000000" pitchFamily="2" charset="2"/>
              <a:buNone/>
            </a:pPr>
            <a:r>
              <a:rPr lang="ja-JP" altLang="en-US" sz="2800"/>
              <a:t>　</a:t>
            </a:r>
            <a:r>
              <a:rPr lang="ja-JP" altLang="en-US" sz="2400">
                <a:solidFill>
                  <a:srgbClr val="FFFF00"/>
                </a:solidFill>
              </a:rPr>
              <a:t>解体症状</a:t>
            </a:r>
            <a:r>
              <a:rPr lang="ja-JP" altLang="en-US" sz="2400"/>
              <a:t>：まとまりのない会話，まとまりのない行動</a:t>
            </a:r>
          </a:p>
          <a:p>
            <a:pPr>
              <a:buFont typeface="Wingdings" panose="05000000000000000000" pitchFamily="2" charset="2"/>
              <a:buNone/>
            </a:pPr>
            <a:r>
              <a:rPr lang="ja-JP" altLang="en-US" sz="2400"/>
              <a:t>　</a:t>
            </a:r>
            <a:r>
              <a:rPr lang="ja-JP" altLang="en-US" sz="2400">
                <a:solidFill>
                  <a:srgbClr val="FFFF00"/>
                </a:solidFill>
              </a:rPr>
              <a:t>陰性症状</a:t>
            </a:r>
            <a:r>
              <a:rPr lang="ja-JP" altLang="en-US" sz="2400"/>
              <a:t>：感情の平板化</a:t>
            </a:r>
            <a:r>
              <a:rPr lang="en-US" altLang="ja-JP" sz="2400"/>
              <a:t>,</a:t>
            </a:r>
            <a:r>
              <a:rPr lang="ja-JP" altLang="en-US" sz="2400"/>
              <a:t>会話の量・内容が乏しくなる，意欲･自発性の低下、周りの出来事に無関心、集中が長続きしない</a:t>
            </a:r>
          </a:p>
        </p:txBody>
      </p:sp>
    </p:spTree>
    <p:extLst>
      <p:ext uri="{BB962C8B-B14F-4D97-AF65-F5344CB8AC3E}">
        <p14:creationId xmlns:p14="http://schemas.microsoft.com/office/powerpoint/2010/main" val="2622119504"/>
      </p:ext>
    </p:extLst>
  </p:cSld>
  <p:clrMapOvr>
    <a:masterClrMapping/>
  </p:clrMapOvr>
  <mc:AlternateContent xmlns:mc="http://schemas.openxmlformats.org/markup-compatibility/2006" xmlns:p14="http://schemas.microsoft.com/office/powerpoint/2010/main">
    <mc:Choice Requires="p14">
      <p:transition spd="slow" p14:dur="2000" advTm="72088"/>
    </mc:Choice>
    <mc:Fallback xmlns="">
      <p:transition spd="slow" advTm="72088"/>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791FE06F-9012-4EDD-85A0-3E9A72477522}"/>
              </a:ext>
            </a:extLst>
          </p:cNvPr>
          <p:cNvSpPr>
            <a:spLocks noGrp="1" noChangeArrowheads="1"/>
          </p:cNvSpPr>
          <p:nvPr>
            <p:ph type="title"/>
          </p:nvPr>
        </p:nvSpPr>
        <p:spPr/>
        <p:txBody>
          <a:bodyPr/>
          <a:lstStyle/>
          <a:p>
            <a:r>
              <a:rPr lang="ja-JP" altLang="en-US">
                <a:solidFill>
                  <a:srgbClr val="FFFF00"/>
                </a:solidFill>
              </a:rPr>
              <a:t>統合失調症：成因</a:t>
            </a:r>
          </a:p>
        </p:txBody>
      </p:sp>
      <p:sp>
        <p:nvSpPr>
          <p:cNvPr id="16387" name="Rectangle 3">
            <a:extLst>
              <a:ext uri="{FF2B5EF4-FFF2-40B4-BE49-F238E27FC236}">
                <a16:creationId xmlns:a16="http://schemas.microsoft.com/office/drawing/2014/main" id="{DD299E3E-B369-4147-8EEF-E4A3AAF1A2A2}"/>
              </a:ext>
            </a:extLst>
          </p:cNvPr>
          <p:cNvSpPr>
            <a:spLocks noGrp="1" noChangeArrowheads="1"/>
          </p:cNvSpPr>
          <p:nvPr>
            <p:ph type="body" idx="1"/>
          </p:nvPr>
        </p:nvSpPr>
        <p:spPr/>
        <p:txBody>
          <a:bodyPr/>
          <a:lstStyle/>
          <a:p>
            <a:r>
              <a:rPr lang="ja-JP" altLang="en-US">
                <a:solidFill>
                  <a:srgbClr val="FFFF00"/>
                </a:solidFill>
              </a:rPr>
              <a:t>遺伝因子</a:t>
            </a:r>
            <a:r>
              <a:rPr lang="ja-JP" altLang="en-US"/>
              <a:t>：関連する遺伝子</a:t>
            </a:r>
          </a:p>
          <a:p>
            <a:r>
              <a:rPr lang="ja-JP" altLang="en-US">
                <a:solidFill>
                  <a:srgbClr val="FFFF00"/>
                </a:solidFill>
              </a:rPr>
              <a:t>環境因子</a:t>
            </a:r>
            <a:r>
              <a:rPr lang="ja-JP" altLang="en-US"/>
              <a:t>：胎生期・周産期リスクファクター</a:t>
            </a:r>
          </a:p>
          <a:p>
            <a:pPr>
              <a:buFont typeface="Wingdings" panose="05000000000000000000" pitchFamily="2" charset="2"/>
              <a:buNone/>
            </a:pPr>
            <a:r>
              <a:rPr lang="ja-JP" altLang="en-US"/>
              <a:t>　　　　　　　幼児期・小児期リスクファクター</a:t>
            </a:r>
          </a:p>
          <a:p>
            <a:pPr>
              <a:buFont typeface="Wingdings" panose="05000000000000000000" pitchFamily="2" charset="2"/>
              <a:buNone/>
            </a:pPr>
            <a:r>
              <a:rPr lang="ja-JP" altLang="en-US"/>
              <a:t>から</a:t>
            </a:r>
            <a:r>
              <a:rPr lang="ja-JP" altLang="en-US">
                <a:solidFill>
                  <a:srgbClr val="FFFF00"/>
                </a:solidFill>
              </a:rPr>
              <a:t>（ストレスに対する）脆弱性</a:t>
            </a:r>
            <a:r>
              <a:rPr lang="ja-JP" altLang="en-US"/>
              <a:t>が形成され</a:t>
            </a:r>
          </a:p>
          <a:p>
            <a:r>
              <a:rPr lang="ja-JP" altLang="en-US"/>
              <a:t>それに特異的に働くストレッサーが組み合わさって発症する</a:t>
            </a:r>
          </a:p>
          <a:p>
            <a:pPr>
              <a:buFont typeface="Wingdings" panose="05000000000000000000" pitchFamily="2" charset="2"/>
              <a:buNone/>
            </a:pPr>
            <a:endParaRPr lang="en-US" altLang="ja-JP"/>
          </a:p>
        </p:txBody>
      </p:sp>
    </p:spTree>
    <p:extLst>
      <p:ext uri="{BB962C8B-B14F-4D97-AF65-F5344CB8AC3E}">
        <p14:creationId xmlns:p14="http://schemas.microsoft.com/office/powerpoint/2010/main" val="1856476508"/>
      </p:ext>
    </p:extLst>
  </p:cSld>
  <p:clrMapOvr>
    <a:masterClrMapping/>
  </p:clrMapOvr>
  <mc:AlternateContent xmlns:mc="http://schemas.openxmlformats.org/markup-compatibility/2006" xmlns:p14="http://schemas.microsoft.com/office/powerpoint/2010/main">
    <mc:Choice Requires="p14">
      <p:transition spd="slow" p14:dur="2000" advTm="74698"/>
    </mc:Choice>
    <mc:Fallback xmlns="">
      <p:transition spd="slow" advTm="74698"/>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E61F6860-DCD5-45A3-8A23-6AED49F41C74}"/>
              </a:ext>
            </a:extLst>
          </p:cNvPr>
          <p:cNvSpPr>
            <a:spLocks noGrp="1" noChangeArrowheads="1"/>
          </p:cNvSpPr>
          <p:nvPr>
            <p:ph type="title"/>
          </p:nvPr>
        </p:nvSpPr>
        <p:spPr/>
        <p:txBody>
          <a:bodyPr/>
          <a:lstStyle/>
          <a:p>
            <a:r>
              <a:rPr lang="ja-JP" altLang="en-US">
                <a:solidFill>
                  <a:srgbClr val="FFFF00"/>
                </a:solidFill>
              </a:rPr>
              <a:t>妄想と幻聴</a:t>
            </a:r>
          </a:p>
        </p:txBody>
      </p:sp>
      <p:sp>
        <p:nvSpPr>
          <p:cNvPr id="31747" name="Rectangle 3">
            <a:extLst>
              <a:ext uri="{FF2B5EF4-FFF2-40B4-BE49-F238E27FC236}">
                <a16:creationId xmlns:a16="http://schemas.microsoft.com/office/drawing/2014/main" id="{C69C0AFF-D31F-471C-9BBA-F473A9D41025}"/>
              </a:ext>
            </a:extLst>
          </p:cNvPr>
          <p:cNvSpPr>
            <a:spLocks noGrp="1" noChangeArrowheads="1"/>
          </p:cNvSpPr>
          <p:nvPr>
            <p:ph type="body" idx="1"/>
          </p:nvPr>
        </p:nvSpPr>
        <p:spPr/>
        <p:txBody>
          <a:bodyPr/>
          <a:lstStyle/>
          <a:p>
            <a:r>
              <a:rPr lang="ja-JP" altLang="en-US"/>
              <a:t>非現実的で間違った確信で訂正不可能なもの</a:t>
            </a:r>
          </a:p>
          <a:p>
            <a:r>
              <a:rPr lang="ja-JP" altLang="en-US"/>
              <a:t>みんなが自分のことを監視する、自分の悪口を言っている、いやがせをされている、自分の心の中が知られてしまう</a:t>
            </a:r>
          </a:p>
          <a:p>
            <a:r>
              <a:rPr lang="ja-JP" altLang="en-US"/>
              <a:t>現実にはない声に話しかけられたり命令されたりする</a:t>
            </a:r>
          </a:p>
        </p:txBody>
      </p:sp>
    </p:spTree>
    <p:extLst>
      <p:ext uri="{BB962C8B-B14F-4D97-AF65-F5344CB8AC3E}">
        <p14:creationId xmlns:p14="http://schemas.microsoft.com/office/powerpoint/2010/main" val="2786210206"/>
      </p:ext>
    </p:extLst>
  </p:cSld>
  <p:clrMapOvr>
    <a:masterClrMapping/>
  </p:clrMapOvr>
  <mc:AlternateContent xmlns:mc="http://schemas.openxmlformats.org/markup-compatibility/2006" xmlns:p14="http://schemas.microsoft.com/office/powerpoint/2010/main">
    <mc:Choice Requires="p14">
      <p:transition spd="slow" p14:dur="2000" advTm="25360"/>
    </mc:Choice>
    <mc:Fallback xmlns="">
      <p:transition spd="slow" advTm="25360"/>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8D1E16C8-AD27-48EA-88DD-D16C5AA02385}"/>
              </a:ext>
            </a:extLst>
          </p:cNvPr>
          <p:cNvSpPr>
            <a:spLocks noGrp="1" noChangeArrowheads="1"/>
          </p:cNvSpPr>
          <p:nvPr>
            <p:ph type="title"/>
          </p:nvPr>
        </p:nvSpPr>
        <p:spPr>
          <a:xfrm>
            <a:off x="1150938" y="188640"/>
            <a:ext cx="7793037" cy="792088"/>
          </a:xfrm>
        </p:spPr>
        <p:txBody>
          <a:bodyPr/>
          <a:lstStyle/>
          <a:p>
            <a:r>
              <a:rPr lang="ja-JP" altLang="en-US" dirty="0">
                <a:solidFill>
                  <a:srgbClr val="FFFF00"/>
                </a:solidFill>
              </a:rPr>
              <a:t>なぜ妄想を持つの？</a:t>
            </a:r>
          </a:p>
        </p:txBody>
      </p:sp>
      <p:sp>
        <p:nvSpPr>
          <p:cNvPr id="32771" name="Rectangle 3">
            <a:extLst>
              <a:ext uri="{FF2B5EF4-FFF2-40B4-BE49-F238E27FC236}">
                <a16:creationId xmlns:a16="http://schemas.microsoft.com/office/drawing/2014/main" id="{91FF9092-9CCD-4509-8783-C38987FA50AF}"/>
              </a:ext>
            </a:extLst>
          </p:cNvPr>
          <p:cNvSpPr>
            <a:spLocks noGrp="1" noChangeArrowheads="1"/>
          </p:cNvSpPr>
          <p:nvPr>
            <p:ph type="body" idx="1"/>
          </p:nvPr>
        </p:nvSpPr>
        <p:spPr>
          <a:xfrm>
            <a:off x="467544" y="1052736"/>
            <a:ext cx="8487544" cy="5079777"/>
          </a:xfrm>
        </p:spPr>
        <p:txBody>
          <a:bodyPr/>
          <a:lstStyle/>
          <a:p>
            <a:r>
              <a:rPr lang="ja-JP" altLang="en-US" sz="2400" dirty="0"/>
              <a:t>私たちもすごく落ち込んでいたりすごく疲れている時は、つい同じことをくよくよ考えたり、あの時あんなことをしたのが悪かったのじゃないかなどと思いますし、時には周りの目がちょっと気になったりします</a:t>
            </a:r>
          </a:p>
          <a:p>
            <a:r>
              <a:rPr lang="ja-JP" altLang="en-US" sz="2400" dirty="0"/>
              <a:t>ただふつうは冷静にいろいろ考えて思い過ごしだと気を取り直します</a:t>
            </a:r>
          </a:p>
          <a:p>
            <a:r>
              <a:rPr lang="ja-JP" altLang="en-US" sz="2400" dirty="0"/>
              <a:t>しかし、脳の中でドーパミンという物質のバランスが悪いといつも以上にひらめいてしまいます</a:t>
            </a:r>
          </a:p>
          <a:p>
            <a:r>
              <a:rPr lang="ja-JP" altLang="en-US" sz="2400" dirty="0"/>
              <a:t>私たちがひらめくとき一番大切なものを守ることにひらめきを使います。</a:t>
            </a:r>
          </a:p>
          <a:p>
            <a:r>
              <a:rPr lang="ja-JP" altLang="en-US" sz="2400" dirty="0"/>
              <a:t>一番大切なもの、それは自分自身の安全です。</a:t>
            </a:r>
          </a:p>
          <a:p>
            <a:r>
              <a:rPr lang="ja-JP" altLang="en-US" sz="2400" dirty="0"/>
              <a:t>自分が狙われている、監視されている、自分の秘密を知られているとひらめいて、それがそのまま確信に変わります。</a:t>
            </a:r>
          </a:p>
        </p:txBody>
      </p:sp>
    </p:spTree>
    <p:extLst>
      <p:ext uri="{BB962C8B-B14F-4D97-AF65-F5344CB8AC3E}">
        <p14:creationId xmlns:p14="http://schemas.microsoft.com/office/powerpoint/2010/main" val="106861731"/>
      </p:ext>
    </p:extLst>
  </p:cSld>
  <p:clrMapOvr>
    <a:masterClrMapping/>
  </p:clrMapOvr>
  <mc:AlternateContent xmlns:mc="http://schemas.openxmlformats.org/markup-compatibility/2006" xmlns:p14="http://schemas.microsoft.com/office/powerpoint/2010/main">
    <mc:Choice Requires="p14">
      <p:transition spd="slow" p14:dur="2000" advTm="72632"/>
    </mc:Choice>
    <mc:Fallback xmlns="">
      <p:transition spd="slow" advTm="72632"/>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7CEA8F-802E-4B8B-A418-C5C8EB371A32}"/>
              </a:ext>
            </a:extLst>
          </p:cNvPr>
          <p:cNvSpPr>
            <a:spLocks noGrp="1"/>
          </p:cNvSpPr>
          <p:nvPr>
            <p:ph type="title"/>
          </p:nvPr>
        </p:nvSpPr>
        <p:spPr/>
        <p:txBody>
          <a:bodyPr/>
          <a:lstStyle/>
          <a:p>
            <a:r>
              <a:rPr kumimoji="1" lang="ja-JP" altLang="en-US" dirty="0">
                <a:solidFill>
                  <a:srgbClr val="FFFF00"/>
                </a:solidFill>
              </a:rPr>
              <a:t>統合失調症に見るパーソナリティー機能の低下</a:t>
            </a:r>
          </a:p>
        </p:txBody>
      </p:sp>
      <p:sp>
        <p:nvSpPr>
          <p:cNvPr id="3" name="コンテンツ プレースホルダー 2">
            <a:extLst>
              <a:ext uri="{FF2B5EF4-FFF2-40B4-BE49-F238E27FC236}">
                <a16:creationId xmlns:a16="http://schemas.microsoft.com/office/drawing/2014/main" id="{2FF266CB-349C-4C77-96D2-7D2AD3F25392}"/>
              </a:ext>
            </a:extLst>
          </p:cNvPr>
          <p:cNvSpPr>
            <a:spLocks noGrp="1"/>
          </p:cNvSpPr>
          <p:nvPr>
            <p:ph idx="1"/>
          </p:nvPr>
        </p:nvSpPr>
        <p:spPr/>
        <p:txBody>
          <a:bodyPr/>
          <a:lstStyle/>
          <a:p>
            <a:r>
              <a:rPr kumimoji="1" lang="ja-JP" altLang="en-US" dirty="0"/>
              <a:t>初期のパーソナリティー機能の低下が幻覚・妄想、解体症状につながる</a:t>
            </a:r>
            <a:endParaRPr kumimoji="1" lang="en-US" altLang="ja-JP" dirty="0"/>
          </a:p>
          <a:p>
            <a:r>
              <a:rPr lang="ja-JP" altLang="en-US" dirty="0"/>
              <a:t>慢性期においては低い自己肯定感、低い目標志向性、共感能力の低さが陰性症状につながる</a:t>
            </a:r>
            <a:endParaRPr kumimoji="1" lang="ja-JP" altLang="en-US" dirty="0"/>
          </a:p>
        </p:txBody>
      </p:sp>
    </p:spTree>
    <p:extLst>
      <p:ext uri="{BB962C8B-B14F-4D97-AF65-F5344CB8AC3E}">
        <p14:creationId xmlns:p14="http://schemas.microsoft.com/office/powerpoint/2010/main" val="41888211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DDF61471-A2A3-4A98-960E-C0A6373088A8}"/>
              </a:ext>
            </a:extLst>
          </p:cNvPr>
          <p:cNvSpPr>
            <a:spLocks noGrp="1" noChangeArrowheads="1"/>
          </p:cNvSpPr>
          <p:nvPr>
            <p:ph type="title"/>
          </p:nvPr>
        </p:nvSpPr>
        <p:spPr/>
        <p:txBody>
          <a:bodyPr/>
          <a:lstStyle/>
          <a:p>
            <a:r>
              <a:rPr lang="ja-JP" altLang="en-US">
                <a:solidFill>
                  <a:srgbClr val="FFFF00"/>
                </a:solidFill>
              </a:rPr>
              <a:t>急性期の治療</a:t>
            </a:r>
          </a:p>
        </p:txBody>
      </p:sp>
      <p:sp>
        <p:nvSpPr>
          <p:cNvPr id="34819" name="Rectangle 3">
            <a:extLst>
              <a:ext uri="{FF2B5EF4-FFF2-40B4-BE49-F238E27FC236}">
                <a16:creationId xmlns:a16="http://schemas.microsoft.com/office/drawing/2014/main" id="{EC585825-F7FF-47DE-848D-57083CE53891}"/>
              </a:ext>
            </a:extLst>
          </p:cNvPr>
          <p:cNvSpPr>
            <a:spLocks noGrp="1" noChangeArrowheads="1"/>
          </p:cNvSpPr>
          <p:nvPr>
            <p:ph type="body" idx="1"/>
          </p:nvPr>
        </p:nvSpPr>
        <p:spPr/>
        <p:txBody>
          <a:bodyPr/>
          <a:lstStyle/>
          <a:p>
            <a:r>
              <a:rPr lang="ja-JP" altLang="en-US">
                <a:solidFill>
                  <a:srgbClr val="FFFF00"/>
                </a:solidFill>
              </a:rPr>
              <a:t>薬物療法</a:t>
            </a:r>
            <a:r>
              <a:rPr lang="ja-JP" altLang="en-US"/>
              <a:t>：ドーパミンの働きを抑える薬</a:t>
            </a:r>
          </a:p>
          <a:p>
            <a:r>
              <a:rPr lang="ja-JP" altLang="en-US">
                <a:solidFill>
                  <a:srgbClr val="FFFF00"/>
                </a:solidFill>
              </a:rPr>
              <a:t>精神療法</a:t>
            </a:r>
            <a:r>
              <a:rPr lang="ja-JP" altLang="en-US"/>
              <a:t>：病気や自分の持つ症状への理解を深める</a:t>
            </a:r>
            <a:r>
              <a:rPr lang="en-US" altLang="ja-JP"/>
              <a:t>,</a:t>
            </a:r>
            <a:r>
              <a:rPr lang="ja-JP" altLang="en-US"/>
              <a:t>本人や家族が持つさまざまな不安や問題への対処</a:t>
            </a:r>
          </a:p>
          <a:p>
            <a:pPr>
              <a:buFont typeface="Wingdings" panose="05000000000000000000" pitchFamily="2" charset="2"/>
              <a:buNone/>
            </a:pPr>
            <a:r>
              <a:rPr lang="ja-JP" altLang="en-US"/>
              <a:t>なんといっても</a:t>
            </a:r>
            <a:r>
              <a:rPr lang="ja-JP" altLang="en-US" sz="3600">
                <a:solidFill>
                  <a:schemeClr val="tx2"/>
                </a:solidFill>
              </a:rPr>
              <a:t>薬物療法</a:t>
            </a:r>
            <a:r>
              <a:rPr lang="ja-JP" altLang="en-US"/>
              <a:t>が重要でありかつきわめて有効である</a:t>
            </a:r>
          </a:p>
        </p:txBody>
      </p:sp>
    </p:spTree>
    <p:extLst>
      <p:ext uri="{BB962C8B-B14F-4D97-AF65-F5344CB8AC3E}">
        <p14:creationId xmlns:p14="http://schemas.microsoft.com/office/powerpoint/2010/main" val="3014338576"/>
      </p:ext>
    </p:extLst>
  </p:cSld>
  <p:clrMapOvr>
    <a:masterClrMapping/>
  </p:clrMapOvr>
  <mc:AlternateContent xmlns:mc="http://schemas.openxmlformats.org/markup-compatibility/2006" xmlns:p14="http://schemas.microsoft.com/office/powerpoint/2010/main">
    <mc:Choice Requires="p14">
      <p:transition spd="slow" p14:dur="2000" advTm="108830"/>
    </mc:Choice>
    <mc:Fallback xmlns="">
      <p:transition spd="slow" advTm="108830"/>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BAE517F6-FF1C-4A20-903A-C343CD81C62D}"/>
              </a:ext>
            </a:extLst>
          </p:cNvPr>
          <p:cNvSpPr>
            <a:spLocks noGrp="1" noChangeArrowheads="1"/>
          </p:cNvSpPr>
          <p:nvPr>
            <p:ph type="title"/>
          </p:nvPr>
        </p:nvSpPr>
        <p:spPr>
          <a:xfrm>
            <a:off x="1763688" y="260648"/>
            <a:ext cx="7180287" cy="792088"/>
          </a:xfrm>
        </p:spPr>
        <p:txBody>
          <a:bodyPr/>
          <a:lstStyle/>
          <a:p>
            <a:r>
              <a:rPr lang="ja-JP" altLang="en-US" dirty="0">
                <a:solidFill>
                  <a:srgbClr val="FFFF00"/>
                </a:solidFill>
              </a:rPr>
              <a:t>回復期の治療</a:t>
            </a:r>
          </a:p>
        </p:txBody>
      </p:sp>
      <p:sp>
        <p:nvSpPr>
          <p:cNvPr id="20483" name="Rectangle 3">
            <a:extLst>
              <a:ext uri="{FF2B5EF4-FFF2-40B4-BE49-F238E27FC236}">
                <a16:creationId xmlns:a16="http://schemas.microsoft.com/office/drawing/2014/main" id="{C1A85CF9-D5C6-4B69-BE94-2AB1B3003B14}"/>
              </a:ext>
            </a:extLst>
          </p:cNvPr>
          <p:cNvSpPr>
            <a:spLocks noGrp="1" noChangeArrowheads="1"/>
          </p:cNvSpPr>
          <p:nvPr>
            <p:ph type="body" idx="1"/>
          </p:nvPr>
        </p:nvSpPr>
        <p:spPr>
          <a:xfrm>
            <a:off x="179512" y="1420814"/>
            <a:ext cx="8640960" cy="4960514"/>
          </a:xfrm>
        </p:spPr>
        <p:txBody>
          <a:bodyPr/>
          <a:lstStyle/>
          <a:p>
            <a:pPr>
              <a:lnSpc>
                <a:spcPct val="90000"/>
              </a:lnSpc>
            </a:pPr>
            <a:r>
              <a:rPr lang="ja-JP" altLang="en-US" dirty="0"/>
              <a:t>急性期の症状は華々しいがコントロールは容易</a:t>
            </a:r>
          </a:p>
          <a:p>
            <a:pPr>
              <a:lnSpc>
                <a:spcPct val="90000"/>
              </a:lnSpc>
            </a:pPr>
            <a:r>
              <a:rPr lang="ja-JP" altLang="en-US" dirty="0"/>
              <a:t>陰性症状が長期にわたりやすいのでこの改善が本人にとっても社会にとっても大切</a:t>
            </a:r>
          </a:p>
          <a:p>
            <a:pPr>
              <a:lnSpc>
                <a:spcPct val="90000"/>
              </a:lnSpc>
            </a:pPr>
            <a:r>
              <a:rPr lang="ja-JP" altLang="en-US" dirty="0"/>
              <a:t>本人が楽しめるよう、意欲を持てるよう、集中力が続くよう、人付き合いが苦にならないようにする</a:t>
            </a:r>
          </a:p>
          <a:p>
            <a:pPr>
              <a:lnSpc>
                <a:spcPct val="90000"/>
              </a:lnSpc>
            </a:pPr>
            <a:r>
              <a:rPr lang="ja-JP" altLang="en-US" dirty="0"/>
              <a:t>リハビリテーション</a:t>
            </a:r>
            <a:endParaRPr lang="en-US" altLang="ja-JP" dirty="0"/>
          </a:p>
          <a:p>
            <a:pPr>
              <a:lnSpc>
                <a:spcPct val="90000"/>
              </a:lnSpc>
            </a:pPr>
            <a:r>
              <a:rPr lang="ja-JP" altLang="en-US" dirty="0"/>
              <a:t>副作用の少ない、陰性症状に効果のある薬剤選択</a:t>
            </a:r>
            <a:endParaRPr lang="en-US" altLang="ja-JP" dirty="0"/>
          </a:p>
          <a:p>
            <a:pPr>
              <a:lnSpc>
                <a:spcPct val="90000"/>
              </a:lnSpc>
            </a:pPr>
            <a:r>
              <a:rPr lang="ja-JP" altLang="en-US" dirty="0"/>
              <a:t>地域での生活習慣の安定を図る</a:t>
            </a:r>
          </a:p>
        </p:txBody>
      </p:sp>
    </p:spTree>
    <p:extLst>
      <p:ext uri="{BB962C8B-B14F-4D97-AF65-F5344CB8AC3E}">
        <p14:creationId xmlns:p14="http://schemas.microsoft.com/office/powerpoint/2010/main" val="1020941463"/>
      </p:ext>
    </p:extLst>
  </p:cSld>
  <p:clrMapOvr>
    <a:masterClrMapping/>
  </p:clrMapOvr>
  <mc:AlternateContent xmlns:mc="http://schemas.openxmlformats.org/markup-compatibility/2006" xmlns:p14="http://schemas.microsoft.com/office/powerpoint/2010/main">
    <mc:Choice Requires="p14">
      <p:transition spd="slow" p14:dur="2000" advTm="643114"/>
    </mc:Choice>
    <mc:Fallback xmlns="">
      <p:transition spd="slow" advTm="643114"/>
    </mc:Fallback>
  </mc:AlternateContent>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4C952D59-BA66-4934-B087-08BFA91B4167}"/>
              </a:ext>
            </a:extLst>
          </p:cNvPr>
          <p:cNvSpPr>
            <a:spLocks noGrp="1" noChangeArrowheads="1"/>
          </p:cNvSpPr>
          <p:nvPr>
            <p:ph type="title"/>
          </p:nvPr>
        </p:nvSpPr>
        <p:spPr>
          <a:xfrm>
            <a:off x="1150938" y="332656"/>
            <a:ext cx="7793037" cy="1008112"/>
          </a:xfrm>
        </p:spPr>
        <p:txBody>
          <a:bodyPr/>
          <a:lstStyle/>
          <a:p>
            <a:r>
              <a:rPr lang="ja-JP" altLang="en-US" dirty="0">
                <a:solidFill>
                  <a:srgbClr val="FFFF00"/>
                </a:solidFill>
              </a:rPr>
              <a:t>回復期の治療：具体的方法</a:t>
            </a:r>
          </a:p>
        </p:txBody>
      </p:sp>
      <p:sp>
        <p:nvSpPr>
          <p:cNvPr id="35843" name="Rectangle 3">
            <a:extLst>
              <a:ext uri="{FF2B5EF4-FFF2-40B4-BE49-F238E27FC236}">
                <a16:creationId xmlns:a16="http://schemas.microsoft.com/office/drawing/2014/main" id="{CD8E96A4-5D59-415E-8F78-A4FB4626088C}"/>
              </a:ext>
            </a:extLst>
          </p:cNvPr>
          <p:cNvSpPr>
            <a:spLocks noGrp="1" noChangeArrowheads="1"/>
          </p:cNvSpPr>
          <p:nvPr>
            <p:ph type="body" idx="1"/>
          </p:nvPr>
        </p:nvSpPr>
        <p:spPr/>
        <p:txBody>
          <a:bodyPr/>
          <a:lstStyle/>
          <a:p>
            <a:pPr>
              <a:lnSpc>
                <a:spcPct val="90000"/>
              </a:lnSpc>
            </a:pPr>
            <a:r>
              <a:rPr lang="ja-JP" altLang="en-US">
                <a:solidFill>
                  <a:srgbClr val="FFFF00"/>
                </a:solidFill>
              </a:rPr>
              <a:t>リハビリテーション：作業療法（園芸</a:t>
            </a:r>
            <a:r>
              <a:rPr lang="en-US" altLang="ja-JP">
                <a:solidFill>
                  <a:srgbClr val="FFFF00"/>
                </a:solidFill>
              </a:rPr>
              <a:t>,</a:t>
            </a:r>
            <a:r>
              <a:rPr lang="ja-JP" altLang="en-US">
                <a:solidFill>
                  <a:srgbClr val="FFFF00"/>
                </a:solidFill>
              </a:rPr>
              <a:t>農作業</a:t>
            </a:r>
            <a:r>
              <a:rPr lang="en-US" altLang="ja-JP">
                <a:solidFill>
                  <a:srgbClr val="FFFF00"/>
                </a:solidFill>
              </a:rPr>
              <a:t>,</a:t>
            </a:r>
            <a:r>
              <a:rPr lang="ja-JP" altLang="en-US">
                <a:solidFill>
                  <a:srgbClr val="FFFF00"/>
                </a:solidFill>
              </a:rPr>
              <a:t>手工芸</a:t>
            </a:r>
            <a:r>
              <a:rPr lang="en-US" altLang="ja-JP">
                <a:solidFill>
                  <a:srgbClr val="FFFF00"/>
                </a:solidFill>
              </a:rPr>
              <a:t>,</a:t>
            </a:r>
            <a:r>
              <a:rPr lang="ja-JP" altLang="en-US">
                <a:solidFill>
                  <a:srgbClr val="FFFF00"/>
                </a:solidFill>
              </a:rPr>
              <a:t>陶芸</a:t>
            </a:r>
            <a:r>
              <a:rPr lang="en-US" altLang="ja-JP">
                <a:solidFill>
                  <a:srgbClr val="FFFF00"/>
                </a:solidFill>
              </a:rPr>
              <a:t>)</a:t>
            </a:r>
            <a:r>
              <a:rPr lang="ja-JP" altLang="en-US">
                <a:solidFill>
                  <a:srgbClr val="FFFF00"/>
                </a:solidFill>
              </a:rPr>
              <a:t>　リクリエーション療法</a:t>
            </a:r>
          </a:p>
          <a:p>
            <a:pPr>
              <a:lnSpc>
                <a:spcPct val="90000"/>
              </a:lnSpc>
            </a:pPr>
            <a:r>
              <a:rPr lang="ja-JP" altLang="en-US">
                <a:solidFill>
                  <a:srgbClr val="FFFF00"/>
                </a:solidFill>
              </a:rPr>
              <a:t>生活療法</a:t>
            </a:r>
            <a:r>
              <a:rPr lang="ja-JP" altLang="en-US"/>
              <a:t>：生活技能訓練</a:t>
            </a:r>
            <a:r>
              <a:rPr lang="en-US" altLang="ja-JP"/>
              <a:t>(</a:t>
            </a:r>
            <a:r>
              <a:rPr lang="en-US" altLang="ja-JP">
                <a:solidFill>
                  <a:srgbClr val="FFFF00"/>
                </a:solidFill>
              </a:rPr>
              <a:t>SST</a:t>
            </a:r>
            <a:r>
              <a:rPr lang="en-US" altLang="ja-JP"/>
              <a:t>)</a:t>
            </a:r>
          </a:p>
          <a:p>
            <a:pPr>
              <a:lnSpc>
                <a:spcPct val="90000"/>
              </a:lnSpc>
            </a:pPr>
            <a:r>
              <a:rPr lang="ja-JP" altLang="en-US">
                <a:solidFill>
                  <a:srgbClr val="FFFF00"/>
                </a:solidFill>
              </a:rPr>
              <a:t>デイ・ケア、ナイト・ケア</a:t>
            </a:r>
            <a:r>
              <a:rPr lang="ja-JP" altLang="en-US"/>
              <a:t>：外来での治療</a:t>
            </a:r>
          </a:p>
          <a:p>
            <a:pPr>
              <a:lnSpc>
                <a:spcPct val="90000"/>
              </a:lnSpc>
            </a:pPr>
            <a:r>
              <a:rPr lang="ja-JP" altLang="en-US">
                <a:solidFill>
                  <a:srgbClr val="FFFF00"/>
                </a:solidFill>
              </a:rPr>
              <a:t>訪問看護</a:t>
            </a:r>
            <a:r>
              <a:rPr lang="ja-JP" altLang="en-US"/>
              <a:t>：看護婦</a:t>
            </a:r>
            <a:r>
              <a:rPr lang="en-US" altLang="ja-JP"/>
              <a:t>(</a:t>
            </a:r>
            <a:r>
              <a:rPr lang="ja-JP" altLang="en-US"/>
              <a:t>士</a:t>
            </a:r>
            <a:r>
              <a:rPr lang="en-US" altLang="ja-JP"/>
              <a:t>)</a:t>
            </a:r>
            <a:r>
              <a:rPr lang="ja-JP" altLang="en-US"/>
              <a:t>、ソーシャルワーカー　　　が自宅を訪問する</a:t>
            </a:r>
          </a:p>
          <a:p>
            <a:pPr>
              <a:lnSpc>
                <a:spcPct val="90000"/>
              </a:lnSpc>
            </a:pPr>
            <a:r>
              <a:rPr lang="ja-JP" altLang="en-US">
                <a:solidFill>
                  <a:srgbClr val="FFFF00"/>
                </a:solidFill>
              </a:rPr>
              <a:t>薬物療法</a:t>
            </a:r>
            <a:r>
              <a:rPr lang="ja-JP" altLang="en-US"/>
              <a:t>：維持療法</a:t>
            </a:r>
          </a:p>
          <a:p>
            <a:pPr>
              <a:lnSpc>
                <a:spcPct val="90000"/>
              </a:lnSpc>
            </a:pPr>
            <a:r>
              <a:rPr lang="ja-JP" altLang="en-US">
                <a:solidFill>
                  <a:srgbClr val="FFFF00"/>
                </a:solidFill>
              </a:rPr>
              <a:t>精神療法</a:t>
            </a:r>
          </a:p>
        </p:txBody>
      </p:sp>
    </p:spTree>
    <p:extLst>
      <p:ext uri="{BB962C8B-B14F-4D97-AF65-F5344CB8AC3E}">
        <p14:creationId xmlns:p14="http://schemas.microsoft.com/office/powerpoint/2010/main" val="1918913734"/>
      </p:ext>
    </p:extLst>
  </p:cSld>
  <p:clrMapOvr>
    <a:masterClrMapping/>
  </p:clrMapOvr>
  <mc:AlternateContent xmlns:mc="http://schemas.openxmlformats.org/markup-compatibility/2006" xmlns:p14="http://schemas.microsoft.com/office/powerpoint/2010/main">
    <mc:Choice Requires="p14">
      <p:transition spd="slow" p14:dur="2000" advTm="85395"/>
    </mc:Choice>
    <mc:Fallback xmlns="">
      <p:transition spd="slow" advTm="85395"/>
    </mc:Fallback>
  </mc:AlternateContent>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3207B7E5-B363-44D1-A85A-0F3E29F923F6}"/>
              </a:ext>
            </a:extLst>
          </p:cNvPr>
          <p:cNvSpPr>
            <a:spLocks noGrp="1" noChangeArrowheads="1"/>
          </p:cNvSpPr>
          <p:nvPr>
            <p:ph type="title"/>
          </p:nvPr>
        </p:nvSpPr>
        <p:spPr/>
        <p:txBody>
          <a:bodyPr/>
          <a:lstStyle/>
          <a:p>
            <a:r>
              <a:rPr lang="ja-JP" altLang="en-US" dirty="0">
                <a:solidFill>
                  <a:srgbClr val="FFFF00"/>
                </a:solidFill>
              </a:rPr>
              <a:t>精神障がい者の</a:t>
            </a:r>
            <a:r>
              <a:rPr lang="en-US" altLang="ja-JP" dirty="0">
                <a:solidFill>
                  <a:srgbClr val="FFFF00"/>
                </a:solidFill>
              </a:rPr>
              <a:t>｢</a:t>
            </a:r>
            <a:r>
              <a:rPr lang="ja-JP" altLang="en-US" dirty="0">
                <a:solidFill>
                  <a:srgbClr val="FFFF00"/>
                </a:solidFill>
              </a:rPr>
              <a:t>生活障害</a:t>
            </a:r>
            <a:r>
              <a:rPr lang="en-US" altLang="ja-JP" dirty="0">
                <a:solidFill>
                  <a:srgbClr val="FFFF00"/>
                </a:solidFill>
              </a:rPr>
              <a:t>｣</a:t>
            </a:r>
          </a:p>
        </p:txBody>
      </p:sp>
      <p:sp>
        <p:nvSpPr>
          <p:cNvPr id="46083" name="Rectangle 3">
            <a:extLst>
              <a:ext uri="{FF2B5EF4-FFF2-40B4-BE49-F238E27FC236}">
                <a16:creationId xmlns:a16="http://schemas.microsoft.com/office/drawing/2014/main" id="{7ED507A6-AE5D-4840-BDF2-E3725CCB8A02}"/>
              </a:ext>
            </a:extLst>
          </p:cNvPr>
          <p:cNvSpPr>
            <a:spLocks noGrp="1" noChangeArrowheads="1"/>
          </p:cNvSpPr>
          <p:nvPr>
            <p:ph type="body" idx="1"/>
          </p:nvPr>
        </p:nvSpPr>
        <p:spPr/>
        <p:txBody>
          <a:bodyPr/>
          <a:lstStyle/>
          <a:p>
            <a:r>
              <a:rPr lang="ja-JP" altLang="en-US" dirty="0">
                <a:solidFill>
                  <a:srgbClr val="FFFF00"/>
                </a:solidFill>
              </a:rPr>
              <a:t>対人関係の障害</a:t>
            </a:r>
          </a:p>
          <a:p>
            <a:r>
              <a:rPr lang="ja-JP" altLang="en-US" dirty="0">
                <a:solidFill>
                  <a:srgbClr val="FFFF00"/>
                </a:solidFill>
              </a:rPr>
              <a:t>作業する能力の障害</a:t>
            </a:r>
          </a:p>
          <a:p>
            <a:r>
              <a:rPr lang="ja-JP" altLang="en-US" dirty="0">
                <a:solidFill>
                  <a:srgbClr val="FFFF00"/>
                </a:solidFill>
              </a:rPr>
              <a:t>日常生活能力の障害</a:t>
            </a:r>
          </a:p>
          <a:p>
            <a:r>
              <a:rPr lang="ja-JP" altLang="en-US" dirty="0">
                <a:solidFill>
                  <a:srgbClr val="FFFF00"/>
                </a:solidFill>
              </a:rPr>
              <a:t>体験の不足、経験するチャンスの喪失</a:t>
            </a:r>
          </a:p>
          <a:p>
            <a:r>
              <a:rPr lang="ja-JP" altLang="en-US" dirty="0">
                <a:solidFill>
                  <a:srgbClr val="FFFF00"/>
                </a:solidFill>
              </a:rPr>
              <a:t>偏見という社会的背景</a:t>
            </a:r>
          </a:p>
        </p:txBody>
      </p:sp>
    </p:spTree>
    <p:extLst>
      <p:ext uri="{BB962C8B-B14F-4D97-AF65-F5344CB8AC3E}">
        <p14:creationId xmlns:p14="http://schemas.microsoft.com/office/powerpoint/2010/main" val="1634678715"/>
      </p:ext>
    </p:extLst>
  </p:cSld>
  <p:clrMapOvr>
    <a:masterClrMapping/>
  </p:clrMapOvr>
  <mc:AlternateContent xmlns:mc="http://schemas.openxmlformats.org/markup-compatibility/2006" xmlns:p14="http://schemas.microsoft.com/office/powerpoint/2010/main">
    <mc:Choice Requires="p14">
      <p:transition spd="slow" p14:dur="2000" advTm="39157"/>
    </mc:Choice>
    <mc:Fallback xmlns="">
      <p:transition spd="slow" advTm="39157"/>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68BFC9-2FBF-42BB-985B-FDF719098E54}"/>
              </a:ext>
            </a:extLst>
          </p:cNvPr>
          <p:cNvSpPr>
            <a:spLocks noGrp="1"/>
          </p:cNvSpPr>
          <p:nvPr>
            <p:ph type="title"/>
          </p:nvPr>
        </p:nvSpPr>
        <p:spPr>
          <a:xfrm>
            <a:off x="1150938" y="260648"/>
            <a:ext cx="7793037" cy="864096"/>
          </a:xfrm>
        </p:spPr>
        <p:txBody>
          <a:bodyPr/>
          <a:lstStyle/>
          <a:p>
            <a:r>
              <a:rPr kumimoji="1" lang="ja-JP" altLang="en-US" dirty="0">
                <a:solidFill>
                  <a:srgbClr val="FFFF00"/>
                </a:solidFill>
              </a:rPr>
              <a:t>障害、障がい、障碍</a:t>
            </a:r>
          </a:p>
        </p:txBody>
      </p:sp>
      <p:sp>
        <p:nvSpPr>
          <p:cNvPr id="3" name="コンテンツ プレースホルダー 2">
            <a:extLst>
              <a:ext uri="{FF2B5EF4-FFF2-40B4-BE49-F238E27FC236}">
                <a16:creationId xmlns:a16="http://schemas.microsoft.com/office/drawing/2014/main" id="{DE3F06E1-1C3B-499B-8821-79E5FC56C7C2}"/>
              </a:ext>
            </a:extLst>
          </p:cNvPr>
          <p:cNvSpPr>
            <a:spLocks noGrp="1"/>
          </p:cNvSpPr>
          <p:nvPr>
            <p:ph idx="1"/>
          </p:nvPr>
        </p:nvSpPr>
        <p:spPr>
          <a:xfrm>
            <a:off x="251521" y="1268760"/>
            <a:ext cx="8703568" cy="4863753"/>
          </a:xfrm>
        </p:spPr>
        <p:txBody>
          <a:bodyPr/>
          <a:lstStyle/>
          <a:p>
            <a:r>
              <a:rPr kumimoji="1" lang="ja-JP" altLang="en-US" dirty="0"/>
              <a:t>障害の「害」という字は存在そのものが「害」であるような烙印を押すことにつながる</a:t>
            </a:r>
            <a:endParaRPr kumimoji="1" lang="en-US" altLang="ja-JP" dirty="0"/>
          </a:p>
          <a:p>
            <a:r>
              <a:rPr kumimoji="1" lang="ja-JP" altLang="en-US" dirty="0"/>
              <a:t>大阪府の公式文書では「がい」というひらがなで書きます。</a:t>
            </a:r>
            <a:endParaRPr lang="en-US" altLang="ja-JP" dirty="0"/>
          </a:p>
          <a:p>
            <a:r>
              <a:rPr kumimoji="1" lang="ja-JP" altLang="en-US" dirty="0"/>
              <a:t>同じ漢字でも変圧器に使われる碍子の</a:t>
            </a:r>
            <a:r>
              <a:rPr kumimoji="1" lang="en-US" altLang="ja-JP" dirty="0"/>
              <a:t>『</a:t>
            </a:r>
            <a:r>
              <a:rPr kumimoji="1" lang="ja-JP" altLang="en-US" dirty="0"/>
              <a:t>碍</a:t>
            </a:r>
            <a:r>
              <a:rPr kumimoji="1" lang="en-US" altLang="ja-JP" dirty="0"/>
              <a:t>』</a:t>
            </a:r>
            <a:r>
              <a:rPr kumimoji="1" lang="ja-JP" altLang="en-US" dirty="0"/>
              <a:t>の字を使う動きもありますが、常用漢字に取り入れられなかったことから確定していない。</a:t>
            </a:r>
            <a:endParaRPr kumimoji="1" lang="en-US" altLang="ja-JP" dirty="0"/>
          </a:p>
          <a:p>
            <a:r>
              <a:rPr kumimoji="1" lang="ja-JP" altLang="en-US" dirty="0"/>
              <a:t>障害という名称を使うべきでないという意見もありますが、この講習では出典で使われる用語・表現をそのまま使います。</a:t>
            </a:r>
          </a:p>
          <a:p>
            <a:endParaRPr kumimoji="1" lang="ja-JP" altLang="en-US" dirty="0"/>
          </a:p>
        </p:txBody>
      </p:sp>
    </p:spTree>
    <p:extLst>
      <p:ext uri="{BB962C8B-B14F-4D97-AF65-F5344CB8AC3E}">
        <p14:creationId xmlns:p14="http://schemas.microsoft.com/office/powerpoint/2010/main" val="4697350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45182E80-8A20-4D0A-BA11-98961A1152DC}"/>
              </a:ext>
            </a:extLst>
          </p:cNvPr>
          <p:cNvSpPr>
            <a:spLocks noGrp="1" noChangeArrowheads="1"/>
          </p:cNvSpPr>
          <p:nvPr>
            <p:ph type="title"/>
          </p:nvPr>
        </p:nvSpPr>
        <p:spPr/>
        <p:txBody>
          <a:bodyPr/>
          <a:lstStyle/>
          <a:p>
            <a:r>
              <a:rPr lang="ja-JP" altLang="en-US" dirty="0">
                <a:solidFill>
                  <a:srgbClr val="FFFF00"/>
                </a:solidFill>
              </a:rPr>
              <a:t>患者さんと家族を支える人々と施設</a:t>
            </a:r>
          </a:p>
        </p:txBody>
      </p:sp>
      <p:pic>
        <p:nvPicPr>
          <p:cNvPr id="23555" name="Picture 3">
            <a:extLst>
              <a:ext uri="{FF2B5EF4-FFF2-40B4-BE49-F238E27FC236}">
                <a16:creationId xmlns:a16="http://schemas.microsoft.com/office/drawing/2014/main" id="{A761928F-AB7F-469B-8FC3-504C0BE4C9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752600"/>
            <a:ext cx="8705850" cy="44481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2000" advTm="31015"/>
    </mc:Choice>
    <mc:Fallback xmlns="">
      <p:transition spd="slow" advTm="31015"/>
    </mc:Fallback>
  </mc:AlternateContent>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pPr>
              <a:defRPr/>
            </a:pPr>
            <a:r>
              <a:rPr lang="ja-JP" altLang="en-US" dirty="0">
                <a:solidFill>
                  <a:srgbClr val="FFFF00"/>
                </a:solidFill>
              </a:rPr>
              <a:t>気分</a:t>
            </a:r>
            <a:r>
              <a:rPr lang="en-US" altLang="ja-JP" dirty="0">
                <a:solidFill>
                  <a:srgbClr val="FFFF00"/>
                </a:solidFill>
              </a:rPr>
              <a:t>(</a:t>
            </a:r>
            <a:r>
              <a:rPr lang="ja-JP" altLang="en-US" dirty="0">
                <a:solidFill>
                  <a:srgbClr val="FFFF00"/>
                </a:solidFill>
              </a:rPr>
              <a:t>感情</a:t>
            </a:r>
            <a:r>
              <a:rPr lang="en-US" altLang="ja-JP" dirty="0">
                <a:solidFill>
                  <a:srgbClr val="FFFF00"/>
                </a:solidFill>
              </a:rPr>
              <a:t>)</a:t>
            </a:r>
            <a:r>
              <a:rPr lang="ja-JP" altLang="en-US" dirty="0">
                <a:solidFill>
                  <a:srgbClr val="FFFF00"/>
                </a:solidFill>
              </a:rPr>
              <a:t>障害：概念</a:t>
            </a:r>
          </a:p>
        </p:txBody>
      </p:sp>
      <p:sp>
        <p:nvSpPr>
          <p:cNvPr id="76803" name="Rectangle 3"/>
          <p:cNvSpPr>
            <a:spLocks noGrp="1" noChangeArrowheads="1"/>
          </p:cNvSpPr>
          <p:nvPr>
            <p:ph type="body" idx="1"/>
          </p:nvPr>
        </p:nvSpPr>
        <p:spPr/>
        <p:txBody>
          <a:bodyPr/>
          <a:lstStyle/>
          <a:p>
            <a:pPr algn="just">
              <a:defRPr/>
            </a:pPr>
            <a:r>
              <a:rPr lang="ja-JP" altLang="en-US" dirty="0">
                <a:latin typeface="ＭＳ Ｐゴシック" charset="-128"/>
              </a:rPr>
              <a:t>基本障害は、</a:t>
            </a:r>
            <a:r>
              <a:rPr lang="ja-JP" altLang="en-US" dirty="0">
                <a:solidFill>
                  <a:srgbClr val="FFFF00"/>
                </a:solidFill>
                <a:latin typeface="ＭＳ Ｐゴシック" charset="-128"/>
              </a:rPr>
              <a:t>気分あるいは感情の変化</a:t>
            </a:r>
            <a:r>
              <a:rPr lang="ja-JP" altLang="en-US" dirty="0">
                <a:latin typeface="ＭＳ Ｐゴシック" charset="-128"/>
              </a:rPr>
              <a:t>であり、普通抑うつに変化したり昂揚に変化したりする。</a:t>
            </a:r>
            <a:r>
              <a:rPr lang="ja-JP" altLang="en-US" dirty="0">
                <a:solidFill>
                  <a:srgbClr val="FFFF00"/>
                </a:solidFill>
                <a:latin typeface="ＭＳ Ｐゴシック" charset="-128"/>
              </a:rPr>
              <a:t>再発する傾向</a:t>
            </a:r>
            <a:r>
              <a:rPr lang="ja-JP" altLang="en-US" dirty="0">
                <a:latin typeface="ＭＳ Ｐゴシック" charset="-128"/>
              </a:rPr>
              <a:t>にあり個々のエピソードの</a:t>
            </a:r>
            <a:r>
              <a:rPr lang="ja-JP" altLang="en-US" dirty="0">
                <a:solidFill>
                  <a:srgbClr val="FFFF00"/>
                </a:solidFill>
                <a:latin typeface="ＭＳ Ｐゴシック" charset="-128"/>
              </a:rPr>
              <a:t>発症にはストレス</a:t>
            </a:r>
            <a:r>
              <a:rPr lang="ja-JP" altLang="en-US" dirty="0">
                <a:latin typeface="ＭＳ Ｐゴシック" charset="-128"/>
              </a:rPr>
              <a:t>となる出来事や状況</a:t>
            </a:r>
            <a:r>
              <a:rPr lang="en-US" altLang="ja-JP" dirty="0">
                <a:latin typeface="ＭＳ Ｐゴシック" charset="-128"/>
              </a:rPr>
              <a:t>(</a:t>
            </a:r>
            <a:r>
              <a:rPr lang="ja-JP" altLang="en-US" dirty="0">
                <a:solidFill>
                  <a:srgbClr val="FFFF00"/>
                </a:solidFill>
                <a:latin typeface="ＭＳ Ｐゴシック" charset="-128"/>
              </a:rPr>
              <a:t>誘因</a:t>
            </a:r>
            <a:r>
              <a:rPr lang="en-US" altLang="ja-JP" dirty="0">
                <a:latin typeface="ＭＳ Ｐゴシック" charset="-128"/>
              </a:rPr>
              <a:t>)</a:t>
            </a:r>
            <a:r>
              <a:rPr lang="ja-JP" altLang="en-US" dirty="0">
                <a:latin typeface="ＭＳ Ｐゴシック" charset="-128"/>
              </a:rPr>
              <a:t>と関連することが多い。脳の神経伝達物質という立場から言えば、モノアミン</a:t>
            </a:r>
            <a:r>
              <a:rPr lang="en-US" altLang="ja-JP" dirty="0">
                <a:latin typeface="ＭＳ Ｐゴシック" charset="-128"/>
              </a:rPr>
              <a:t>(</a:t>
            </a:r>
            <a:r>
              <a:rPr lang="ja-JP" altLang="en-US" dirty="0">
                <a:solidFill>
                  <a:srgbClr val="FFFF00"/>
                </a:solidFill>
                <a:latin typeface="ＭＳ Ｐゴシック" charset="-128"/>
              </a:rPr>
              <a:t>セロトニン、ノルアドレナリン</a:t>
            </a:r>
            <a:r>
              <a:rPr lang="en-US" altLang="ja-JP" dirty="0">
                <a:latin typeface="ＭＳ Ｐゴシック" charset="-128"/>
              </a:rPr>
              <a:t>)</a:t>
            </a:r>
            <a:r>
              <a:rPr lang="ja-JP" altLang="en-US" dirty="0">
                <a:latin typeface="ＭＳ Ｐゴシック" charset="-128"/>
              </a:rPr>
              <a:t>の過不足が起こっていると考えられる</a:t>
            </a:r>
            <a:r>
              <a:rPr lang="ja-JP" altLang="en-US" dirty="0">
                <a:latin typeface="Century" pitchFamily="18" charset="0"/>
                <a:ea typeface="ＭＳ 明朝" charset="-128"/>
              </a:rPr>
              <a:t>。</a:t>
            </a:r>
            <a:r>
              <a:rPr lang="en-US" altLang="ja-JP" dirty="0">
                <a:solidFill>
                  <a:srgbClr val="FFFF00"/>
                </a:solidFill>
                <a:latin typeface="ＭＳ ゴシック" pitchFamily="49" charset="-128"/>
                <a:ea typeface="ＭＳ ゴシック" pitchFamily="49" charset="-128"/>
              </a:rPr>
              <a:t>(</a:t>
            </a:r>
            <a:r>
              <a:rPr lang="ja-JP" altLang="en-US" dirty="0">
                <a:solidFill>
                  <a:srgbClr val="FFFF00"/>
                </a:solidFill>
                <a:latin typeface="ＭＳ ゴシック" pitchFamily="49" charset="-128"/>
                <a:ea typeface="ＭＳ ゴシック" pitchFamily="49" charset="-128"/>
              </a:rPr>
              <a:t>アミン仮説</a:t>
            </a:r>
            <a:r>
              <a:rPr lang="en-US" altLang="ja-JP" dirty="0">
                <a:solidFill>
                  <a:srgbClr val="FFFF00"/>
                </a:solidFill>
                <a:latin typeface="ＭＳ ゴシック" pitchFamily="49" charset="-128"/>
                <a:ea typeface="ＭＳ ゴシック" pitchFamily="49" charset="-128"/>
              </a:rPr>
              <a:t>)</a:t>
            </a:r>
            <a:endParaRPr lang="ja-JP" altLang="en-US" dirty="0">
              <a:solidFill>
                <a:srgbClr val="FFFF00"/>
              </a:solidFill>
              <a:latin typeface="ＭＳ ゴシック" pitchFamily="49" charset="-128"/>
              <a:ea typeface="ＭＳ ゴシック" pitchFamily="49" charset="-128"/>
            </a:endParaRPr>
          </a:p>
          <a:p>
            <a:pPr>
              <a:defRPr/>
            </a:pPr>
            <a:endParaRPr lang="en-US" altLang="ja-JP" dirty="0"/>
          </a:p>
        </p:txBody>
      </p:sp>
    </p:spTree>
    <p:extLst>
      <p:ext uri="{BB962C8B-B14F-4D97-AF65-F5344CB8AC3E}">
        <p14:creationId xmlns:p14="http://schemas.microsoft.com/office/powerpoint/2010/main" val="25907284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a:defRPr/>
            </a:pPr>
            <a:r>
              <a:rPr lang="ja-JP" altLang="en-US">
                <a:solidFill>
                  <a:srgbClr val="FFFF00"/>
                </a:solidFill>
              </a:rPr>
              <a:t>気分</a:t>
            </a:r>
            <a:r>
              <a:rPr lang="en-US" altLang="ja-JP">
                <a:solidFill>
                  <a:srgbClr val="FFFF00"/>
                </a:solidFill>
              </a:rPr>
              <a:t>(</a:t>
            </a:r>
            <a:r>
              <a:rPr lang="ja-JP" altLang="en-US">
                <a:solidFill>
                  <a:srgbClr val="FFFF00"/>
                </a:solidFill>
              </a:rPr>
              <a:t>感情</a:t>
            </a:r>
            <a:r>
              <a:rPr lang="en-US" altLang="ja-JP">
                <a:solidFill>
                  <a:srgbClr val="FFFF00"/>
                </a:solidFill>
              </a:rPr>
              <a:t>)</a:t>
            </a:r>
            <a:r>
              <a:rPr lang="ja-JP" altLang="en-US">
                <a:solidFill>
                  <a:srgbClr val="FFFF00"/>
                </a:solidFill>
              </a:rPr>
              <a:t>障害：症状</a:t>
            </a:r>
          </a:p>
        </p:txBody>
      </p:sp>
      <p:sp>
        <p:nvSpPr>
          <p:cNvPr id="78851" name="Rectangle 3"/>
          <p:cNvSpPr>
            <a:spLocks noGrp="1" noChangeArrowheads="1"/>
          </p:cNvSpPr>
          <p:nvPr>
            <p:ph type="body" idx="1"/>
          </p:nvPr>
        </p:nvSpPr>
        <p:spPr/>
        <p:txBody>
          <a:bodyPr/>
          <a:lstStyle/>
          <a:p>
            <a:pPr algn="just">
              <a:lnSpc>
                <a:spcPct val="90000"/>
              </a:lnSpc>
              <a:defRPr/>
            </a:pPr>
            <a:r>
              <a:rPr lang="ja-JP" altLang="en-US">
                <a:solidFill>
                  <a:srgbClr val="FFFF00"/>
                </a:solidFill>
                <a:latin typeface="ＭＳ Ｐゴシック" charset="-128"/>
              </a:rPr>
              <a:t>躁状態</a:t>
            </a:r>
            <a:r>
              <a:rPr lang="ja-JP" altLang="en-US">
                <a:latin typeface="ＭＳ Ｐゴシック" charset="-128"/>
              </a:rPr>
              <a:t>：</a:t>
            </a:r>
          </a:p>
          <a:p>
            <a:pPr algn="just">
              <a:lnSpc>
                <a:spcPct val="90000"/>
              </a:lnSpc>
              <a:buFont typeface="Wingdings" pitchFamily="2" charset="2"/>
              <a:buNone/>
              <a:defRPr/>
            </a:pPr>
            <a:r>
              <a:rPr lang="ja-JP" altLang="en-US">
                <a:latin typeface="ＭＳ Ｐゴシック" charset="-128"/>
              </a:rPr>
              <a:t>    爽快気分、観念奔逸、誇大妄想、行為心迫、不眠、性欲亢進</a:t>
            </a:r>
          </a:p>
          <a:p>
            <a:pPr algn="just">
              <a:lnSpc>
                <a:spcPct val="90000"/>
              </a:lnSpc>
              <a:defRPr/>
            </a:pPr>
            <a:r>
              <a:rPr lang="ja-JP" altLang="en-US">
                <a:solidFill>
                  <a:srgbClr val="FFFF00"/>
                </a:solidFill>
                <a:latin typeface="ＭＳ Ｐゴシック" charset="-128"/>
              </a:rPr>
              <a:t>うつ状態</a:t>
            </a:r>
            <a:r>
              <a:rPr lang="ja-JP" altLang="en-US">
                <a:latin typeface="ＭＳ Ｐゴシック" charset="-128"/>
              </a:rPr>
              <a:t>：</a:t>
            </a:r>
          </a:p>
          <a:p>
            <a:pPr>
              <a:lnSpc>
                <a:spcPct val="90000"/>
              </a:lnSpc>
              <a:buFont typeface="Wingdings" pitchFamily="2" charset="2"/>
              <a:buNone/>
              <a:defRPr/>
            </a:pPr>
            <a:r>
              <a:rPr lang="ja-JP" altLang="en-US">
                <a:latin typeface="ＭＳ Ｐゴシック" charset="-128"/>
              </a:rPr>
              <a:t>    抑うつ気分、不安、焦燥、思考抑制、判断力低下、微小妄想、</a:t>
            </a:r>
            <a:r>
              <a:rPr lang="ja-JP" altLang="en-US">
                <a:solidFill>
                  <a:srgbClr val="FFFF00"/>
                </a:solidFill>
                <a:latin typeface="ＭＳ Ｐゴシック" charset="-128"/>
              </a:rPr>
              <a:t>自殺念慮</a:t>
            </a:r>
            <a:r>
              <a:rPr lang="ja-JP" altLang="en-US">
                <a:latin typeface="ＭＳ Ｐゴシック" charset="-128"/>
              </a:rPr>
              <a:t>、運動抑制、不眠、早朝覚醒、食欲不振、消化器症状、自律神経症状</a:t>
            </a:r>
            <a:r>
              <a:rPr lang="ja-JP" altLang="en-US"/>
              <a:t> </a:t>
            </a:r>
          </a:p>
        </p:txBody>
      </p:sp>
    </p:spTree>
    <p:extLst>
      <p:ext uri="{BB962C8B-B14F-4D97-AF65-F5344CB8AC3E}">
        <p14:creationId xmlns:p14="http://schemas.microsoft.com/office/powerpoint/2010/main" val="36318699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539750" y="617538"/>
            <a:ext cx="8404225" cy="795337"/>
          </a:xfrm>
        </p:spPr>
        <p:txBody>
          <a:bodyPr/>
          <a:lstStyle/>
          <a:p>
            <a:pPr>
              <a:defRPr/>
            </a:pPr>
            <a:r>
              <a:rPr lang="ja-JP" altLang="en-US" dirty="0">
                <a:solidFill>
                  <a:srgbClr val="FFFF00"/>
                </a:solidFill>
              </a:rPr>
              <a:t>うつ病の多型化と躁うつ病の急増</a:t>
            </a:r>
          </a:p>
        </p:txBody>
      </p:sp>
      <p:sp>
        <p:nvSpPr>
          <p:cNvPr id="80899" name="Rectangle 3"/>
          <p:cNvSpPr>
            <a:spLocks noGrp="1" noChangeArrowheads="1"/>
          </p:cNvSpPr>
          <p:nvPr>
            <p:ph type="body" idx="1"/>
          </p:nvPr>
        </p:nvSpPr>
        <p:spPr>
          <a:xfrm>
            <a:off x="323850" y="1600200"/>
            <a:ext cx="8569325" cy="4530725"/>
          </a:xfrm>
        </p:spPr>
        <p:txBody>
          <a:bodyPr/>
          <a:lstStyle/>
          <a:p>
            <a:pPr>
              <a:lnSpc>
                <a:spcPct val="90000"/>
              </a:lnSpc>
              <a:defRPr/>
            </a:pPr>
            <a:r>
              <a:rPr lang="ja-JP" altLang="en-US" dirty="0">
                <a:solidFill>
                  <a:srgbClr val="FFFF00"/>
                </a:solidFill>
              </a:rPr>
              <a:t>うつ病にはいろんなタイプが出てきた。</a:t>
            </a:r>
            <a:endParaRPr lang="en-US" altLang="ja-JP" dirty="0">
              <a:solidFill>
                <a:srgbClr val="FFFF00"/>
              </a:solidFill>
            </a:endParaRPr>
          </a:p>
          <a:p>
            <a:pPr>
              <a:lnSpc>
                <a:spcPct val="90000"/>
              </a:lnSpc>
              <a:defRPr/>
            </a:pPr>
            <a:r>
              <a:rPr lang="ja-JP" altLang="en-US" dirty="0"/>
              <a:t>薬と休養だけではよくならうつ病が増えてきた。</a:t>
            </a:r>
          </a:p>
          <a:p>
            <a:pPr>
              <a:lnSpc>
                <a:spcPct val="90000"/>
              </a:lnSpc>
              <a:defRPr/>
            </a:pPr>
            <a:r>
              <a:rPr lang="ja-JP" altLang="en-US" dirty="0"/>
              <a:t>今までうつ病といわれていたのが躁うつ病だったケースが多い。</a:t>
            </a:r>
            <a:endParaRPr lang="en-US" altLang="ja-JP" dirty="0"/>
          </a:p>
          <a:p>
            <a:pPr>
              <a:lnSpc>
                <a:spcPct val="90000"/>
              </a:lnSpc>
              <a:defRPr/>
            </a:pPr>
            <a:r>
              <a:rPr lang="ja-JP" altLang="en-US" dirty="0"/>
              <a:t>躁うつ病にもいろんなタイプがあり、</a:t>
            </a:r>
            <a:r>
              <a:rPr lang="ja-JP" altLang="en-US" dirty="0">
                <a:solidFill>
                  <a:srgbClr val="FFFF00"/>
                </a:solidFill>
              </a:rPr>
              <a:t>双極性感情障害スペクトラム</a:t>
            </a:r>
            <a:r>
              <a:rPr lang="ja-JP" altLang="en-US" dirty="0"/>
              <a:t>と呼ばれたりする</a:t>
            </a:r>
            <a:endParaRPr lang="en-US" altLang="ja-JP" dirty="0"/>
          </a:p>
        </p:txBody>
      </p:sp>
    </p:spTree>
    <p:extLst>
      <p:ext uri="{BB962C8B-B14F-4D97-AF65-F5344CB8AC3E}">
        <p14:creationId xmlns:p14="http://schemas.microsoft.com/office/powerpoint/2010/main" val="11059985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380BE6-C948-4589-B564-74AF2CA4DC39}"/>
              </a:ext>
            </a:extLst>
          </p:cNvPr>
          <p:cNvSpPr>
            <a:spLocks noGrp="1"/>
          </p:cNvSpPr>
          <p:nvPr>
            <p:ph type="title"/>
          </p:nvPr>
        </p:nvSpPr>
        <p:spPr/>
        <p:txBody>
          <a:bodyPr/>
          <a:lstStyle/>
          <a:p>
            <a:r>
              <a:rPr kumimoji="1" lang="ja-JP" altLang="en-US" dirty="0"/>
              <a:t>これからの話の流れ</a:t>
            </a:r>
          </a:p>
        </p:txBody>
      </p:sp>
      <p:sp>
        <p:nvSpPr>
          <p:cNvPr id="3" name="コンテンツ プレースホルダー 2">
            <a:extLst>
              <a:ext uri="{FF2B5EF4-FFF2-40B4-BE49-F238E27FC236}">
                <a16:creationId xmlns:a16="http://schemas.microsoft.com/office/drawing/2014/main" id="{8ACDE8DF-94FD-4725-B53C-570B1B83F3B7}"/>
              </a:ext>
            </a:extLst>
          </p:cNvPr>
          <p:cNvSpPr>
            <a:spLocks noGrp="1"/>
          </p:cNvSpPr>
          <p:nvPr>
            <p:ph idx="1"/>
          </p:nvPr>
        </p:nvSpPr>
        <p:spPr/>
        <p:txBody>
          <a:bodyPr/>
          <a:lstStyle/>
          <a:p>
            <a:r>
              <a:rPr kumimoji="1" lang="ja-JP" altLang="en-US" dirty="0"/>
              <a:t>気分障害を躁とうつの組み合わせという単純な図式では説明しきれないよう。</a:t>
            </a:r>
            <a:endParaRPr kumimoji="1" lang="en-US" altLang="ja-JP" dirty="0"/>
          </a:p>
          <a:p>
            <a:r>
              <a:rPr lang="ja-JP" altLang="en-US" dirty="0"/>
              <a:t>抑うつ症候群の基本的病態、古典的（メランコリー型）うつ病を理解する。</a:t>
            </a:r>
            <a:endParaRPr lang="en-US" altLang="ja-JP" dirty="0"/>
          </a:p>
          <a:p>
            <a:r>
              <a:rPr kumimoji="1" lang="ja-JP" altLang="en-US" dirty="0"/>
              <a:t>いろんなうつ病のバリエーションを見ていく。</a:t>
            </a:r>
            <a:endParaRPr kumimoji="1" lang="en-US" altLang="ja-JP" dirty="0"/>
          </a:p>
          <a:p>
            <a:r>
              <a:rPr lang="ja-JP" altLang="en-US" dirty="0"/>
              <a:t>新しい分類法での気分障害（気分症）に話を進める。</a:t>
            </a:r>
            <a:endParaRPr kumimoji="1" lang="ja-JP" altLang="en-US" dirty="0"/>
          </a:p>
        </p:txBody>
      </p:sp>
    </p:spTree>
    <p:extLst>
      <p:ext uri="{BB962C8B-B14F-4D97-AF65-F5344CB8AC3E}">
        <p14:creationId xmlns:p14="http://schemas.microsoft.com/office/powerpoint/2010/main" val="4609481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150938" y="617538"/>
            <a:ext cx="7793037" cy="795238"/>
          </a:xfrm>
        </p:spPr>
        <p:txBody>
          <a:bodyPr/>
          <a:lstStyle/>
          <a:p>
            <a:pPr eaLnBrk="1" hangingPunct="1">
              <a:defRPr/>
            </a:pPr>
            <a:r>
              <a:rPr lang="ja-JP" altLang="en-US" dirty="0">
                <a:solidFill>
                  <a:srgbClr val="FFFF00"/>
                </a:solidFill>
              </a:rPr>
              <a:t>うつ病</a:t>
            </a:r>
          </a:p>
        </p:txBody>
      </p:sp>
      <p:sp>
        <p:nvSpPr>
          <p:cNvPr id="11267" name="Rectangle 3"/>
          <p:cNvSpPr>
            <a:spLocks noGrp="1" noChangeArrowheads="1"/>
          </p:cNvSpPr>
          <p:nvPr>
            <p:ph idx="1"/>
          </p:nvPr>
        </p:nvSpPr>
        <p:spPr>
          <a:xfrm>
            <a:off x="685800" y="1600200"/>
            <a:ext cx="7772400" cy="4876800"/>
          </a:xfrm>
        </p:spPr>
        <p:txBody>
          <a:bodyPr/>
          <a:lstStyle/>
          <a:p>
            <a:pPr eaLnBrk="1" hangingPunct="1">
              <a:lnSpc>
                <a:spcPct val="90000"/>
              </a:lnSpc>
              <a:defRPr/>
            </a:pPr>
            <a:r>
              <a:rPr lang="ja-JP" altLang="en-US" sz="2800" dirty="0"/>
              <a:t>抑うつ気分，</a:t>
            </a:r>
          </a:p>
          <a:p>
            <a:pPr eaLnBrk="1" hangingPunct="1">
              <a:lnSpc>
                <a:spcPct val="90000"/>
              </a:lnSpc>
              <a:defRPr/>
            </a:pPr>
            <a:r>
              <a:rPr lang="ja-JP" altLang="en-US" sz="2800" dirty="0"/>
              <a:t>興味と喜びの喪失，</a:t>
            </a:r>
          </a:p>
          <a:p>
            <a:pPr eaLnBrk="1" hangingPunct="1">
              <a:lnSpc>
                <a:spcPct val="90000"/>
              </a:lnSpc>
              <a:defRPr/>
            </a:pPr>
            <a:r>
              <a:rPr lang="ja-JP" altLang="en-US" sz="2800" dirty="0"/>
              <a:t>易疲労感</a:t>
            </a:r>
          </a:p>
          <a:p>
            <a:pPr eaLnBrk="1" hangingPunct="1">
              <a:lnSpc>
                <a:spcPct val="90000"/>
              </a:lnSpc>
              <a:defRPr/>
            </a:pPr>
            <a:r>
              <a:rPr lang="ja-JP" altLang="en-US" sz="2800" dirty="0"/>
              <a:t>集中力と注意力の減退</a:t>
            </a:r>
          </a:p>
          <a:p>
            <a:pPr eaLnBrk="1" hangingPunct="1">
              <a:lnSpc>
                <a:spcPct val="90000"/>
              </a:lnSpc>
              <a:defRPr/>
            </a:pPr>
            <a:r>
              <a:rPr lang="ja-JP" altLang="en-US" sz="2800" dirty="0"/>
              <a:t>自己評価と自信の低下</a:t>
            </a:r>
          </a:p>
          <a:p>
            <a:pPr eaLnBrk="1" hangingPunct="1">
              <a:lnSpc>
                <a:spcPct val="90000"/>
              </a:lnSpc>
              <a:defRPr/>
            </a:pPr>
            <a:r>
              <a:rPr lang="ja-JP" altLang="en-US" sz="2800" dirty="0"/>
              <a:t>罪責感と無価値感</a:t>
            </a:r>
          </a:p>
          <a:p>
            <a:pPr eaLnBrk="1" hangingPunct="1">
              <a:lnSpc>
                <a:spcPct val="90000"/>
              </a:lnSpc>
              <a:defRPr/>
            </a:pPr>
            <a:r>
              <a:rPr lang="ja-JP" altLang="en-US" sz="2800" dirty="0"/>
              <a:t>将来に対する悲観的見方</a:t>
            </a:r>
          </a:p>
          <a:p>
            <a:pPr eaLnBrk="1" hangingPunct="1">
              <a:lnSpc>
                <a:spcPct val="90000"/>
              </a:lnSpc>
              <a:defRPr/>
            </a:pPr>
            <a:r>
              <a:rPr lang="ja-JP" altLang="en-US" sz="2800" dirty="0"/>
              <a:t>自殺の観念や行為</a:t>
            </a:r>
          </a:p>
          <a:p>
            <a:pPr eaLnBrk="1" hangingPunct="1">
              <a:lnSpc>
                <a:spcPct val="90000"/>
              </a:lnSpc>
              <a:defRPr/>
            </a:pPr>
            <a:r>
              <a:rPr lang="ja-JP" altLang="en-US" sz="2800" dirty="0"/>
              <a:t>睡眠障害</a:t>
            </a:r>
          </a:p>
          <a:p>
            <a:pPr eaLnBrk="1" hangingPunct="1">
              <a:lnSpc>
                <a:spcPct val="90000"/>
              </a:lnSpc>
              <a:defRPr/>
            </a:pPr>
            <a:r>
              <a:rPr lang="ja-JP" altLang="en-US" sz="2800" dirty="0"/>
              <a:t>食欲不振</a:t>
            </a:r>
          </a:p>
          <a:p>
            <a:pPr eaLnBrk="1" hangingPunct="1">
              <a:lnSpc>
                <a:spcPct val="90000"/>
              </a:lnSpc>
              <a:defRPr/>
            </a:pPr>
            <a:endParaRPr lang="en-US" altLang="ja-JP" sz="2800" dirty="0"/>
          </a:p>
        </p:txBody>
      </p:sp>
    </p:spTree>
    <p:custDataLst>
      <p:tags r:id="rId1"/>
    </p:custDataLst>
    <p:extLst>
      <p:ext uri="{BB962C8B-B14F-4D97-AF65-F5344CB8AC3E}">
        <p14:creationId xmlns:p14="http://schemas.microsoft.com/office/powerpoint/2010/main" val="18234021"/>
      </p:ext>
    </p:extLst>
  </p:cSld>
  <p:clrMapOvr>
    <a:masterClrMapping/>
  </p:clrMapOvr>
  <mc:AlternateContent xmlns:mc="http://schemas.openxmlformats.org/markup-compatibility/2006" xmlns:p14="http://schemas.microsoft.com/office/powerpoint/2010/main">
    <mc:Choice Requires="p14">
      <p:transition spd="slow" p14:dur="2000" advTm="119557"/>
    </mc:Choice>
    <mc:Fallback xmlns="">
      <p:transition spd="slow" advTm="11955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 calcmode="lin" valueType="num">
                                      <p:cBhvr additive="base">
                                        <p:cTn id="19"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267">
                                            <p:txEl>
                                              <p:pRg st="3" end="3"/>
                                            </p:txEl>
                                          </p:spTgt>
                                        </p:tgtEl>
                                        <p:attrNameLst>
                                          <p:attrName>style.visibility</p:attrName>
                                        </p:attrNameLst>
                                      </p:cBhvr>
                                      <p:to>
                                        <p:strVal val="visible"/>
                                      </p:to>
                                    </p:set>
                                    <p:anim calcmode="lin" valueType="num">
                                      <p:cBhvr additive="base">
                                        <p:cTn id="25" dur="5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1267">
                                            <p:txEl>
                                              <p:pRg st="4" end="4"/>
                                            </p:txEl>
                                          </p:spTgt>
                                        </p:tgtEl>
                                        <p:attrNameLst>
                                          <p:attrName>style.visibility</p:attrName>
                                        </p:attrNameLst>
                                      </p:cBhvr>
                                      <p:to>
                                        <p:strVal val="visible"/>
                                      </p:to>
                                    </p:set>
                                    <p:anim calcmode="lin" valueType="num">
                                      <p:cBhvr additive="base">
                                        <p:cTn id="31" dur="500" fill="hold"/>
                                        <p:tgtEl>
                                          <p:spTgt spid="1126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26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1267">
                                            <p:txEl>
                                              <p:pRg st="5" end="5"/>
                                            </p:txEl>
                                          </p:spTgt>
                                        </p:tgtEl>
                                        <p:attrNameLst>
                                          <p:attrName>style.visibility</p:attrName>
                                        </p:attrNameLst>
                                      </p:cBhvr>
                                      <p:to>
                                        <p:strVal val="visible"/>
                                      </p:to>
                                    </p:set>
                                    <p:anim calcmode="lin" valueType="num">
                                      <p:cBhvr additive="base">
                                        <p:cTn id="37" dur="500" fill="hold"/>
                                        <p:tgtEl>
                                          <p:spTgt spid="1126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26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1267">
                                            <p:txEl>
                                              <p:pRg st="6" end="6"/>
                                            </p:txEl>
                                          </p:spTgt>
                                        </p:tgtEl>
                                        <p:attrNameLst>
                                          <p:attrName>style.visibility</p:attrName>
                                        </p:attrNameLst>
                                      </p:cBhvr>
                                      <p:to>
                                        <p:strVal val="visible"/>
                                      </p:to>
                                    </p:set>
                                    <p:anim calcmode="lin" valueType="num">
                                      <p:cBhvr additive="base">
                                        <p:cTn id="43" dur="500" fill="hold"/>
                                        <p:tgtEl>
                                          <p:spTgt spid="1126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26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1267">
                                            <p:txEl>
                                              <p:pRg st="7" end="7"/>
                                            </p:txEl>
                                          </p:spTgt>
                                        </p:tgtEl>
                                        <p:attrNameLst>
                                          <p:attrName>style.visibility</p:attrName>
                                        </p:attrNameLst>
                                      </p:cBhvr>
                                      <p:to>
                                        <p:strVal val="visible"/>
                                      </p:to>
                                    </p:set>
                                    <p:anim calcmode="lin" valueType="num">
                                      <p:cBhvr additive="base">
                                        <p:cTn id="49" dur="500" fill="hold"/>
                                        <p:tgtEl>
                                          <p:spTgt spid="1126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126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1267">
                                            <p:txEl>
                                              <p:pRg st="8" end="8"/>
                                            </p:txEl>
                                          </p:spTgt>
                                        </p:tgtEl>
                                        <p:attrNameLst>
                                          <p:attrName>style.visibility</p:attrName>
                                        </p:attrNameLst>
                                      </p:cBhvr>
                                      <p:to>
                                        <p:strVal val="visible"/>
                                      </p:to>
                                    </p:set>
                                    <p:anim calcmode="lin" valueType="num">
                                      <p:cBhvr additive="base">
                                        <p:cTn id="55" dur="500" fill="hold"/>
                                        <p:tgtEl>
                                          <p:spTgt spid="11267">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126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11267">
                                            <p:txEl>
                                              <p:pRg st="9" end="9"/>
                                            </p:txEl>
                                          </p:spTgt>
                                        </p:tgtEl>
                                        <p:attrNameLst>
                                          <p:attrName>style.visibility</p:attrName>
                                        </p:attrNameLst>
                                      </p:cBhvr>
                                      <p:to>
                                        <p:strVal val="visible"/>
                                      </p:to>
                                    </p:set>
                                    <p:anim calcmode="lin" valueType="num">
                                      <p:cBhvr additive="base">
                                        <p:cTn id="61" dur="500" fill="hold"/>
                                        <p:tgtEl>
                                          <p:spTgt spid="11267">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126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150938" y="617538"/>
            <a:ext cx="7793037" cy="867246"/>
          </a:xfrm>
        </p:spPr>
        <p:txBody>
          <a:bodyPr/>
          <a:lstStyle/>
          <a:p>
            <a:pPr>
              <a:defRPr/>
            </a:pPr>
            <a:r>
              <a:rPr lang="ja-JP" altLang="en-US" dirty="0">
                <a:solidFill>
                  <a:srgbClr val="FFFF00"/>
                </a:solidFill>
              </a:rPr>
              <a:t>うつ病における身体症状</a:t>
            </a:r>
          </a:p>
        </p:txBody>
      </p:sp>
      <p:sp>
        <p:nvSpPr>
          <p:cNvPr id="43011" name="Rectangle 3"/>
          <p:cNvSpPr>
            <a:spLocks noGrp="1" noChangeArrowheads="1"/>
          </p:cNvSpPr>
          <p:nvPr>
            <p:ph type="body" idx="1"/>
          </p:nvPr>
        </p:nvSpPr>
        <p:spPr/>
        <p:txBody>
          <a:bodyPr/>
          <a:lstStyle/>
          <a:p>
            <a:pPr>
              <a:lnSpc>
                <a:spcPct val="90000"/>
              </a:lnSpc>
              <a:defRPr/>
            </a:pPr>
            <a:r>
              <a:rPr lang="ja-JP" altLang="en-US" sz="2800" dirty="0">
                <a:solidFill>
                  <a:srgbClr val="FFFF00"/>
                </a:solidFill>
              </a:rPr>
              <a:t>睡眠障害</a:t>
            </a:r>
          </a:p>
          <a:p>
            <a:pPr lvl="1">
              <a:lnSpc>
                <a:spcPct val="90000"/>
              </a:lnSpc>
              <a:defRPr/>
            </a:pPr>
            <a:r>
              <a:rPr lang="ja-JP" altLang="en-US" sz="2400" dirty="0"/>
              <a:t>入眠困難、中途覚醒、</a:t>
            </a:r>
            <a:r>
              <a:rPr lang="ja-JP" altLang="en-US" sz="2400" dirty="0">
                <a:solidFill>
                  <a:schemeClr val="tx2"/>
                </a:solidFill>
              </a:rPr>
              <a:t>早朝覚醒</a:t>
            </a:r>
            <a:r>
              <a:rPr lang="ja-JP" altLang="en-US" sz="2400" dirty="0"/>
              <a:t>、過眠</a:t>
            </a:r>
          </a:p>
          <a:p>
            <a:pPr>
              <a:lnSpc>
                <a:spcPct val="90000"/>
              </a:lnSpc>
              <a:defRPr/>
            </a:pPr>
            <a:r>
              <a:rPr lang="ja-JP" altLang="en-US" sz="2800" dirty="0"/>
              <a:t>食欲不振</a:t>
            </a:r>
          </a:p>
          <a:p>
            <a:pPr>
              <a:lnSpc>
                <a:spcPct val="90000"/>
              </a:lnSpc>
              <a:defRPr/>
            </a:pPr>
            <a:r>
              <a:rPr lang="ja-JP" altLang="en-US" sz="2800" dirty="0">
                <a:solidFill>
                  <a:srgbClr val="FFFF00"/>
                </a:solidFill>
              </a:rPr>
              <a:t>体重減少</a:t>
            </a:r>
          </a:p>
          <a:p>
            <a:pPr>
              <a:lnSpc>
                <a:spcPct val="90000"/>
              </a:lnSpc>
              <a:defRPr/>
            </a:pPr>
            <a:r>
              <a:rPr lang="ja-JP" altLang="en-US" sz="2800" dirty="0"/>
              <a:t>便秘・下痢</a:t>
            </a:r>
          </a:p>
          <a:p>
            <a:pPr>
              <a:lnSpc>
                <a:spcPct val="90000"/>
              </a:lnSpc>
              <a:defRPr/>
            </a:pPr>
            <a:r>
              <a:rPr lang="ja-JP" altLang="en-US" sz="2800" dirty="0">
                <a:solidFill>
                  <a:srgbClr val="FFFF00"/>
                </a:solidFill>
              </a:rPr>
              <a:t>口渇、盗汗</a:t>
            </a:r>
          </a:p>
          <a:p>
            <a:pPr>
              <a:lnSpc>
                <a:spcPct val="90000"/>
              </a:lnSpc>
              <a:defRPr/>
            </a:pPr>
            <a:r>
              <a:rPr lang="ja-JP" altLang="en-US" sz="2800" dirty="0">
                <a:solidFill>
                  <a:srgbClr val="FFFF00"/>
                </a:solidFill>
              </a:rPr>
              <a:t>性欲減退</a:t>
            </a:r>
          </a:p>
          <a:p>
            <a:pPr>
              <a:lnSpc>
                <a:spcPct val="90000"/>
              </a:lnSpc>
              <a:defRPr/>
            </a:pPr>
            <a:r>
              <a:rPr lang="ja-JP" altLang="en-US" sz="2800" dirty="0"/>
              <a:t>頭重・頭痛、頭部熱感、肩こり，手足のしびれ，倦怠感，寒気</a:t>
            </a:r>
          </a:p>
          <a:p>
            <a:pPr>
              <a:lnSpc>
                <a:spcPct val="90000"/>
              </a:lnSpc>
              <a:defRPr/>
            </a:pPr>
            <a:endParaRPr lang="ja-JP" altLang="en-US" sz="2800" dirty="0"/>
          </a:p>
          <a:p>
            <a:pPr>
              <a:lnSpc>
                <a:spcPct val="90000"/>
              </a:lnSpc>
              <a:defRPr/>
            </a:pPr>
            <a:endParaRPr lang="en-US" altLang="ja-JP" sz="2800" dirty="0"/>
          </a:p>
        </p:txBody>
      </p:sp>
    </p:spTree>
    <p:extLst>
      <p:ext uri="{BB962C8B-B14F-4D97-AF65-F5344CB8AC3E}">
        <p14:creationId xmlns:p14="http://schemas.microsoft.com/office/powerpoint/2010/main" val="9424501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body" idx="1"/>
          </p:nvPr>
        </p:nvSpPr>
        <p:spPr>
          <a:xfrm>
            <a:off x="1182688" y="1484784"/>
            <a:ext cx="7772400" cy="4647729"/>
          </a:xfrm>
        </p:spPr>
        <p:txBody>
          <a:bodyPr/>
          <a:lstStyle/>
          <a:p>
            <a:pPr algn="just">
              <a:lnSpc>
                <a:spcPct val="90000"/>
              </a:lnSpc>
              <a:buFontTx/>
              <a:buNone/>
              <a:defRPr/>
            </a:pPr>
            <a:r>
              <a:rPr lang="ja-JP" altLang="en-US" sz="2800" dirty="0">
                <a:latin typeface="Century" pitchFamily="18" charset="0"/>
                <a:ea typeface="ＭＳ ゴシック" pitchFamily="49" charset="-128"/>
              </a:rPr>
              <a:t>　必ず治る病気であることを説明する。</a:t>
            </a:r>
            <a:endParaRPr lang="ja-JP" altLang="en-US" sz="2800" dirty="0">
              <a:latin typeface="Century" pitchFamily="18" charset="0"/>
              <a:ea typeface="ＭＳ 明朝" pitchFamily="17" charset="-128"/>
            </a:endParaRPr>
          </a:p>
          <a:p>
            <a:pPr algn="just">
              <a:lnSpc>
                <a:spcPct val="90000"/>
              </a:lnSpc>
              <a:defRPr/>
            </a:pPr>
            <a:r>
              <a:rPr lang="ja-JP" altLang="en-US" sz="2800" dirty="0">
                <a:solidFill>
                  <a:srgbClr val="FFFF00"/>
                </a:solidFill>
                <a:latin typeface="Century" pitchFamily="18" charset="0"/>
                <a:ea typeface="ＭＳ ゴシック" pitchFamily="49" charset="-128"/>
              </a:rPr>
              <a:t>休息することが一番大切</a:t>
            </a:r>
            <a:r>
              <a:rPr lang="ja-JP" altLang="en-US" sz="2800" dirty="0">
                <a:latin typeface="Century" pitchFamily="18" charset="0"/>
                <a:ea typeface="ＭＳ ゴシック" pitchFamily="49" charset="-128"/>
              </a:rPr>
              <a:t>であること。</a:t>
            </a:r>
            <a:endParaRPr lang="ja-JP" altLang="en-US" sz="2800" dirty="0">
              <a:latin typeface="Century" pitchFamily="18" charset="0"/>
              <a:ea typeface="ＭＳ 明朝" pitchFamily="17" charset="-128"/>
            </a:endParaRPr>
          </a:p>
          <a:p>
            <a:pPr algn="just">
              <a:lnSpc>
                <a:spcPct val="90000"/>
              </a:lnSpc>
              <a:defRPr/>
            </a:pPr>
            <a:r>
              <a:rPr lang="ja-JP" altLang="en-US" sz="2800" dirty="0">
                <a:latin typeface="Century" pitchFamily="18" charset="0"/>
                <a:ea typeface="ＭＳ ゴシック" pitchFamily="49" charset="-128"/>
              </a:rPr>
              <a:t>抗うつ薬をのめば必ずよくなること。</a:t>
            </a:r>
            <a:endParaRPr lang="ja-JP" altLang="en-US" sz="2800" dirty="0">
              <a:latin typeface="Century" pitchFamily="18" charset="0"/>
              <a:ea typeface="ＭＳ 明朝" pitchFamily="17" charset="-128"/>
            </a:endParaRPr>
          </a:p>
          <a:p>
            <a:pPr algn="just">
              <a:lnSpc>
                <a:spcPct val="90000"/>
              </a:lnSpc>
              <a:defRPr/>
            </a:pPr>
            <a:r>
              <a:rPr lang="ja-JP" altLang="en-US" sz="2800" dirty="0">
                <a:solidFill>
                  <a:srgbClr val="FFFF00"/>
                </a:solidFill>
                <a:latin typeface="Century" pitchFamily="18" charset="0"/>
                <a:ea typeface="ＭＳ ゴシック" pitchFamily="49" charset="-128"/>
              </a:rPr>
              <a:t>気晴らしなどはしない</a:t>
            </a:r>
            <a:r>
              <a:rPr lang="ja-JP" altLang="en-US" sz="2800" dirty="0">
                <a:latin typeface="Century" pitchFamily="18" charset="0"/>
                <a:ea typeface="ＭＳ ゴシック" pitchFamily="49" charset="-128"/>
              </a:rPr>
              <a:t>こと。</a:t>
            </a:r>
            <a:endParaRPr lang="ja-JP" altLang="en-US" sz="2800" dirty="0">
              <a:latin typeface="Century" pitchFamily="18" charset="0"/>
              <a:ea typeface="ＭＳ 明朝" pitchFamily="17" charset="-128"/>
            </a:endParaRPr>
          </a:p>
          <a:p>
            <a:pPr algn="just">
              <a:lnSpc>
                <a:spcPct val="90000"/>
              </a:lnSpc>
              <a:defRPr/>
            </a:pPr>
            <a:r>
              <a:rPr lang="ja-JP" altLang="en-US" sz="2800" dirty="0">
                <a:latin typeface="Century" pitchFamily="18" charset="0"/>
                <a:ea typeface="ＭＳ ゴシック" pitchFamily="49" charset="-128"/>
              </a:rPr>
              <a:t>重大な問題の決定は延期すること。</a:t>
            </a:r>
            <a:endParaRPr lang="ja-JP" altLang="en-US" sz="2800" dirty="0">
              <a:latin typeface="Century" pitchFamily="18" charset="0"/>
              <a:ea typeface="ＭＳ 明朝" pitchFamily="17" charset="-128"/>
            </a:endParaRPr>
          </a:p>
          <a:p>
            <a:pPr algn="just">
              <a:lnSpc>
                <a:spcPct val="90000"/>
              </a:lnSpc>
              <a:defRPr/>
            </a:pPr>
            <a:r>
              <a:rPr lang="ja-JP" altLang="en-US" sz="2800" dirty="0">
                <a:latin typeface="Century" pitchFamily="18" charset="0"/>
                <a:ea typeface="ＭＳ ゴシック" pitchFamily="49" charset="-128"/>
              </a:rPr>
              <a:t>自殺しない約束をさせる。</a:t>
            </a:r>
            <a:endParaRPr lang="ja-JP" altLang="en-US" sz="2800" dirty="0">
              <a:latin typeface="Century" pitchFamily="18" charset="0"/>
              <a:ea typeface="ＭＳ 明朝" pitchFamily="17" charset="-128"/>
            </a:endParaRPr>
          </a:p>
          <a:p>
            <a:pPr algn="just">
              <a:lnSpc>
                <a:spcPct val="90000"/>
              </a:lnSpc>
              <a:defRPr/>
            </a:pPr>
            <a:r>
              <a:rPr lang="ja-JP" altLang="en-US" sz="2800" dirty="0">
                <a:solidFill>
                  <a:srgbClr val="FFFF00"/>
                </a:solidFill>
                <a:latin typeface="Century" pitchFamily="18" charset="0"/>
                <a:ea typeface="ＭＳ ゴシック" pitchFamily="49" charset="-128"/>
              </a:rPr>
              <a:t>抗うつ薬の効果の現れ方、副作用について説明</a:t>
            </a:r>
            <a:r>
              <a:rPr lang="ja-JP" altLang="en-US" sz="2800" dirty="0">
                <a:latin typeface="Century" pitchFamily="18" charset="0"/>
                <a:ea typeface="ＭＳ ゴシック" pitchFamily="49" charset="-128"/>
              </a:rPr>
              <a:t>する。</a:t>
            </a:r>
            <a:endParaRPr lang="ja-JP" altLang="en-US" sz="2800" dirty="0">
              <a:latin typeface="Century" pitchFamily="18" charset="0"/>
              <a:ea typeface="ＭＳ 明朝" pitchFamily="17" charset="-128"/>
            </a:endParaRPr>
          </a:p>
          <a:p>
            <a:pPr>
              <a:lnSpc>
                <a:spcPct val="90000"/>
              </a:lnSpc>
              <a:defRPr/>
            </a:pPr>
            <a:r>
              <a:rPr lang="ja-JP" altLang="en-US" sz="2800" dirty="0">
                <a:solidFill>
                  <a:srgbClr val="FFFF00"/>
                </a:solidFill>
                <a:latin typeface="Century" pitchFamily="18" charset="0"/>
                <a:ea typeface="ＭＳ ゴシック" pitchFamily="49" charset="-128"/>
              </a:rPr>
              <a:t>うつ状態は一進一退を繰り返しながら回復していくこと</a:t>
            </a:r>
            <a:r>
              <a:rPr lang="ja-JP" altLang="en-US" sz="2800" dirty="0">
                <a:latin typeface="Century" pitchFamily="18" charset="0"/>
                <a:ea typeface="ＭＳ ゴシック" pitchFamily="49" charset="-128"/>
              </a:rPr>
              <a:t>。</a:t>
            </a:r>
            <a:r>
              <a:rPr lang="ja-JP" altLang="en-US" sz="2800" dirty="0"/>
              <a:t> </a:t>
            </a:r>
          </a:p>
        </p:txBody>
      </p:sp>
      <p:sp>
        <p:nvSpPr>
          <p:cNvPr id="22532" name="Rectangle 4"/>
          <p:cNvSpPr>
            <a:spLocks noGrp="1" noChangeArrowheads="1"/>
          </p:cNvSpPr>
          <p:nvPr>
            <p:ph type="title"/>
          </p:nvPr>
        </p:nvSpPr>
        <p:spPr>
          <a:xfrm>
            <a:off x="1150938" y="260648"/>
            <a:ext cx="7793037" cy="936104"/>
          </a:xfrm>
        </p:spPr>
        <p:txBody>
          <a:bodyPr/>
          <a:lstStyle/>
          <a:p>
            <a:pPr>
              <a:defRPr/>
            </a:pPr>
            <a:r>
              <a:rPr lang="ja-JP" altLang="en-US" dirty="0">
                <a:solidFill>
                  <a:srgbClr val="FFFF00"/>
                </a:solidFill>
              </a:rPr>
              <a:t>うつ病の精神療法</a:t>
            </a:r>
          </a:p>
        </p:txBody>
      </p:sp>
      <p:sp>
        <p:nvSpPr>
          <p:cNvPr id="2" name="正方形/長方形 1"/>
          <p:cNvSpPr/>
          <p:nvPr/>
        </p:nvSpPr>
        <p:spPr>
          <a:xfrm>
            <a:off x="539750" y="1700213"/>
            <a:ext cx="215900" cy="2159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p14="http://schemas.microsoft.com/office/powerpoint/2010/main" val="26629214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762000"/>
            <a:ext cx="7772400" cy="608013"/>
          </a:xfrm>
        </p:spPr>
        <p:txBody>
          <a:bodyPr/>
          <a:lstStyle/>
          <a:p>
            <a:pPr>
              <a:defRPr/>
            </a:pPr>
            <a:r>
              <a:rPr lang="ja-JP" altLang="en-US" dirty="0">
                <a:solidFill>
                  <a:srgbClr val="FFFF00"/>
                </a:solidFill>
              </a:rPr>
              <a:t>うつ病の症状のとれかた</a:t>
            </a:r>
          </a:p>
        </p:txBody>
      </p:sp>
      <p:sp>
        <p:nvSpPr>
          <p:cNvPr id="29699" name="Line 3"/>
          <p:cNvSpPr>
            <a:spLocks noChangeShapeType="1"/>
          </p:cNvSpPr>
          <p:nvPr/>
        </p:nvSpPr>
        <p:spPr bwMode="auto">
          <a:xfrm>
            <a:off x="1066800" y="5562600"/>
            <a:ext cx="304800" cy="0"/>
          </a:xfrm>
          <a:prstGeom prst="line">
            <a:avLst/>
          </a:prstGeom>
          <a:noFill/>
          <a:ln w="38100">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700" name="Line 4"/>
          <p:cNvSpPr>
            <a:spLocks noChangeShapeType="1"/>
          </p:cNvSpPr>
          <p:nvPr/>
        </p:nvSpPr>
        <p:spPr bwMode="auto">
          <a:xfrm flipV="1">
            <a:off x="1371600" y="4267200"/>
            <a:ext cx="0" cy="1295400"/>
          </a:xfrm>
          <a:prstGeom prst="line">
            <a:avLst/>
          </a:prstGeom>
          <a:noFill/>
          <a:ln w="38100">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701" name="Line 5"/>
          <p:cNvSpPr>
            <a:spLocks noChangeShapeType="1"/>
          </p:cNvSpPr>
          <p:nvPr/>
        </p:nvSpPr>
        <p:spPr bwMode="auto">
          <a:xfrm>
            <a:off x="1371600" y="4267200"/>
            <a:ext cx="457200" cy="0"/>
          </a:xfrm>
          <a:prstGeom prst="line">
            <a:avLst/>
          </a:prstGeom>
          <a:noFill/>
          <a:ln w="38100">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702" name="Line 6"/>
          <p:cNvSpPr>
            <a:spLocks noChangeShapeType="1"/>
          </p:cNvSpPr>
          <p:nvPr/>
        </p:nvSpPr>
        <p:spPr bwMode="auto">
          <a:xfrm flipV="1">
            <a:off x="1828800" y="3124200"/>
            <a:ext cx="0" cy="1143000"/>
          </a:xfrm>
          <a:prstGeom prst="line">
            <a:avLst/>
          </a:prstGeom>
          <a:noFill/>
          <a:ln w="38100">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703" name="Line 7"/>
          <p:cNvSpPr>
            <a:spLocks noChangeShapeType="1"/>
          </p:cNvSpPr>
          <p:nvPr/>
        </p:nvSpPr>
        <p:spPr bwMode="auto">
          <a:xfrm>
            <a:off x="1828800" y="3124200"/>
            <a:ext cx="2362200" cy="0"/>
          </a:xfrm>
          <a:prstGeom prst="line">
            <a:avLst/>
          </a:prstGeom>
          <a:noFill/>
          <a:ln w="38100">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704" name="Line 8"/>
          <p:cNvSpPr>
            <a:spLocks noChangeShapeType="1"/>
          </p:cNvSpPr>
          <p:nvPr/>
        </p:nvSpPr>
        <p:spPr bwMode="auto">
          <a:xfrm flipV="1">
            <a:off x="4191000" y="2895600"/>
            <a:ext cx="0" cy="228600"/>
          </a:xfrm>
          <a:prstGeom prst="line">
            <a:avLst/>
          </a:prstGeom>
          <a:noFill/>
          <a:ln w="38100">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705" name="Line 9"/>
          <p:cNvSpPr>
            <a:spLocks noChangeShapeType="1"/>
          </p:cNvSpPr>
          <p:nvPr/>
        </p:nvSpPr>
        <p:spPr bwMode="auto">
          <a:xfrm>
            <a:off x="4191000" y="2895600"/>
            <a:ext cx="2286000" cy="0"/>
          </a:xfrm>
          <a:prstGeom prst="line">
            <a:avLst/>
          </a:prstGeom>
          <a:noFill/>
          <a:ln w="38100">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706" name="Line 10"/>
          <p:cNvSpPr>
            <a:spLocks noChangeShapeType="1"/>
          </p:cNvSpPr>
          <p:nvPr/>
        </p:nvSpPr>
        <p:spPr bwMode="auto">
          <a:xfrm flipV="1">
            <a:off x="6477000" y="2667000"/>
            <a:ext cx="0" cy="228600"/>
          </a:xfrm>
          <a:prstGeom prst="line">
            <a:avLst/>
          </a:prstGeom>
          <a:noFill/>
          <a:ln w="38100">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707" name="Line 11"/>
          <p:cNvSpPr>
            <a:spLocks noChangeShapeType="1"/>
          </p:cNvSpPr>
          <p:nvPr/>
        </p:nvSpPr>
        <p:spPr bwMode="auto">
          <a:xfrm>
            <a:off x="6477000" y="2667000"/>
            <a:ext cx="2133600" cy="0"/>
          </a:xfrm>
          <a:prstGeom prst="line">
            <a:avLst/>
          </a:prstGeom>
          <a:noFill/>
          <a:ln w="38100">
            <a:solidFill>
              <a:schemeClr val="tx2"/>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29708" name="Text Box 12"/>
          <p:cNvSpPr txBox="1">
            <a:spLocks noChangeArrowheads="1"/>
          </p:cNvSpPr>
          <p:nvPr/>
        </p:nvSpPr>
        <p:spPr bwMode="auto">
          <a:xfrm>
            <a:off x="990600" y="5638800"/>
            <a:ext cx="1295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SzPct val="90000"/>
              <a:buFont typeface="Wingdings" pitchFamily="2" charset="2"/>
              <a:buBlip>
                <a:blip r:embed="rId2"/>
              </a:buBlip>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lr>
                <a:schemeClr val="accent2"/>
              </a:buClr>
              <a:buSzPct val="90000"/>
              <a:buFont typeface="Wingdings" pitchFamily="2" charset="2"/>
              <a:buBlip>
                <a:blip r:embed="rId3"/>
              </a:buBlip>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9pPr>
          </a:lstStyle>
          <a:p>
            <a:pPr eaLnBrk="1" hangingPunct="1">
              <a:spcBef>
                <a:spcPct val="50000"/>
              </a:spcBef>
              <a:buClrTx/>
              <a:buSzTx/>
              <a:buFontTx/>
              <a:buNone/>
            </a:pPr>
            <a:r>
              <a:rPr lang="ja-JP" altLang="en-US" sz="2800">
                <a:latin typeface="Verdana" pitchFamily="34" charset="0"/>
              </a:rPr>
              <a:t>焦燥感</a:t>
            </a:r>
          </a:p>
        </p:txBody>
      </p:sp>
      <p:sp>
        <p:nvSpPr>
          <p:cNvPr id="29709" name="Text Box 13"/>
          <p:cNvSpPr txBox="1">
            <a:spLocks noChangeArrowheads="1"/>
          </p:cNvSpPr>
          <p:nvPr/>
        </p:nvSpPr>
        <p:spPr bwMode="auto">
          <a:xfrm>
            <a:off x="1447800" y="4343400"/>
            <a:ext cx="1524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SzPct val="90000"/>
              <a:buFont typeface="Wingdings" pitchFamily="2" charset="2"/>
              <a:buBlip>
                <a:blip r:embed="rId2"/>
              </a:buBlip>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lr>
                <a:schemeClr val="accent2"/>
              </a:buClr>
              <a:buSzPct val="90000"/>
              <a:buFont typeface="Wingdings" pitchFamily="2" charset="2"/>
              <a:buBlip>
                <a:blip r:embed="rId3"/>
              </a:buBlip>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9pPr>
          </a:lstStyle>
          <a:p>
            <a:pPr eaLnBrk="1" hangingPunct="1">
              <a:spcBef>
                <a:spcPct val="50000"/>
              </a:spcBef>
              <a:buClrTx/>
              <a:buSzTx/>
              <a:buFontTx/>
              <a:buNone/>
            </a:pPr>
            <a:r>
              <a:rPr lang="ja-JP" altLang="en-US" sz="2800">
                <a:latin typeface="Verdana" pitchFamily="34" charset="0"/>
              </a:rPr>
              <a:t>憂うつ感</a:t>
            </a:r>
          </a:p>
        </p:txBody>
      </p:sp>
      <p:sp>
        <p:nvSpPr>
          <p:cNvPr id="29710" name="Text Box 14"/>
          <p:cNvSpPr txBox="1">
            <a:spLocks noChangeArrowheads="1"/>
          </p:cNvSpPr>
          <p:nvPr/>
        </p:nvSpPr>
        <p:spPr bwMode="auto">
          <a:xfrm>
            <a:off x="2057400" y="3276600"/>
            <a:ext cx="2362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SzPct val="90000"/>
              <a:buFont typeface="Wingdings" pitchFamily="2" charset="2"/>
              <a:buBlip>
                <a:blip r:embed="rId2"/>
              </a:buBlip>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lr>
                <a:schemeClr val="accent2"/>
              </a:buClr>
              <a:buSzPct val="90000"/>
              <a:buFont typeface="Wingdings" pitchFamily="2" charset="2"/>
              <a:buBlip>
                <a:blip r:embed="rId3"/>
              </a:buBlip>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9pPr>
          </a:lstStyle>
          <a:p>
            <a:pPr eaLnBrk="1" hangingPunct="1">
              <a:spcBef>
                <a:spcPct val="50000"/>
              </a:spcBef>
              <a:buClrTx/>
              <a:buSzTx/>
              <a:buFontTx/>
              <a:buNone/>
            </a:pPr>
            <a:r>
              <a:rPr lang="ja-JP" altLang="en-US" sz="2800">
                <a:latin typeface="Verdana" pitchFamily="34" charset="0"/>
              </a:rPr>
              <a:t>手がつかない</a:t>
            </a:r>
          </a:p>
        </p:txBody>
      </p:sp>
      <p:sp>
        <p:nvSpPr>
          <p:cNvPr id="29711" name="Text Box 15"/>
          <p:cNvSpPr txBox="1">
            <a:spLocks noChangeArrowheads="1"/>
          </p:cNvSpPr>
          <p:nvPr/>
        </p:nvSpPr>
        <p:spPr bwMode="auto">
          <a:xfrm>
            <a:off x="4495800" y="3048000"/>
            <a:ext cx="2133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SzPct val="90000"/>
              <a:buFont typeface="Wingdings" pitchFamily="2" charset="2"/>
              <a:buBlip>
                <a:blip r:embed="rId2"/>
              </a:buBlip>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lr>
                <a:schemeClr val="accent2"/>
              </a:buClr>
              <a:buSzPct val="90000"/>
              <a:buFont typeface="Wingdings" pitchFamily="2" charset="2"/>
              <a:buBlip>
                <a:blip r:embed="rId3"/>
              </a:buBlip>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9pPr>
          </a:lstStyle>
          <a:p>
            <a:pPr eaLnBrk="1" hangingPunct="1">
              <a:spcBef>
                <a:spcPct val="50000"/>
              </a:spcBef>
              <a:buClrTx/>
              <a:buSzTx/>
              <a:buFontTx/>
              <a:buNone/>
            </a:pPr>
            <a:r>
              <a:rPr lang="ja-JP" altLang="en-US" sz="2800">
                <a:latin typeface="Verdana" pitchFamily="34" charset="0"/>
              </a:rPr>
              <a:t>根気がない</a:t>
            </a:r>
          </a:p>
        </p:txBody>
      </p:sp>
      <p:sp>
        <p:nvSpPr>
          <p:cNvPr id="29712" name="Text Box 16"/>
          <p:cNvSpPr txBox="1">
            <a:spLocks noChangeArrowheads="1"/>
          </p:cNvSpPr>
          <p:nvPr/>
        </p:nvSpPr>
        <p:spPr bwMode="auto">
          <a:xfrm>
            <a:off x="6629400" y="2819400"/>
            <a:ext cx="2057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SzPct val="90000"/>
              <a:buFont typeface="Wingdings" pitchFamily="2" charset="2"/>
              <a:buBlip>
                <a:blip r:embed="rId2"/>
              </a:buBlip>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lr>
                <a:schemeClr val="accent2"/>
              </a:buClr>
              <a:buSzPct val="90000"/>
              <a:buFont typeface="Wingdings" pitchFamily="2" charset="2"/>
              <a:buBlip>
                <a:blip r:embed="rId3"/>
              </a:buBlip>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9pPr>
          </a:lstStyle>
          <a:p>
            <a:pPr eaLnBrk="1" hangingPunct="1">
              <a:spcBef>
                <a:spcPct val="50000"/>
              </a:spcBef>
              <a:buClrTx/>
              <a:buSzTx/>
              <a:buFontTx/>
              <a:buNone/>
            </a:pPr>
            <a:r>
              <a:rPr lang="ja-JP" altLang="en-US" sz="2800">
                <a:latin typeface="Verdana" pitchFamily="34" charset="0"/>
              </a:rPr>
              <a:t>興味がない</a:t>
            </a:r>
          </a:p>
        </p:txBody>
      </p:sp>
      <p:sp>
        <p:nvSpPr>
          <p:cNvPr id="29713" name="Text Box 17"/>
          <p:cNvSpPr txBox="1">
            <a:spLocks noChangeArrowheads="1"/>
          </p:cNvSpPr>
          <p:nvPr/>
        </p:nvSpPr>
        <p:spPr bwMode="auto">
          <a:xfrm>
            <a:off x="1371600" y="5029200"/>
            <a:ext cx="914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SzPct val="90000"/>
              <a:buFont typeface="Wingdings" pitchFamily="2" charset="2"/>
              <a:buBlip>
                <a:blip r:embed="rId2"/>
              </a:buBlip>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lr>
                <a:schemeClr val="accent2"/>
              </a:buClr>
              <a:buSzPct val="90000"/>
              <a:buFont typeface="Wingdings" pitchFamily="2" charset="2"/>
              <a:buBlip>
                <a:blip r:embed="rId3"/>
              </a:buBlip>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9pPr>
          </a:lstStyle>
          <a:p>
            <a:pPr eaLnBrk="1" hangingPunct="1">
              <a:spcBef>
                <a:spcPct val="50000"/>
              </a:spcBef>
              <a:buClrTx/>
              <a:buSzTx/>
              <a:buFontTx/>
              <a:buNone/>
            </a:pPr>
            <a:r>
              <a:rPr lang="ja-JP" altLang="en-US" sz="2800">
                <a:latin typeface="Verdana" pitchFamily="34" charset="0"/>
              </a:rPr>
              <a:t>不安</a:t>
            </a:r>
          </a:p>
        </p:txBody>
      </p:sp>
      <p:sp>
        <p:nvSpPr>
          <p:cNvPr id="29714" name="Line 18"/>
          <p:cNvSpPr>
            <a:spLocks noChangeShapeType="1"/>
          </p:cNvSpPr>
          <p:nvPr/>
        </p:nvSpPr>
        <p:spPr bwMode="auto">
          <a:xfrm>
            <a:off x="1066800" y="6324600"/>
            <a:ext cx="7391400"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15" name="Line 19"/>
          <p:cNvSpPr>
            <a:spLocks noChangeShapeType="1"/>
          </p:cNvSpPr>
          <p:nvPr/>
        </p:nvSpPr>
        <p:spPr bwMode="auto">
          <a:xfrm flipH="1" flipV="1">
            <a:off x="1066800" y="1676400"/>
            <a:ext cx="0" cy="464820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9716" name="Text Box 20"/>
          <p:cNvSpPr txBox="1">
            <a:spLocks noChangeArrowheads="1"/>
          </p:cNvSpPr>
          <p:nvPr/>
        </p:nvSpPr>
        <p:spPr bwMode="auto">
          <a:xfrm>
            <a:off x="6705600" y="5791200"/>
            <a:ext cx="18288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hlink"/>
              </a:buClr>
              <a:buSzPct val="90000"/>
              <a:buFont typeface="Wingdings" pitchFamily="2" charset="2"/>
              <a:buBlip>
                <a:blip r:embed="rId2"/>
              </a:buBlip>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lr>
                <a:schemeClr val="accent2"/>
              </a:buClr>
              <a:buSzPct val="90000"/>
              <a:buFont typeface="Wingdings" pitchFamily="2" charset="2"/>
              <a:buBlip>
                <a:blip r:embed="rId3"/>
              </a:buBlip>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9pPr>
          </a:lstStyle>
          <a:p>
            <a:pPr eaLnBrk="1" hangingPunct="1">
              <a:spcBef>
                <a:spcPct val="50000"/>
              </a:spcBef>
              <a:buClrTx/>
              <a:buSzTx/>
              <a:buFontTx/>
              <a:buNone/>
            </a:pPr>
            <a:r>
              <a:rPr lang="ja-JP" altLang="en-US" sz="2800"/>
              <a:t>時間経過</a:t>
            </a:r>
          </a:p>
        </p:txBody>
      </p:sp>
      <p:sp>
        <p:nvSpPr>
          <p:cNvPr id="29717" name="Text Box 21"/>
          <p:cNvSpPr txBox="1">
            <a:spLocks noChangeArrowheads="1"/>
          </p:cNvSpPr>
          <p:nvPr/>
        </p:nvSpPr>
        <p:spPr bwMode="auto">
          <a:xfrm>
            <a:off x="381000" y="2514600"/>
            <a:ext cx="611188"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a:spAutoFit/>
          </a:bodyPr>
          <a:lstStyle>
            <a:lvl1pPr eaLnBrk="0" hangingPunct="0">
              <a:spcBef>
                <a:spcPct val="20000"/>
              </a:spcBef>
              <a:buClr>
                <a:schemeClr val="hlink"/>
              </a:buClr>
              <a:buSzPct val="90000"/>
              <a:buFont typeface="Wingdings" pitchFamily="2" charset="2"/>
              <a:buBlip>
                <a:blip r:embed="rId2"/>
              </a:buBlip>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lr>
                <a:schemeClr val="accent2"/>
              </a:buClr>
              <a:buSzPct val="90000"/>
              <a:buFont typeface="Wingdings" pitchFamily="2" charset="2"/>
              <a:buBlip>
                <a:blip r:embed="rId3"/>
              </a:buBlip>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lr>
                <a:schemeClr val="folHlink"/>
              </a:buClr>
              <a:buSzPct val="90000"/>
              <a:buFont typeface="Wingdings" pitchFamily="2" charset="2"/>
              <a:buBlip>
                <a:blip r:embed="rId4"/>
              </a:buBlip>
              <a:defRPr kumimoji="1" sz="2000">
                <a:solidFill>
                  <a:schemeClr val="tx1"/>
                </a:solidFill>
                <a:latin typeface="Arial" charset="0"/>
                <a:ea typeface="ＭＳ Ｐゴシック" charset="-128"/>
              </a:defRPr>
            </a:lvl9pPr>
          </a:lstStyle>
          <a:p>
            <a:pPr eaLnBrk="1" hangingPunct="1">
              <a:spcBef>
                <a:spcPct val="50000"/>
              </a:spcBef>
              <a:buClrTx/>
              <a:buSzTx/>
              <a:buFontTx/>
              <a:buNone/>
            </a:pPr>
            <a:r>
              <a:rPr lang="ja-JP" altLang="en-US" sz="2800"/>
              <a:t>症状</a:t>
            </a:r>
          </a:p>
        </p:txBody>
      </p:sp>
      <p:sp>
        <p:nvSpPr>
          <p:cNvPr id="29718" name="Line 22"/>
          <p:cNvSpPr>
            <a:spLocks noChangeShapeType="1"/>
          </p:cNvSpPr>
          <p:nvPr/>
        </p:nvSpPr>
        <p:spPr bwMode="auto">
          <a:xfrm flipH="1">
            <a:off x="685800" y="4114800"/>
            <a:ext cx="0" cy="8382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extLst>
      <p:ext uri="{BB962C8B-B14F-4D97-AF65-F5344CB8AC3E}">
        <p14:creationId xmlns:p14="http://schemas.microsoft.com/office/powerpoint/2010/main" val="1881828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defRPr/>
            </a:pPr>
            <a:r>
              <a:rPr lang="ja-JP" altLang="en-US" dirty="0">
                <a:solidFill>
                  <a:srgbClr val="FFFF00"/>
                </a:solidFill>
              </a:rPr>
              <a:t>うつ病とその亜型</a:t>
            </a:r>
          </a:p>
        </p:txBody>
      </p:sp>
      <p:sp>
        <p:nvSpPr>
          <p:cNvPr id="10243" name="Rectangle 3"/>
          <p:cNvSpPr>
            <a:spLocks noGrp="1" noChangeArrowheads="1"/>
          </p:cNvSpPr>
          <p:nvPr>
            <p:ph idx="1"/>
          </p:nvPr>
        </p:nvSpPr>
        <p:spPr/>
        <p:txBody>
          <a:bodyPr/>
          <a:lstStyle/>
          <a:p>
            <a:pPr eaLnBrk="1" hangingPunct="1">
              <a:defRPr/>
            </a:pPr>
            <a:r>
              <a:rPr lang="ja-JP" altLang="en-US" sz="2800" dirty="0"/>
              <a:t>メランコリー型</a:t>
            </a:r>
            <a:r>
              <a:rPr lang="ja-JP" altLang="en-US" sz="2800" dirty="0">
                <a:solidFill>
                  <a:srgbClr val="FFFF00"/>
                </a:solidFill>
              </a:rPr>
              <a:t>（内因性）うつ病</a:t>
            </a:r>
          </a:p>
          <a:p>
            <a:pPr eaLnBrk="1" hangingPunct="1">
              <a:defRPr/>
            </a:pPr>
            <a:r>
              <a:rPr lang="ja-JP" altLang="en-US" sz="2800" dirty="0">
                <a:solidFill>
                  <a:srgbClr val="FFFF00"/>
                </a:solidFill>
              </a:rPr>
              <a:t>双極性感情障害（躁うつ病）のうつ病相</a:t>
            </a:r>
          </a:p>
          <a:p>
            <a:pPr eaLnBrk="1" hangingPunct="1">
              <a:defRPr/>
            </a:pPr>
            <a:r>
              <a:rPr lang="ja-JP" altLang="en-US" sz="2800" dirty="0">
                <a:solidFill>
                  <a:srgbClr val="FFFF00"/>
                </a:solidFill>
              </a:rPr>
              <a:t>気分変調症</a:t>
            </a:r>
            <a:r>
              <a:rPr lang="ja-JP" altLang="en-US" sz="2800" dirty="0"/>
              <a:t>、神経症性うつ病、抑うつ神経症</a:t>
            </a:r>
          </a:p>
          <a:p>
            <a:pPr eaLnBrk="1" hangingPunct="1">
              <a:defRPr/>
            </a:pPr>
            <a:r>
              <a:rPr lang="ja-JP" altLang="en-US" sz="2800" dirty="0">
                <a:solidFill>
                  <a:srgbClr val="FFFF00"/>
                </a:solidFill>
              </a:rPr>
              <a:t>現代型うつ病</a:t>
            </a:r>
          </a:p>
          <a:p>
            <a:pPr eaLnBrk="1" hangingPunct="1">
              <a:defRPr/>
            </a:pPr>
            <a:r>
              <a:rPr lang="ja-JP" altLang="en-US" sz="2800" dirty="0">
                <a:solidFill>
                  <a:srgbClr val="FFFF00"/>
                </a:solidFill>
              </a:rPr>
              <a:t>非定型うつ病</a:t>
            </a:r>
          </a:p>
          <a:p>
            <a:pPr eaLnBrk="1" hangingPunct="1">
              <a:defRPr/>
            </a:pPr>
            <a:r>
              <a:rPr lang="ja-JP" altLang="en-US" sz="2800" dirty="0">
                <a:solidFill>
                  <a:srgbClr val="FFFF00"/>
                </a:solidFill>
              </a:rPr>
              <a:t>難治性うつ病</a:t>
            </a:r>
          </a:p>
          <a:p>
            <a:pPr eaLnBrk="1" hangingPunct="1">
              <a:defRPr/>
            </a:pPr>
            <a:r>
              <a:rPr lang="ja-JP" altLang="en-US" sz="2800" dirty="0">
                <a:solidFill>
                  <a:srgbClr val="FFFF00"/>
                </a:solidFill>
              </a:rPr>
              <a:t>人格障害に伴う</a:t>
            </a:r>
            <a:endParaRPr lang="en-US" altLang="ja-JP" sz="2800" dirty="0">
              <a:solidFill>
                <a:srgbClr val="FFFF00"/>
              </a:solidFill>
            </a:endParaRPr>
          </a:p>
          <a:p>
            <a:pPr eaLnBrk="1" hangingPunct="1">
              <a:defRPr/>
            </a:pPr>
            <a:r>
              <a:rPr lang="ja-JP" altLang="en-US" sz="2800" dirty="0">
                <a:solidFill>
                  <a:srgbClr val="FFFF00"/>
                </a:solidFill>
              </a:rPr>
              <a:t>発達障害に伴う</a:t>
            </a:r>
          </a:p>
          <a:p>
            <a:pPr eaLnBrk="1" hangingPunct="1">
              <a:buFont typeface="Wingdings" pitchFamily="2" charset="2"/>
              <a:buNone/>
              <a:defRPr/>
            </a:pPr>
            <a:endParaRPr lang="en-US" altLang="ja-JP" sz="2800" dirty="0"/>
          </a:p>
        </p:txBody>
      </p:sp>
    </p:spTree>
    <p:extLst>
      <p:ext uri="{BB962C8B-B14F-4D97-AF65-F5344CB8AC3E}">
        <p14:creationId xmlns:p14="http://schemas.microsoft.com/office/powerpoint/2010/main" val="3540217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0AD988-59E9-4B41-8A83-B516B9381D7C}"/>
              </a:ext>
            </a:extLst>
          </p:cNvPr>
          <p:cNvSpPr>
            <a:spLocks noGrp="1"/>
          </p:cNvSpPr>
          <p:nvPr>
            <p:ph type="title"/>
          </p:nvPr>
        </p:nvSpPr>
        <p:spPr>
          <a:xfrm>
            <a:off x="1150938" y="476672"/>
            <a:ext cx="7793037" cy="720080"/>
          </a:xfrm>
        </p:spPr>
        <p:txBody>
          <a:bodyPr/>
          <a:lstStyle/>
          <a:p>
            <a:r>
              <a:rPr kumimoji="1" lang="ja-JP" altLang="en-US" dirty="0">
                <a:solidFill>
                  <a:srgbClr val="FFFF00"/>
                </a:solidFill>
              </a:rPr>
              <a:t>精神障がい者とは　</a:t>
            </a:r>
            <a:r>
              <a:rPr kumimoji="1" lang="ja-JP" altLang="en-US" sz="2400" dirty="0">
                <a:solidFill>
                  <a:srgbClr val="FFC000"/>
                </a:solidFill>
              </a:rPr>
              <a:t>厚労省のページから</a:t>
            </a:r>
          </a:p>
        </p:txBody>
      </p:sp>
      <p:sp>
        <p:nvSpPr>
          <p:cNvPr id="3" name="コンテンツ プレースホルダー 2">
            <a:extLst>
              <a:ext uri="{FF2B5EF4-FFF2-40B4-BE49-F238E27FC236}">
                <a16:creationId xmlns:a16="http://schemas.microsoft.com/office/drawing/2014/main" id="{F1E40BA4-A475-4952-B553-64617B1BDC22}"/>
              </a:ext>
            </a:extLst>
          </p:cNvPr>
          <p:cNvSpPr>
            <a:spLocks noGrp="1"/>
          </p:cNvSpPr>
          <p:nvPr>
            <p:ph idx="1"/>
          </p:nvPr>
        </p:nvSpPr>
        <p:spPr>
          <a:xfrm>
            <a:off x="1182688" y="1196752"/>
            <a:ext cx="7772400" cy="4935761"/>
          </a:xfrm>
        </p:spPr>
        <p:txBody>
          <a:bodyPr/>
          <a:lstStyle/>
          <a:p>
            <a:r>
              <a:rPr kumimoji="1" lang="ja-JP" altLang="en-US" dirty="0"/>
              <a:t>精神障害者保健福祉手帳で対象となるのは全ての精神障害です</a:t>
            </a:r>
          </a:p>
          <a:p>
            <a:pPr lvl="1"/>
            <a:r>
              <a:rPr kumimoji="1" lang="ja-JP" altLang="en-US" sz="2000" dirty="0"/>
              <a:t>統合失調症</a:t>
            </a:r>
          </a:p>
          <a:p>
            <a:pPr lvl="1"/>
            <a:r>
              <a:rPr kumimoji="1" lang="ja-JP" altLang="en-US" sz="2000" dirty="0"/>
              <a:t>うつ病、そううつ病などの気分障害</a:t>
            </a:r>
          </a:p>
          <a:p>
            <a:pPr lvl="1"/>
            <a:r>
              <a:rPr kumimoji="1" lang="ja-JP" altLang="en-US" sz="2000" dirty="0"/>
              <a:t>てんかん</a:t>
            </a:r>
          </a:p>
          <a:p>
            <a:pPr lvl="1"/>
            <a:r>
              <a:rPr kumimoji="1" lang="ja-JP" altLang="en-US" sz="2000" dirty="0"/>
              <a:t>薬物依存症</a:t>
            </a:r>
          </a:p>
          <a:p>
            <a:pPr lvl="1"/>
            <a:r>
              <a:rPr kumimoji="1" lang="ja-JP" altLang="en-US" sz="2000" dirty="0"/>
              <a:t>高次脳機能障害</a:t>
            </a:r>
          </a:p>
          <a:p>
            <a:pPr lvl="1"/>
            <a:r>
              <a:rPr kumimoji="1" lang="ja-JP" altLang="en-US" sz="2000" dirty="0"/>
              <a:t>発達障害（自閉症、学習障害、注意欠陥多動性障害等）</a:t>
            </a:r>
          </a:p>
          <a:p>
            <a:pPr lvl="1"/>
            <a:r>
              <a:rPr kumimoji="1" lang="ja-JP" altLang="en-US" sz="2000" dirty="0"/>
              <a:t>そのほかの精神疾患（ストレス関連障害等）</a:t>
            </a:r>
          </a:p>
          <a:p>
            <a:r>
              <a:rPr kumimoji="1" lang="ja-JP" altLang="en-US" sz="2400" dirty="0"/>
              <a:t>ただし、知的障害があり、上記の精神障害がない方については、療育手帳制度があるため、手帳の対象とはなりません。（発達障害と知的障害を両方有する場合は、両方の手帳を受けることができます。</a:t>
            </a:r>
          </a:p>
        </p:txBody>
      </p:sp>
    </p:spTree>
    <p:extLst>
      <p:ext uri="{BB962C8B-B14F-4D97-AF65-F5344CB8AC3E}">
        <p14:creationId xmlns:p14="http://schemas.microsoft.com/office/powerpoint/2010/main" val="23436919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150938" y="188641"/>
            <a:ext cx="7793037" cy="1008112"/>
          </a:xfrm>
        </p:spPr>
        <p:txBody>
          <a:bodyPr/>
          <a:lstStyle/>
          <a:p>
            <a:pPr eaLnBrk="1" hangingPunct="1">
              <a:defRPr/>
            </a:pPr>
            <a:r>
              <a:rPr lang="ja-JP" altLang="en-US" dirty="0">
                <a:solidFill>
                  <a:srgbClr val="FFFF00"/>
                </a:solidFill>
              </a:rPr>
              <a:t>現代型うつ病</a:t>
            </a:r>
          </a:p>
        </p:txBody>
      </p:sp>
      <p:sp>
        <p:nvSpPr>
          <p:cNvPr id="13315" name="Rectangle 3"/>
          <p:cNvSpPr>
            <a:spLocks noGrp="1" noChangeArrowheads="1"/>
          </p:cNvSpPr>
          <p:nvPr>
            <p:ph idx="1"/>
          </p:nvPr>
        </p:nvSpPr>
        <p:spPr>
          <a:xfrm>
            <a:off x="539750" y="1700808"/>
            <a:ext cx="8415338" cy="4431705"/>
          </a:xfrm>
        </p:spPr>
        <p:txBody>
          <a:bodyPr/>
          <a:lstStyle/>
          <a:p>
            <a:pPr eaLnBrk="1" hangingPunct="1">
              <a:defRPr/>
            </a:pPr>
            <a:r>
              <a:rPr lang="ja-JP" altLang="en-US" dirty="0"/>
              <a:t>比較的</a:t>
            </a:r>
            <a:r>
              <a:rPr lang="ja-JP" altLang="en-US" dirty="0">
                <a:solidFill>
                  <a:srgbClr val="FFFF00"/>
                </a:solidFill>
              </a:rPr>
              <a:t>若年者</a:t>
            </a:r>
          </a:p>
          <a:p>
            <a:pPr eaLnBrk="1" hangingPunct="1">
              <a:defRPr/>
            </a:pPr>
            <a:r>
              <a:rPr lang="ja-JP" altLang="en-US" dirty="0"/>
              <a:t>組織への一体化を拒絶しているため</a:t>
            </a:r>
            <a:r>
              <a:rPr lang="ja-JP" altLang="en-US" dirty="0">
                <a:solidFill>
                  <a:srgbClr val="FFFF00"/>
                </a:solidFill>
              </a:rPr>
              <a:t>罪責感の表明が少ない。むしろ当惑。</a:t>
            </a:r>
          </a:p>
          <a:p>
            <a:pPr eaLnBrk="1" hangingPunct="1">
              <a:defRPr/>
            </a:pPr>
            <a:r>
              <a:rPr lang="ja-JP" altLang="en-US" dirty="0"/>
              <a:t>早期に受診</a:t>
            </a:r>
          </a:p>
          <a:p>
            <a:pPr eaLnBrk="1" hangingPunct="1">
              <a:defRPr/>
            </a:pPr>
            <a:r>
              <a:rPr lang="ja-JP" altLang="en-US" dirty="0"/>
              <a:t>症状が出揃わない：</a:t>
            </a:r>
            <a:r>
              <a:rPr lang="ja-JP" altLang="en-US" dirty="0">
                <a:solidFill>
                  <a:srgbClr val="FFFF00"/>
                </a:solidFill>
              </a:rPr>
              <a:t>身体症状と制止</a:t>
            </a:r>
            <a:r>
              <a:rPr lang="ja-JP" altLang="en-US" dirty="0"/>
              <a:t>が主症状</a:t>
            </a:r>
          </a:p>
          <a:p>
            <a:pPr eaLnBrk="1" hangingPunct="1">
              <a:defRPr/>
            </a:pPr>
            <a:r>
              <a:rPr lang="ja-JP" altLang="en-US" dirty="0"/>
              <a:t>自己中心的に見える</a:t>
            </a:r>
          </a:p>
          <a:p>
            <a:pPr eaLnBrk="1" hangingPunct="1">
              <a:defRPr/>
            </a:pPr>
            <a:r>
              <a:rPr lang="ja-JP" altLang="en-US" dirty="0">
                <a:solidFill>
                  <a:srgbClr val="FFFF00"/>
                </a:solidFill>
              </a:rPr>
              <a:t>趣味を持つ、趣味なら楽しめる</a:t>
            </a:r>
          </a:p>
        </p:txBody>
      </p:sp>
    </p:spTree>
    <p:extLst>
      <p:ext uri="{BB962C8B-B14F-4D97-AF65-F5344CB8AC3E}">
        <p14:creationId xmlns:p14="http://schemas.microsoft.com/office/powerpoint/2010/main" val="4092743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116013" y="332656"/>
            <a:ext cx="7793037" cy="1224135"/>
          </a:xfrm>
        </p:spPr>
        <p:txBody>
          <a:bodyPr/>
          <a:lstStyle/>
          <a:p>
            <a:pPr eaLnBrk="1" hangingPunct="1">
              <a:defRPr/>
            </a:pPr>
            <a:r>
              <a:rPr lang="ja-JP" altLang="en-US" dirty="0">
                <a:solidFill>
                  <a:srgbClr val="FFFF00"/>
                </a:solidFill>
              </a:rPr>
              <a:t>神経症性うつ病（気分変調症）</a:t>
            </a:r>
          </a:p>
        </p:txBody>
      </p:sp>
      <p:sp>
        <p:nvSpPr>
          <p:cNvPr id="14339" name="Rectangle 3"/>
          <p:cNvSpPr>
            <a:spLocks noGrp="1" noChangeArrowheads="1"/>
          </p:cNvSpPr>
          <p:nvPr>
            <p:ph idx="1"/>
          </p:nvPr>
        </p:nvSpPr>
        <p:spPr>
          <a:xfrm>
            <a:off x="611560" y="2017713"/>
            <a:ext cx="8343528" cy="4114800"/>
          </a:xfrm>
        </p:spPr>
        <p:txBody>
          <a:bodyPr/>
          <a:lstStyle/>
          <a:p>
            <a:pPr eaLnBrk="1" hangingPunct="1">
              <a:lnSpc>
                <a:spcPct val="90000"/>
              </a:lnSpc>
              <a:defRPr/>
            </a:pPr>
            <a:r>
              <a:rPr lang="ja-JP" altLang="en-US" dirty="0"/>
              <a:t>うつ病とはいえない程度の</a:t>
            </a:r>
            <a:r>
              <a:rPr lang="ja-JP" altLang="en-US" dirty="0">
                <a:solidFill>
                  <a:srgbClr val="FFFF00"/>
                </a:solidFill>
              </a:rPr>
              <a:t>慢性的抑うつ気分</a:t>
            </a:r>
          </a:p>
          <a:p>
            <a:pPr eaLnBrk="1" hangingPunct="1">
              <a:lnSpc>
                <a:spcPct val="90000"/>
              </a:lnSpc>
              <a:defRPr/>
            </a:pPr>
            <a:r>
              <a:rPr lang="ja-JP" altLang="en-US" dirty="0"/>
              <a:t>疲れと抑うつを感じ、何事にも努力が入り楽しいことは何もない</a:t>
            </a:r>
          </a:p>
          <a:p>
            <a:pPr eaLnBrk="1" hangingPunct="1">
              <a:lnSpc>
                <a:spcPct val="90000"/>
              </a:lnSpc>
              <a:defRPr/>
            </a:pPr>
            <a:r>
              <a:rPr lang="ja-JP" altLang="en-US" dirty="0">
                <a:solidFill>
                  <a:srgbClr val="FFFF00"/>
                </a:solidFill>
              </a:rPr>
              <a:t>対人関係または環境に対する葛藤</a:t>
            </a:r>
            <a:r>
              <a:rPr lang="ja-JP" altLang="en-US" dirty="0"/>
              <a:t>が背景にある</a:t>
            </a:r>
          </a:p>
          <a:p>
            <a:pPr eaLnBrk="1" hangingPunct="1">
              <a:lnSpc>
                <a:spcPct val="90000"/>
              </a:lnSpc>
              <a:defRPr/>
            </a:pPr>
            <a:r>
              <a:rPr lang="ja-JP" altLang="en-US" dirty="0">
                <a:solidFill>
                  <a:srgbClr val="FFFF00"/>
                </a:solidFill>
              </a:rPr>
              <a:t>他罰的</a:t>
            </a:r>
            <a:r>
              <a:rPr lang="ja-JP" altLang="en-US" dirty="0"/>
              <a:t>である</a:t>
            </a:r>
          </a:p>
          <a:p>
            <a:pPr eaLnBrk="1" hangingPunct="1">
              <a:lnSpc>
                <a:spcPct val="90000"/>
              </a:lnSpc>
              <a:defRPr/>
            </a:pPr>
            <a:r>
              <a:rPr lang="ja-JP" altLang="en-US" dirty="0">
                <a:solidFill>
                  <a:srgbClr val="FFFF00"/>
                </a:solidFill>
              </a:rPr>
              <a:t>経過が長い</a:t>
            </a:r>
          </a:p>
          <a:p>
            <a:pPr eaLnBrk="1" hangingPunct="1">
              <a:lnSpc>
                <a:spcPct val="90000"/>
              </a:lnSpc>
              <a:defRPr/>
            </a:pPr>
            <a:endParaRPr lang="en-US" altLang="ja-JP" dirty="0">
              <a:solidFill>
                <a:srgbClr val="FFFF00"/>
              </a:solidFill>
            </a:endParaRPr>
          </a:p>
        </p:txBody>
      </p:sp>
    </p:spTree>
    <p:extLst>
      <p:ext uri="{BB962C8B-B14F-4D97-AF65-F5344CB8AC3E}">
        <p14:creationId xmlns:p14="http://schemas.microsoft.com/office/powerpoint/2010/main" val="22028346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defRPr/>
            </a:pPr>
            <a:r>
              <a:rPr lang="ja-JP" altLang="en-US" dirty="0">
                <a:solidFill>
                  <a:srgbClr val="FFFF00"/>
                </a:solidFill>
              </a:rPr>
              <a:t>非定型うつ病</a:t>
            </a:r>
          </a:p>
        </p:txBody>
      </p:sp>
      <p:sp>
        <p:nvSpPr>
          <p:cNvPr id="15363" name="Rectangle 3"/>
          <p:cNvSpPr>
            <a:spLocks noGrp="1" noChangeArrowheads="1"/>
          </p:cNvSpPr>
          <p:nvPr>
            <p:ph idx="1"/>
          </p:nvPr>
        </p:nvSpPr>
        <p:spPr/>
        <p:txBody>
          <a:bodyPr/>
          <a:lstStyle/>
          <a:p>
            <a:pPr eaLnBrk="1" hangingPunct="1">
              <a:defRPr/>
            </a:pPr>
            <a:r>
              <a:rPr lang="ja-JP" altLang="en-US" sz="2800" dirty="0">
                <a:solidFill>
                  <a:srgbClr val="FFFF00"/>
                </a:solidFill>
              </a:rPr>
              <a:t>気分反応性</a:t>
            </a:r>
            <a:r>
              <a:rPr lang="ja-JP" altLang="en-US" sz="2800" dirty="0"/>
              <a:t>（現実のまたは起こるかもしれない楽しい出来事に反応して気分が明るくなる）</a:t>
            </a:r>
          </a:p>
          <a:p>
            <a:pPr eaLnBrk="1" hangingPunct="1">
              <a:defRPr/>
            </a:pPr>
            <a:r>
              <a:rPr lang="ja-JP" altLang="en-US" sz="2800" dirty="0"/>
              <a:t>著明な</a:t>
            </a:r>
            <a:r>
              <a:rPr lang="ja-JP" altLang="en-US" sz="2800" dirty="0">
                <a:solidFill>
                  <a:srgbClr val="FFFF00"/>
                </a:solidFill>
              </a:rPr>
              <a:t>体重増加</a:t>
            </a:r>
            <a:r>
              <a:rPr lang="ja-JP" altLang="en-US" sz="2800" dirty="0"/>
              <a:t>または</a:t>
            </a:r>
            <a:r>
              <a:rPr lang="ja-JP" altLang="en-US" sz="2800" dirty="0">
                <a:solidFill>
                  <a:srgbClr val="FFFF00"/>
                </a:solidFill>
              </a:rPr>
              <a:t>食欲の増加</a:t>
            </a:r>
          </a:p>
          <a:p>
            <a:pPr eaLnBrk="1" hangingPunct="1">
              <a:defRPr/>
            </a:pPr>
            <a:r>
              <a:rPr lang="ja-JP" altLang="en-US" sz="2800" dirty="0">
                <a:solidFill>
                  <a:srgbClr val="FFFF00"/>
                </a:solidFill>
              </a:rPr>
              <a:t>過眠</a:t>
            </a:r>
          </a:p>
          <a:p>
            <a:pPr eaLnBrk="1" hangingPunct="1">
              <a:defRPr/>
            </a:pPr>
            <a:r>
              <a:rPr lang="ja-JP" altLang="en-US" sz="2800" dirty="0">
                <a:solidFill>
                  <a:schemeClr val="tx2"/>
                </a:solidFill>
              </a:rPr>
              <a:t>鉛様の麻痺（</a:t>
            </a:r>
            <a:r>
              <a:rPr lang="ja-JP" altLang="en-US" sz="2800" dirty="0">
                <a:solidFill>
                  <a:srgbClr val="FFFF00"/>
                </a:solidFill>
              </a:rPr>
              <a:t>体が鉛のように重くて仕方ない</a:t>
            </a:r>
            <a:r>
              <a:rPr lang="ja-JP" altLang="en-US" sz="2800" dirty="0">
                <a:solidFill>
                  <a:schemeClr val="tx2"/>
                </a:solidFill>
              </a:rPr>
              <a:t>）</a:t>
            </a:r>
          </a:p>
          <a:p>
            <a:pPr eaLnBrk="1" hangingPunct="1">
              <a:defRPr/>
            </a:pPr>
            <a:r>
              <a:rPr lang="ja-JP" altLang="en-US" sz="2800" dirty="0"/>
              <a:t>長年にわたる</a:t>
            </a:r>
            <a:r>
              <a:rPr lang="ja-JP" altLang="en-US" sz="2800" dirty="0">
                <a:solidFill>
                  <a:srgbClr val="FFFF00"/>
                </a:solidFill>
              </a:rPr>
              <a:t>対人関係での過敏性</a:t>
            </a:r>
            <a:r>
              <a:rPr lang="ja-JP" altLang="en-US" sz="2800" dirty="0"/>
              <a:t>により、著しい社会的・職業的障害を引き起こしている</a:t>
            </a:r>
          </a:p>
          <a:p>
            <a:pPr eaLnBrk="1" hangingPunct="1">
              <a:buFont typeface="Wingdings" pitchFamily="2" charset="2"/>
              <a:buNone/>
              <a:defRPr/>
            </a:pPr>
            <a:endParaRPr lang="en-US" altLang="ja-JP" sz="2800" dirty="0"/>
          </a:p>
        </p:txBody>
      </p:sp>
    </p:spTree>
    <p:extLst>
      <p:ext uri="{BB962C8B-B14F-4D97-AF65-F5344CB8AC3E}">
        <p14:creationId xmlns:p14="http://schemas.microsoft.com/office/powerpoint/2010/main" val="23921149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50825" y="260350"/>
            <a:ext cx="8642350" cy="792386"/>
          </a:xfrm>
        </p:spPr>
        <p:txBody>
          <a:bodyPr/>
          <a:lstStyle/>
          <a:p>
            <a:pPr eaLnBrk="1" hangingPunct="1">
              <a:defRPr/>
            </a:pPr>
            <a:r>
              <a:rPr lang="ja-JP" altLang="en-US" sz="4000" dirty="0">
                <a:solidFill>
                  <a:srgbClr val="FFFF00"/>
                </a:solidFill>
              </a:rPr>
              <a:t>難治性うつ病、性格と深く関わるうつ病</a:t>
            </a:r>
          </a:p>
        </p:txBody>
      </p:sp>
      <p:sp>
        <p:nvSpPr>
          <p:cNvPr id="16387" name="Rectangle 3"/>
          <p:cNvSpPr>
            <a:spLocks noGrp="1" noChangeArrowheads="1"/>
          </p:cNvSpPr>
          <p:nvPr>
            <p:ph idx="1"/>
          </p:nvPr>
        </p:nvSpPr>
        <p:spPr>
          <a:xfrm>
            <a:off x="685800" y="1052737"/>
            <a:ext cx="7772400" cy="5544914"/>
          </a:xfrm>
        </p:spPr>
        <p:txBody>
          <a:bodyPr/>
          <a:lstStyle/>
          <a:p>
            <a:pPr eaLnBrk="1" hangingPunct="1">
              <a:lnSpc>
                <a:spcPct val="80000"/>
              </a:lnSpc>
              <a:defRPr/>
            </a:pPr>
            <a:r>
              <a:rPr lang="ja-JP" altLang="en-US" sz="2800" dirty="0"/>
              <a:t>病前性格、認知様式、誘因などは前述のうつ病と全く変わりないと思われるのに、抗うつ薬に反応せず、年余に渡り病状が改善しない難治性うつ病もある。</a:t>
            </a:r>
          </a:p>
          <a:p>
            <a:pPr eaLnBrk="1" hangingPunct="1">
              <a:lnSpc>
                <a:spcPct val="80000"/>
              </a:lnSpc>
              <a:defRPr/>
            </a:pPr>
            <a:r>
              <a:rPr lang="ja-JP" altLang="en-US" sz="2800" dirty="0">
                <a:solidFill>
                  <a:srgbClr val="FFFF00"/>
                </a:solidFill>
              </a:rPr>
              <a:t>対人関係の葛藤、環境に対する不適応</a:t>
            </a:r>
            <a:r>
              <a:rPr lang="ja-JP" altLang="en-US" sz="2800" dirty="0"/>
              <a:t>が背景にあるうつ状態は、他罰的で治りにくかったり症状が一進一退することも多い。</a:t>
            </a:r>
          </a:p>
          <a:p>
            <a:pPr eaLnBrk="1" hangingPunct="1">
              <a:lnSpc>
                <a:spcPct val="80000"/>
              </a:lnSpc>
              <a:defRPr/>
            </a:pPr>
            <a:r>
              <a:rPr lang="ja-JP" altLang="en-US" sz="2800" dirty="0">
                <a:solidFill>
                  <a:srgbClr val="FFFF00"/>
                </a:solidFill>
              </a:rPr>
              <a:t>高い理想と低い自己評価</a:t>
            </a:r>
            <a:r>
              <a:rPr lang="en-US" altLang="ja-JP" sz="2800" dirty="0"/>
              <a:t>(</a:t>
            </a:r>
            <a:r>
              <a:rPr lang="ja-JP" altLang="en-US" sz="2800" dirty="0"/>
              <a:t>または高すぎる自尊心</a:t>
            </a:r>
            <a:r>
              <a:rPr lang="en-US" altLang="ja-JP" sz="2800" dirty="0"/>
              <a:t>)</a:t>
            </a:r>
            <a:r>
              <a:rPr lang="ja-JP" altLang="en-US" sz="2800" dirty="0"/>
              <a:t>、</a:t>
            </a:r>
            <a:r>
              <a:rPr lang="ja-JP" altLang="en-US" sz="2800" dirty="0">
                <a:solidFill>
                  <a:srgbClr val="FFFF00"/>
                </a:solidFill>
              </a:rPr>
              <a:t>傷つきやすさと不安定な対人関係</a:t>
            </a:r>
            <a:r>
              <a:rPr lang="ja-JP" altLang="en-US" sz="2800" dirty="0"/>
              <a:t>を背景に持つうつ病は、症状が　浮動的で、</a:t>
            </a:r>
            <a:r>
              <a:rPr lang="ja-JP" altLang="en-US" sz="2800" dirty="0">
                <a:solidFill>
                  <a:srgbClr val="FFFF00"/>
                </a:solidFill>
              </a:rPr>
              <a:t>自傷や自殺企図、対人関係でのトラブル</a:t>
            </a:r>
            <a:r>
              <a:rPr lang="ja-JP" altLang="en-US" sz="2800" dirty="0"/>
              <a:t>などの問題行動が特徴であることも多く、</a:t>
            </a:r>
            <a:r>
              <a:rPr lang="ja-JP" altLang="en-US" sz="2800" dirty="0">
                <a:solidFill>
                  <a:srgbClr val="FFFF00"/>
                </a:solidFill>
              </a:rPr>
              <a:t>服薬と休養だけでは治らない。</a:t>
            </a:r>
            <a:endParaRPr lang="en-US" altLang="ja-JP" sz="2800" dirty="0">
              <a:solidFill>
                <a:srgbClr val="FFFF00"/>
              </a:solidFill>
            </a:endParaRPr>
          </a:p>
          <a:p>
            <a:pPr eaLnBrk="1" hangingPunct="1">
              <a:lnSpc>
                <a:spcPct val="80000"/>
              </a:lnSpc>
              <a:defRPr/>
            </a:pPr>
            <a:r>
              <a:rPr lang="ja-JP" altLang="en-US" sz="2800" dirty="0"/>
              <a:t>生育歴で</a:t>
            </a:r>
            <a:r>
              <a:rPr lang="ja-JP" altLang="en-US" sz="2800" dirty="0">
                <a:solidFill>
                  <a:srgbClr val="FFFF00"/>
                </a:solidFill>
              </a:rPr>
              <a:t>被虐待体験</a:t>
            </a:r>
            <a:r>
              <a:rPr lang="ja-JP" altLang="en-US" sz="2800" dirty="0"/>
              <a:t>や</a:t>
            </a:r>
            <a:r>
              <a:rPr lang="ja-JP" altLang="en-US" sz="2800" dirty="0">
                <a:solidFill>
                  <a:srgbClr val="FFFF00"/>
                </a:solidFill>
              </a:rPr>
              <a:t>過酷な体験</a:t>
            </a:r>
            <a:r>
              <a:rPr lang="ja-JP" altLang="en-US" sz="2800" dirty="0"/>
              <a:t>がある場合も多い。</a:t>
            </a:r>
          </a:p>
        </p:txBody>
      </p:sp>
    </p:spTree>
    <p:extLst>
      <p:ext uri="{BB962C8B-B14F-4D97-AF65-F5344CB8AC3E}">
        <p14:creationId xmlns:p14="http://schemas.microsoft.com/office/powerpoint/2010/main" val="6115466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1"/>
            <a:ext cx="8229600" cy="792087"/>
          </a:xfrm>
        </p:spPr>
        <p:txBody>
          <a:bodyPr/>
          <a:lstStyle/>
          <a:p>
            <a:pPr eaLnBrk="1" hangingPunct="1">
              <a:defRPr/>
            </a:pPr>
            <a:r>
              <a:rPr lang="ja-JP" altLang="en-US" dirty="0">
                <a:solidFill>
                  <a:srgbClr val="FFFF00"/>
                </a:solidFill>
              </a:rPr>
              <a:t>うつ状態が長引く要因</a:t>
            </a:r>
          </a:p>
        </p:txBody>
      </p:sp>
      <p:sp>
        <p:nvSpPr>
          <p:cNvPr id="3" name="コンテンツ プレースホルダ 2"/>
          <p:cNvSpPr>
            <a:spLocks noGrp="1"/>
          </p:cNvSpPr>
          <p:nvPr>
            <p:ph idx="1"/>
          </p:nvPr>
        </p:nvSpPr>
        <p:spPr>
          <a:xfrm>
            <a:off x="323528" y="1052736"/>
            <a:ext cx="8496944" cy="5383434"/>
          </a:xfrm>
        </p:spPr>
        <p:txBody>
          <a:bodyPr/>
          <a:lstStyle/>
          <a:p>
            <a:pPr eaLnBrk="1" hangingPunct="1">
              <a:defRPr/>
            </a:pPr>
            <a:r>
              <a:rPr lang="ja-JP" altLang="en-US" dirty="0">
                <a:solidFill>
                  <a:srgbClr val="FFFF00"/>
                </a:solidFill>
              </a:rPr>
              <a:t>環境に対して親和性</a:t>
            </a:r>
            <a:r>
              <a:rPr lang="ja-JP" altLang="en-US" dirty="0"/>
              <a:t>が強く、うつ状態で以前のように活動できない</a:t>
            </a:r>
            <a:r>
              <a:rPr lang="ja-JP" altLang="en-US" dirty="0">
                <a:solidFill>
                  <a:srgbClr val="FFFF00"/>
                </a:solidFill>
              </a:rPr>
              <a:t>自分に否定的（周りの評価の先取り）</a:t>
            </a:r>
            <a:endParaRPr lang="en-US" altLang="ja-JP" dirty="0">
              <a:solidFill>
                <a:srgbClr val="FFFF00"/>
              </a:solidFill>
            </a:endParaRPr>
          </a:p>
          <a:p>
            <a:pPr eaLnBrk="1" hangingPunct="1">
              <a:defRPr/>
            </a:pPr>
            <a:r>
              <a:rPr lang="ja-JP" altLang="en-US" dirty="0">
                <a:solidFill>
                  <a:srgbClr val="FFFF00"/>
                </a:solidFill>
              </a:rPr>
              <a:t>回復過程</a:t>
            </a:r>
            <a:r>
              <a:rPr lang="ja-JP" altLang="en-US" dirty="0"/>
              <a:t>であっても、</a:t>
            </a:r>
            <a:r>
              <a:rPr lang="ja-JP" altLang="en-US" dirty="0">
                <a:solidFill>
                  <a:srgbClr val="FFFF00"/>
                </a:solidFill>
              </a:rPr>
              <a:t>できないほうの自分が情けない。</a:t>
            </a:r>
          </a:p>
          <a:p>
            <a:pPr eaLnBrk="1" hangingPunct="1">
              <a:defRPr/>
            </a:pPr>
            <a:r>
              <a:rPr lang="ja-JP" altLang="en-US" dirty="0"/>
              <a:t>これからのことに</a:t>
            </a:r>
            <a:r>
              <a:rPr lang="ja-JP" altLang="en-US" dirty="0">
                <a:solidFill>
                  <a:srgbClr val="FFFF00"/>
                </a:solidFill>
              </a:rPr>
              <a:t>自信が持てない</a:t>
            </a:r>
            <a:endParaRPr lang="en-US" altLang="ja-JP" dirty="0">
              <a:solidFill>
                <a:srgbClr val="FFFF00"/>
              </a:solidFill>
            </a:endParaRPr>
          </a:p>
          <a:p>
            <a:pPr eaLnBrk="1" hangingPunct="1">
              <a:defRPr/>
            </a:pPr>
            <a:r>
              <a:rPr lang="ja-JP" altLang="en-US" dirty="0"/>
              <a:t>対人関係において敏感になり、</a:t>
            </a:r>
            <a:r>
              <a:rPr lang="ja-JP" altLang="en-US" dirty="0">
                <a:solidFill>
                  <a:srgbClr val="FFFF00"/>
                </a:solidFill>
              </a:rPr>
              <a:t>否定的評価</a:t>
            </a:r>
            <a:r>
              <a:rPr lang="ja-JP" altLang="en-US" dirty="0"/>
              <a:t>に自信を無くす</a:t>
            </a:r>
            <a:endParaRPr lang="en-US" altLang="ja-JP" dirty="0"/>
          </a:p>
          <a:p>
            <a:pPr eaLnBrk="1" hangingPunct="1">
              <a:defRPr/>
            </a:pPr>
            <a:r>
              <a:rPr lang="ja-JP" altLang="en-US" dirty="0"/>
              <a:t>幼少期から</a:t>
            </a:r>
            <a:r>
              <a:rPr lang="ja-JP" altLang="en-US" dirty="0">
                <a:solidFill>
                  <a:srgbClr val="FFFF00"/>
                </a:solidFill>
              </a:rPr>
              <a:t>厳しいしつけ、叱責</a:t>
            </a:r>
            <a:r>
              <a:rPr lang="ja-JP" altLang="en-US" dirty="0"/>
              <a:t>を受け、それを避けるために怒られないようにと生きてきた。</a:t>
            </a:r>
            <a:endParaRPr lang="en-US" altLang="ja-JP" dirty="0"/>
          </a:p>
          <a:p>
            <a:pPr lvl="1" eaLnBrk="1" hangingPunct="1">
              <a:defRPr/>
            </a:pPr>
            <a:endParaRPr lang="en-US" altLang="ja-JP" dirty="0"/>
          </a:p>
          <a:p>
            <a:pPr lvl="1" eaLnBrk="1" hangingPunct="1">
              <a:defRPr/>
            </a:pPr>
            <a:endParaRPr lang="en-US" altLang="ja-JP" dirty="0"/>
          </a:p>
          <a:p>
            <a:pPr lvl="1" eaLnBrk="1" hangingPunct="1">
              <a:defRPr/>
            </a:pPr>
            <a:endParaRPr lang="ja-JP" altLang="en-US" dirty="0"/>
          </a:p>
        </p:txBody>
      </p:sp>
    </p:spTree>
    <p:extLst>
      <p:ext uri="{BB962C8B-B14F-4D97-AF65-F5344CB8AC3E}">
        <p14:creationId xmlns:p14="http://schemas.microsoft.com/office/powerpoint/2010/main" val="26595584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D26A9D-15F5-4C94-B84B-D0755543535F}"/>
              </a:ext>
            </a:extLst>
          </p:cNvPr>
          <p:cNvSpPr>
            <a:spLocks noGrp="1"/>
          </p:cNvSpPr>
          <p:nvPr>
            <p:ph type="title"/>
          </p:nvPr>
        </p:nvSpPr>
        <p:spPr>
          <a:xfrm>
            <a:off x="1150938" y="404664"/>
            <a:ext cx="7793037" cy="864096"/>
          </a:xfrm>
        </p:spPr>
        <p:txBody>
          <a:bodyPr/>
          <a:lstStyle/>
          <a:p>
            <a:r>
              <a:rPr kumimoji="1" lang="ja-JP" altLang="en-US" dirty="0">
                <a:solidFill>
                  <a:srgbClr val="FFFF00"/>
                </a:solidFill>
              </a:rPr>
              <a:t>うつ状態から回復を早めるには</a:t>
            </a:r>
          </a:p>
        </p:txBody>
      </p:sp>
      <p:sp>
        <p:nvSpPr>
          <p:cNvPr id="3" name="コンテンツ プレースホルダー 2">
            <a:extLst>
              <a:ext uri="{FF2B5EF4-FFF2-40B4-BE49-F238E27FC236}">
                <a16:creationId xmlns:a16="http://schemas.microsoft.com/office/drawing/2014/main" id="{60140FE9-7F0F-46E2-B05B-D2A1CF9C802F}"/>
              </a:ext>
            </a:extLst>
          </p:cNvPr>
          <p:cNvSpPr>
            <a:spLocks noGrp="1"/>
          </p:cNvSpPr>
          <p:nvPr>
            <p:ph idx="1"/>
          </p:nvPr>
        </p:nvSpPr>
        <p:spPr>
          <a:xfrm>
            <a:off x="1182688" y="1556793"/>
            <a:ext cx="7772400" cy="4464496"/>
          </a:xfrm>
        </p:spPr>
        <p:txBody>
          <a:bodyPr/>
          <a:lstStyle/>
          <a:p>
            <a:r>
              <a:rPr kumimoji="1" lang="ja-JP" altLang="en-US" dirty="0"/>
              <a:t>私はよくやっているよと</a:t>
            </a:r>
            <a:r>
              <a:rPr kumimoji="1" lang="ja-JP" altLang="en-US" dirty="0">
                <a:solidFill>
                  <a:srgbClr val="FFFF00"/>
                </a:solidFill>
              </a:rPr>
              <a:t>自分を褒める</a:t>
            </a:r>
            <a:endParaRPr kumimoji="1" lang="en-US" altLang="ja-JP" dirty="0">
              <a:solidFill>
                <a:srgbClr val="FFFF00"/>
              </a:solidFill>
            </a:endParaRPr>
          </a:p>
          <a:p>
            <a:r>
              <a:rPr lang="ja-JP" altLang="en-US" dirty="0"/>
              <a:t>こうして</a:t>
            </a:r>
            <a:r>
              <a:rPr lang="ja-JP" altLang="en-US" dirty="0">
                <a:solidFill>
                  <a:srgbClr val="FFFF00"/>
                </a:solidFill>
              </a:rPr>
              <a:t>自己肯定感</a:t>
            </a:r>
            <a:r>
              <a:rPr lang="ja-JP" altLang="en-US" dirty="0"/>
              <a:t>を持つ</a:t>
            </a:r>
            <a:endParaRPr lang="en-US" altLang="ja-JP" dirty="0"/>
          </a:p>
          <a:p>
            <a:r>
              <a:rPr kumimoji="1" lang="ja-JP" altLang="en-US" dirty="0"/>
              <a:t>他者・周囲に</a:t>
            </a:r>
            <a:r>
              <a:rPr kumimoji="1" lang="ja-JP" altLang="en-US" dirty="0">
                <a:solidFill>
                  <a:srgbClr val="FFFF00"/>
                </a:solidFill>
              </a:rPr>
              <a:t>合わさなくても良い</a:t>
            </a:r>
            <a:r>
              <a:rPr kumimoji="1" lang="ja-JP" altLang="en-US" dirty="0"/>
              <a:t>のだと開き直ること</a:t>
            </a:r>
            <a:endParaRPr kumimoji="1" lang="en-US" altLang="ja-JP" dirty="0"/>
          </a:p>
          <a:p>
            <a:r>
              <a:rPr lang="ja-JP" altLang="en-US" dirty="0"/>
              <a:t>以前はもっとできたのにと言われても、うつの回復期だから</a:t>
            </a:r>
            <a:r>
              <a:rPr lang="ja-JP" altLang="en-US" dirty="0">
                <a:solidFill>
                  <a:srgbClr val="FFFF00"/>
                </a:solidFill>
              </a:rPr>
              <a:t>仕方ないさ</a:t>
            </a:r>
            <a:r>
              <a:rPr lang="ja-JP" altLang="en-US" dirty="0"/>
              <a:t>と思うこと</a:t>
            </a:r>
            <a:endParaRPr lang="en-US" altLang="ja-JP" dirty="0"/>
          </a:p>
          <a:p>
            <a:r>
              <a:rPr kumimoji="1" lang="ja-JP" altLang="en-US" dirty="0">
                <a:solidFill>
                  <a:srgbClr val="FFFF00"/>
                </a:solidFill>
              </a:rPr>
              <a:t>ええ加減主義</a:t>
            </a:r>
            <a:r>
              <a:rPr lang="ja-JP" altLang="en-US" dirty="0"/>
              <a:t>でいいのだと思うこと</a:t>
            </a:r>
            <a:endParaRPr kumimoji="1" lang="ja-JP" altLang="en-US" dirty="0"/>
          </a:p>
        </p:txBody>
      </p:sp>
    </p:spTree>
    <p:extLst>
      <p:ext uri="{BB962C8B-B14F-4D97-AF65-F5344CB8AC3E}">
        <p14:creationId xmlns:p14="http://schemas.microsoft.com/office/powerpoint/2010/main" val="17336674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3FDAA9-BCB4-4395-8BC5-6E1BF1C8D139}"/>
              </a:ext>
            </a:extLst>
          </p:cNvPr>
          <p:cNvSpPr>
            <a:spLocks noGrp="1"/>
          </p:cNvSpPr>
          <p:nvPr>
            <p:ph type="title"/>
          </p:nvPr>
        </p:nvSpPr>
        <p:spPr>
          <a:xfrm>
            <a:off x="457200" y="277813"/>
            <a:ext cx="8229600" cy="846931"/>
          </a:xfrm>
        </p:spPr>
        <p:txBody>
          <a:bodyPr/>
          <a:lstStyle/>
          <a:p>
            <a:r>
              <a:rPr kumimoji="1" lang="ja-JP" altLang="en-US" dirty="0">
                <a:solidFill>
                  <a:srgbClr val="FFFF00"/>
                </a:solidFill>
              </a:rPr>
              <a:t>長期休職者の職場復帰</a:t>
            </a:r>
          </a:p>
        </p:txBody>
      </p:sp>
      <p:sp>
        <p:nvSpPr>
          <p:cNvPr id="3" name="コンテンツ プレースホルダー 2">
            <a:extLst>
              <a:ext uri="{FF2B5EF4-FFF2-40B4-BE49-F238E27FC236}">
                <a16:creationId xmlns:a16="http://schemas.microsoft.com/office/drawing/2014/main" id="{7BC7DFB7-4346-4724-AA03-124F24E0A5C7}"/>
              </a:ext>
            </a:extLst>
          </p:cNvPr>
          <p:cNvSpPr>
            <a:spLocks noGrp="1"/>
          </p:cNvSpPr>
          <p:nvPr>
            <p:ph idx="1"/>
          </p:nvPr>
        </p:nvSpPr>
        <p:spPr>
          <a:xfrm>
            <a:off x="457200" y="1124744"/>
            <a:ext cx="8229600" cy="5256584"/>
          </a:xfrm>
        </p:spPr>
        <p:txBody>
          <a:bodyPr/>
          <a:lstStyle/>
          <a:p>
            <a:r>
              <a:rPr kumimoji="1" lang="ja-JP" altLang="en-US" dirty="0">
                <a:solidFill>
                  <a:srgbClr val="FFFF00"/>
                </a:solidFill>
              </a:rPr>
              <a:t>うつ病、適応障害</a:t>
            </a:r>
            <a:r>
              <a:rPr kumimoji="1" lang="ja-JP" altLang="en-US" dirty="0"/>
              <a:t>の人が多い</a:t>
            </a:r>
            <a:endParaRPr kumimoji="1" lang="en-US" altLang="ja-JP" dirty="0"/>
          </a:p>
          <a:p>
            <a:r>
              <a:rPr lang="ja-JP" altLang="en-US" dirty="0">
                <a:solidFill>
                  <a:srgbClr val="FFFF00"/>
                </a:solidFill>
              </a:rPr>
              <a:t>リワーク支援プログラム</a:t>
            </a:r>
            <a:r>
              <a:rPr lang="ja-JP" altLang="en-US" dirty="0"/>
              <a:t>も取り入れた包括的職場復帰支援が有効</a:t>
            </a:r>
            <a:endParaRPr lang="en-US" altLang="ja-JP" dirty="0"/>
          </a:p>
          <a:p>
            <a:r>
              <a:rPr kumimoji="1" lang="ja-JP" altLang="en-US" dirty="0"/>
              <a:t>リワーク支援プログラムがうまく進まないときには、職業能力適性検査などで、</a:t>
            </a:r>
            <a:r>
              <a:rPr kumimoji="1" lang="ja-JP" altLang="en-US" dirty="0">
                <a:solidFill>
                  <a:srgbClr val="FFFF00"/>
                </a:solidFill>
              </a:rPr>
              <a:t>職業能力の再評価</a:t>
            </a:r>
            <a:r>
              <a:rPr kumimoji="1" lang="ja-JP" altLang="en-US" dirty="0"/>
              <a:t>が必要なこともある</a:t>
            </a:r>
            <a:endParaRPr kumimoji="1" lang="en-US" altLang="ja-JP" dirty="0"/>
          </a:p>
          <a:p>
            <a:r>
              <a:rPr lang="ja-JP" altLang="en-US" dirty="0"/>
              <a:t>長い</a:t>
            </a:r>
            <a:r>
              <a:rPr lang="ja-JP" altLang="en-US" dirty="0">
                <a:solidFill>
                  <a:srgbClr val="FFFF00"/>
                </a:solidFill>
              </a:rPr>
              <a:t>引きこもりからの就労</a:t>
            </a:r>
            <a:r>
              <a:rPr lang="ja-JP" altLang="en-US" dirty="0"/>
              <a:t>の時と同様、</a:t>
            </a:r>
            <a:r>
              <a:rPr lang="ja-JP" altLang="en-US" dirty="0">
                <a:solidFill>
                  <a:srgbClr val="FFFF00"/>
                </a:solidFill>
              </a:rPr>
              <a:t>対人関係スキルの向上</a:t>
            </a:r>
            <a:r>
              <a:rPr lang="ja-JP" altLang="en-US" dirty="0"/>
              <a:t>を支援目標の一つとする</a:t>
            </a:r>
            <a:endParaRPr lang="en-US" altLang="ja-JP" dirty="0"/>
          </a:p>
        </p:txBody>
      </p:sp>
    </p:spTree>
    <p:extLst>
      <p:ext uri="{BB962C8B-B14F-4D97-AF65-F5344CB8AC3E}">
        <p14:creationId xmlns:p14="http://schemas.microsoft.com/office/powerpoint/2010/main" val="42564514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7A8E75-78FB-45EC-8D16-C38592891262}"/>
              </a:ext>
            </a:extLst>
          </p:cNvPr>
          <p:cNvSpPr>
            <a:spLocks noGrp="1"/>
          </p:cNvSpPr>
          <p:nvPr>
            <p:ph type="title"/>
          </p:nvPr>
        </p:nvSpPr>
        <p:spPr>
          <a:xfrm>
            <a:off x="1150938" y="617538"/>
            <a:ext cx="7793037" cy="795238"/>
          </a:xfrm>
        </p:spPr>
        <p:txBody>
          <a:bodyPr/>
          <a:lstStyle/>
          <a:p>
            <a:r>
              <a:rPr kumimoji="1" lang="ja-JP" altLang="en-US" dirty="0">
                <a:solidFill>
                  <a:srgbClr val="FFFF00"/>
                </a:solidFill>
              </a:rPr>
              <a:t>双極症および関連障害</a:t>
            </a:r>
          </a:p>
        </p:txBody>
      </p:sp>
      <p:sp>
        <p:nvSpPr>
          <p:cNvPr id="3" name="コンテンツ プレースホルダー 2">
            <a:extLst>
              <a:ext uri="{FF2B5EF4-FFF2-40B4-BE49-F238E27FC236}">
                <a16:creationId xmlns:a16="http://schemas.microsoft.com/office/drawing/2014/main" id="{F82202E0-632C-474F-89E4-FFE8F74B64F6}"/>
              </a:ext>
            </a:extLst>
          </p:cNvPr>
          <p:cNvSpPr>
            <a:spLocks noGrp="1"/>
          </p:cNvSpPr>
          <p:nvPr>
            <p:ph idx="1"/>
          </p:nvPr>
        </p:nvSpPr>
        <p:spPr>
          <a:xfrm>
            <a:off x="1182688" y="1412776"/>
            <a:ext cx="7772400" cy="4719737"/>
          </a:xfrm>
        </p:spPr>
        <p:txBody>
          <a:bodyPr/>
          <a:lstStyle/>
          <a:p>
            <a:r>
              <a:rPr kumimoji="1" lang="ja-JP" altLang="en-US" sz="2800" dirty="0"/>
              <a:t>（単極性）うつ病に対置される躁うつ病は双極性（感情）障害の用語が用いられた。</a:t>
            </a:r>
            <a:endParaRPr kumimoji="1" lang="en-US" altLang="ja-JP" sz="2800" dirty="0"/>
          </a:p>
          <a:p>
            <a:r>
              <a:rPr lang="ja-JP" altLang="en-US" sz="2800" dirty="0"/>
              <a:t>気分障害は大うつ病性障害と双極性障害を包含していた。</a:t>
            </a:r>
            <a:endParaRPr lang="en-US" altLang="ja-JP" sz="2800" dirty="0"/>
          </a:p>
          <a:p>
            <a:r>
              <a:rPr kumimoji="1" lang="ja-JP" altLang="en-US" sz="2800" dirty="0"/>
              <a:t>症候論、家族歴、遺伝学から二つの気分障害は分離され、</a:t>
            </a:r>
            <a:r>
              <a:rPr kumimoji="1" lang="ja-JP" altLang="en-US" sz="2800" dirty="0">
                <a:solidFill>
                  <a:srgbClr val="FFFF00"/>
                </a:solidFill>
              </a:rPr>
              <a:t>双極性障害</a:t>
            </a:r>
            <a:r>
              <a:rPr kumimoji="1" lang="ja-JP" altLang="en-US" sz="2800" dirty="0"/>
              <a:t>は</a:t>
            </a:r>
            <a:r>
              <a:rPr kumimoji="1" lang="ja-JP" altLang="en-US" sz="2800" dirty="0">
                <a:solidFill>
                  <a:srgbClr val="FFFF00"/>
                </a:solidFill>
              </a:rPr>
              <a:t>統合失調症</a:t>
            </a:r>
            <a:r>
              <a:rPr kumimoji="1" lang="ja-JP" altLang="en-US" sz="2800" dirty="0"/>
              <a:t>スペクトラム障害群と（</a:t>
            </a:r>
            <a:r>
              <a:rPr kumimoji="1" lang="ja-JP" altLang="en-US" sz="2800" dirty="0">
                <a:solidFill>
                  <a:srgbClr val="FFFF00"/>
                </a:solidFill>
              </a:rPr>
              <a:t>うつ病を含む）抑うつ症候群</a:t>
            </a:r>
            <a:r>
              <a:rPr kumimoji="1" lang="ja-JP" altLang="en-US" sz="2800" dirty="0"/>
              <a:t>の</a:t>
            </a:r>
            <a:r>
              <a:rPr kumimoji="1" lang="en-US" altLang="ja-JP" sz="2800" dirty="0"/>
              <a:t>2</a:t>
            </a:r>
            <a:r>
              <a:rPr kumimoji="1" lang="ja-JP" altLang="en-US" sz="2800" dirty="0"/>
              <a:t>つの軍の間に置かれた。</a:t>
            </a:r>
            <a:endParaRPr kumimoji="1" lang="en-US" altLang="ja-JP" sz="2800" dirty="0"/>
          </a:p>
          <a:p>
            <a:r>
              <a:rPr lang="ja-JP" altLang="en-US" sz="2800" dirty="0"/>
              <a:t>双極症</a:t>
            </a:r>
            <a:r>
              <a:rPr lang="en-US" altLang="ja-JP" sz="2800" dirty="0"/>
              <a:t>Ⅰ</a:t>
            </a:r>
            <a:r>
              <a:rPr lang="ja-JP" altLang="en-US" sz="2800" dirty="0"/>
              <a:t>型は古典的躁うつ病をほぼ踏襲し、双極症</a:t>
            </a:r>
            <a:r>
              <a:rPr lang="en-US" altLang="ja-JP" sz="2800" dirty="0"/>
              <a:t>Ⅱ</a:t>
            </a:r>
            <a:r>
              <a:rPr lang="ja-JP" altLang="en-US" sz="2800" dirty="0"/>
              <a:t>型は少なくとも</a:t>
            </a:r>
            <a:r>
              <a:rPr lang="en-US" altLang="ja-JP" sz="2800" dirty="0"/>
              <a:t>1</a:t>
            </a:r>
            <a:r>
              <a:rPr lang="ja-JP" altLang="en-US" sz="2800" dirty="0"/>
              <a:t>度の軽躁エピソードと少なくとも</a:t>
            </a:r>
            <a:r>
              <a:rPr lang="en-US" altLang="ja-JP" sz="2800" dirty="0"/>
              <a:t>1</a:t>
            </a:r>
            <a:r>
              <a:rPr lang="ja-JP" altLang="en-US" sz="2800" dirty="0"/>
              <a:t>度の抑うつエピソードを持つ</a:t>
            </a:r>
            <a:endParaRPr kumimoji="1" lang="ja-JP" altLang="en-US" sz="2800" dirty="0"/>
          </a:p>
        </p:txBody>
      </p:sp>
    </p:spTree>
    <p:extLst>
      <p:ext uri="{BB962C8B-B14F-4D97-AF65-F5344CB8AC3E}">
        <p14:creationId xmlns:p14="http://schemas.microsoft.com/office/powerpoint/2010/main" val="13485248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6BEA0A-9861-4DE6-8735-69B81A64D96C}"/>
              </a:ext>
            </a:extLst>
          </p:cNvPr>
          <p:cNvSpPr>
            <a:spLocks noGrp="1"/>
          </p:cNvSpPr>
          <p:nvPr>
            <p:ph type="title"/>
          </p:nvPr>
        </p:nvSpPr>
        <p:spPr>
          <a:xfrm>
            <a:off x="630238" y="365125"/>
            <a:ext cx="7886700" cy="759619"/>
          </a:xfrm>
        </p:spPr>
        <p:txBody>
          <a:bodyPr/>
          <a:lstStyle/>
          <a:p>
            <a:r>
              <a:rPr kumimoji="1" lang="en-US" altLang="ja-JP" dirty="0">
                <a:solidFill>
                  <a:srgbClr val="FFFF00"/>
                </a:solidFill>
              </a:rPr>
              <a:t>DSM‐Ⅳ</a:t>
            </a:r>
            <a:r>
              <a:rPr kumimoji="1" lang="ja-JP" altLang="en-US" dirty="0">
                <a:solidFill>
                  <a:srgbClr val="FFFF00"/>
                </a:solidFill>
              </a:rPr>
              <a:t>から</a:t>
            </a:r>
            <a:r>
              <a:rPr kumimoji="1" lang="en-US" altLang="ja-JP" dirty="0">
                <a:solidFill>
                  <a:srgbClr val="FFFF00"/>
                </a:solidFill>
              </a:rPr>
              <a:t>DSM-5</a:t>
            </a:r>
            <a:endParaRPr kumimoji="1" lang="ja-JP" altLang="en-US" dirty="0">
              <a:solidFill>
                <a:srgbClr val="FFFF00"/>
              </a:solidFill>
            </a:endParaRPr>
          </a:p>
        </p:txBody>
      </p:sp>
      <p:sp>
        <p:nvSpPr>
          <p:cNvPr id="4" name="テキスト プレースホルダー 3">
            <a:extLst>
              <a:ext uri="{FF2B5EF4-FFF2-40B4-BE49-F238E27FC236}">
                <a16:creationId xmlns:a16="http://schemas.microsoft.com/office/drawing/2014/main" id="{6187785C-B4B1-4240-99B0-48ED0001CD27}"/>
              </a:ext>
            </a:extLst>
          </p:cNvPr>
          <p:cNvSpPr>
            <a:spLocks noGrp="1"/>
          </p:cNvSpPr>
          <p:nvPr>
            <p:ph type="body" idx="1"/>
          </p:nvPr>
        </p:nvSpPr>
        <p:spPr>
          <a:xfrm>
            <a:off x="630238" y="1052737"/>
            <a:ext cx="3868737" cy="648072"/>
          </a:xfrm>
        </p:spPr>
        <p:txBody>
          <a:bodyPr/>
          <a:lstStyle/>
          <a:p>
            <a:r>
              <a:rPr lang="en-US" altLang="ja-JP" dirty="0"/>
              <a:t>DSM-Ⅳ</a:t>
            </a:r>
            <a:endParaRPr lang="ja-JP" altLang="en-US" dirty="0"/>
          </a:p>
        </p:txBody>
      </p:sp>
      <p:sp>
        <p:nvSpPr>
          <p:cNvPr id="5" name="コンテンツ プレースホルダー 4">
            <a:extLst>
              <a:ext uri="{FF2B5EF4-FFF2-40B4-BE49-F238E27FC236}">
                <a16:creationId xmlns:a16="http://schemas.microsoft.com/office/drawing/2014/main" id="{64258AC0-E345-458A-837F-36E57EAA9932}"/>
              </a:ext>
            </a:extLst>
          </p:cNvPr>
          <p:cNvSpPr>
            <a:spLocks noGrp="1"/>
          </p:cNvSpPr>
          <p:nvPr>
            <p:ph sz="half" idx="2"/>
          </p:nvPr>
        </p:nvSpPr>
        <p:spPr>
          <a:xfrm>
            <a:off x="630238" y="1700809"/>
            <a:ext cx="3868737" cy="4488854"/>
          </a:xfrm>
        </p:spPr>
        <p:txBody>
          <a:bodyPr/>
          <a:lstStyle/>
          <a:p>
            <a:r>
              <a:rPr lang="ja-JP" altLang="en-US" sz="2400" dirty="0">
                <a:solidFill>
                  <a:srgbClr val="FFFF00"/>
                </a:solidFill>
              </a:rPr>
              <a:t>気分障害</a:t>
            </a:r>
            <a:endParaRPr lang="en-US" altLang="ja-JP" sz="2400" dirty="0">
              <a:solidFill>
                <a:srgbClr val="FFFF00"/>
              </a:solidFill>
            </a:endParaRPr>
          </a:p>
          <a:p>
            <a:r>
              <a:rPr lang="ja-JP" altLang="en-US" sz="2400" dirty="0"/>
              <a:t>うつ病性障害</a:t>
            </a:r>
            <a:endParaRPr lang="en-US" altLang="ja-JP" sz="2400" dirty="0"/>
          </a:p>
          <a:p>
            <a:pPr lvl="1"/>
            <a:r>
              <a:rPr lang="ja-JP" altLang="en-US" sz="2000" dirty="0"/>
              <a:t>大うつ病性障害　単一エピソード</a:t>
            </a:r>
            <a:endParaRPr lang="en-US" altLang="ja-JP" sz="2000" dirty="0"/>
          </a:p>
          <a:p>
            <a:pPr lvl="1"/>
            <a:r>
              <a:rPr lang="ja-JP" altLang="en-US" sz="2000" dirty="0"/>
              <a:t>大うつ病性障害　反復性</a:t>
            </a:r>
            <a:endParaRPr lang="en-US" altLang="ja-JP" sz="2000" dirty="0"/>
          </a:p>
          <a:p>
            <a:pPr lvl="1"/>
            <a:r>
              <a:rPr lang="ja-JP" altLang="en-US" sz="2000" dirty="0"/>
              <a:t>気分変調性障害</a:t>
            </a:r>
            <a:endParaRPr lang="en-US" altLang="ja-JP" sz="2000" dirty="0"/>
          </a:p>
          <a:p>
            <a:r>
              <a:rPr lang="ja-JP" altLang="en-US" sz="2400" dirty="0"/>
              <a:t>双極性障害</a:t>
            </a:r>
            <a:endParaRPr lang="en-US" altLang="ja-JP" sz="2400" dirty="0"/>
          </a:p>
          <a:p>
            <a:pPr lvl="1"/>
            <a:r>
              <a:rPr lang="ja-JP" altLang="en-US" sz="2000" dirty="0"/>
              <a:t>双極</a:t>
            </a:r>
            <a:r>
              <a:rPr lang="en-US" altLang="ja-JP" sz="2000" dirty="0"/>
              <a:t>Ⅰ</a:t>
            </a:r>
            <a:r>
              <a:rPr lang="ja-JP" altLang="en-US" sz="2000" dirty="0"/>
              <a:t>型障害</a:t>
            </a:r>
            <a:endParaRPr lang="en-US" altLang="ja-JP" sz="2000" dirty="0"/>
          </a:p>
          <a:p>
            <a:pPr lvl="1"/>
            <a:r>
              <a:rPr lang="ja-JP" altLang="en-US" sz="2000" dirty="0"/>
              <a:t>双極</a:t>
            </a:r>
            <a:r>
              <a:rPr lang="en-US" altLang="ja-JP" sz="2000" dirty="0"/>
              <a:t>Ⅱ</a:t>
            </a:r>
            <a:r>
              <a:rPr lang="ja-JP" altLang="en-US" sz="2000" dirty="0"/>
              <a:t>型障害</a:t>
            </a:r>
            <a:endParaRPr lang="en-US" altLang="ja-JP" sz="2000" dirty="0"/>
          </a:p>
          <a:p>
            <a:pPr lvl="1"/>
            <a:r>
              <a:rPr lang="ja-JP" altLang="en-US" sz="2000" dirty="0"/>
              <a:t>気分循環性障害</a:t>
            </a:r>
            <a:endParaRPr lang="en-US" altLang="ja-JP" sz="2000" dirty="0"/>
          </a:p>
          <a:p>
            <a:pPr lvl="1"/>
            <a:endParaRPr lang="ja-JP" altLang="en-US" dirty="0"/>
          </a:p>
        </p:txBody>
      </p:sp>
      <p:sp>
        <p:nvSpPr>
          <p:cNvPr id="6" name="テキスト プレースホルダー 5">
            <a:extLst>
              <a:ext uri="{FF2B5EF4-FFF2-40B4-BE49-F238E27FC236}">
                <a16:creationId xmlns:a16="http://schemas.microsoft.com/office/drawing/2014/main" id="{34C83BF6-84D3-48E8-AA2C-BE3EE3BC0161}"/>
              </a:ext>
            </a:extLst>
          </p:cNvPr>
          <p:cNvSpPr>
            <a:spLocks noGrp="1"/>
          </p:cNvSpPr>
          <p:nvPr>
            <p:ph type="body" sz="quarter" idx="3"/>
          </p:nvPr>
        </p:nvSpPr>
        <p:spPr>
          <a:xfrm>
            <a:off x="4629150" y="1052737"/>
            <a:ext cx="3887788" cy="576064"/>
          </a:xfrm>
        </p:spPr>
        <p:txBody>
          <a:bodyPr/>
          <a:lstStyle/>
          <a:p>
            <a:r>
              <a:rPr lang="en-US" altLang="ja-JP" dirty="0"/>
              <a:t>DSM-5</a:t>
            </a:r>
            <a:endParaRPr lang="ja-JP" altLang="en-US" dirty="0"/>
          </a:p>
        </p:txBody>
      </p:sp>
      <p:sp>
        <p:nvSpPr>
          <p:cNvPr id="7" name="コンテンツ プレースホルダー 6">
            <a:extLst>
              <a:ext uri="{FF2B5EF4-FFF2-40B4-BE49-F238E27FC236}">
                <a16:creationId xmlns:a16="http://schemas.microsoft.com/office/drawing/2014/main" id="{76B92CE4-95F0-430C-95EF-4253DA5B9E91}"/>
              </a:ext>
            </a:extLst>
          </p:cNvPr>
          <p:cNvSpPr>
            <a:spLocks noGrp="1"/>
          </p:cNvSpPr>
          <p:nvPr>
            <p:ph sz="quarter" idx="4"/>
          </p:nvPr>
        </p:nvSpPr>
        <p:spPr>
          <a:xfrm>
            <a:off x="4629150" y="1700810"/>
            <a:ext cx="3887788" cy="4896542"/>
          </a:xfrm>
        </p:spPr>
        <p:txBody>
          <a:bodyPr/>
          <a:lstStyle/>
          <a:p>
            <a:r>
              <a:rPr lang="en-US" altLang="ja-JP" sz="2400" dirty="0"/>
              <a:t>3</a:t>
            </a:r>
            <a:r>
              <a:rPr lang="ja-JP" altLang="en-US" sz="2400" dirty="0"/>
              <a:t>．</a:t>
            </a:r>
            <a:r>
              <a:rPr lang="ja-JP" altLang="en-US" sz="2400" dirty="0">
                <a:solidFill>
                  <a:srgbClr val="FFFF00"/>
                </a:solidFill>
              </a:rPr>
              <a:t>双極性障害及び関連障害群</a:t>
            </a:r>
            <a:endParaRPr lang="en-US" altLang="ja-JP" sz="2400" dirty="0">
              <a:solidFill>
                <a:srgbClr val="FFFF00"/>
              </a:solidFill>
            </a:endParaRPr>
          </a:p>
          <a:p>
            <a:pPr lvl="1"/>
            <a:r>
              <a:rPr lang="ja-JP" altLang="en-US" sz="2400" dirty="0"/>
              <a:t>双極</a:t>
            </a:r>
            <a:r>
              <a:rPr lang="en-US" altLang="ja-JP" sz="2400" dirty="0"/>
              <a:t>Ⅰ</a:t>
            </a:r>
            <a:r>
              <a:rPr lang="ja-JP" altLang="en-US" sz="2400" dirty="0"/>
              <a:t>型障害</a:t>
            </a:r>
            <a:endParaRPr lang="en-US" altLang="ja-JP" sz="2400" dirty="0"/>
          </a:p>
          <a:p>
            <a:pPr lvl="1"/>
            <a:r>
              <a:rPr lang="ja-JP" altLang="en-US" sz="2400" dirty="0"/>
              <a:t>双極</a:t>
            </a:r>
            <a:r>
              <a:rPr lang="en-US" altLang="ja-JP" sz="2400" dirty="0"/>
              <a:t>Ⅱ</a:t>
            </a:r>
            <a:r>
              <a:rPr lang="ja-JP" altLang="en-US" sz="2400" dirty="0"/>
              <a:t>型障害</a:t>
            </a:r>
            <a:endParaRPr lang="en-US" altLang="ja-JP" sz="2400" dirty="0"/>
          </a:p>
          <a:p>
            <a:pPr lvl="1"/>
            <a:r>
              <a:rPr lang="ja-JP" altLang="en-US" sz="2400" dirty="0"/>
              <a:t>気分循環性障害</a:t>
            </a:r>
            <a:endParaRPr lang="en-US" altLang="ja-JP" sz="2400" dirty="0"/>
          </a:p>
          <a:p>
            <a:r>
              <a:rPr lang="ja-JP" altLang="en-US" sz="2400" dirty="0"/>
              <a:t>４．</a:t>
            </a:r>
            <a:r>
              <a:rPr lang="ja-JP" altLang="en-US" sz="2400" dirty="0">
                <a:solidFill>
                  <a:srgbClr val="FFFF00"/>
                </a:solidFill>
              </a:rPr>
              <a:t>抑うつ障害群</a:t>
            </a:r>
            <a:endParaRPr lang="en-US" altLang="ja-JP" sz="2400" dirty="0">
              <a:solidFill>
                <a:srgbClr val="FFFF00"/>
              </a:solidFill>
            </a:endParaRPr>
          </a:p>
          <a:p>
            <a:pPr lvl="1"/>
            <a:r>
              <a:rPr lang="ja-JP" altLang="en-US" sz="2400" dirty="0"/>
              <a:t>重篤気分変調症</a:t>
            </a:r>
            <a:endParaRPr lang="en-US" altLang="ja-JP" sz="2400" dirty="0"/>
          </a:p>
          <a:p>
            <a:pPr lvl="1"/>
            <a:r>
              <a:rPr lang="ja-JP" altLang="en-US" sz="2400" dirty="0"/>
              <a:t>うつ病</a:t>
            </a:r>
            <a:endParaRPr lang="en-US" altLang="ja-JP" sz="2400" dirty="0"/>
          </a:p>
          <a:p>
            <a:pPr lvl="1"/>
            <a:r>
              <a:rPr lang="ja-JP" altLang="en-US" dirty="0"/>
              <a:t>気分変調症</a:t>
            </a:r>
          </a:p>
        </p:txBody>
      </p:sp>
    </p:spTree>
    <p:extLst>
      <p:ext uri="{BB962C8B-B14F-4D97-AF65-F5344CB8AC3E}">
        <p14:creationId xmlns:p14="http://schemas.microsoft.com/office/powerpoint/2010/main" val="40014616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0235E9D7-E3D8-4398-9C7D-BB6A5D742BD5}"/>
              </a:ext>
            </a:extLst>
          </p:cNvPr>
          <p:cNvSpPr>
            <a:spLocks noGrp="1"/>
          </p:cNvSpPr>
          <p:nvPr>
            <p:ph type="title"/>
          </p:nvPr>
        </p:nvSpPr>
        <p:spPr>
          <a:xfrm>
            <a:off x="323528" y="404664"/>
            <a:ext cx="8424936" cy="720080"/>
          </a:xfrm>
        </p:spPr>
        <p:txBody>
          <a:bodyPr/>
          <a:lstStyle/>
          <a:p>
            <a:r>
              <a:rPr lang="en-US" altLang="ja-JP" dirty="0">
                <a:solidFill>
                  <a:srgbClr val="FFFF00"/>
                </a:solidFill>
              </a:rPr>
              <a:t>F3</a:t>
            </a:r>
            <a:r>
              <a:rPr lang="ja-JP" altLang="en-US" dirty="0">
                <a:solidFill>
                  <a:srgbClr val="FFFF00"/>
                </a:solidFill>
              </a:rPr>
              <a:t>気分（感情）障害</a:t>
            </a:r>
            <a:r>
              <a:rPr lang="ja-JP" altLang="en-US" sz="3200" dirty="0">
                <a:solidFill>
                  <a:srgbClr val="FFFF00"/>
                </a:solidFill>
              </a:rPr>
              <a:t>から</a:t>
            </a:r>
            <a:r>
              <a:rPr lang="en-US" altLang="ja-JP" dirty="0">
                <a:solidFill>
                  <a:srgbClr val="FFFF00"/>
                </a:solidFill>
              </a:rPr>
              <a:t>3.</a:t>
            </a:r>
            <a:r>
              <a:rPr lang="ja-JP" altLang="en-US" dirty="0">
                <a:solidFill>
                  <a:srgbClr val="FFFF00"/>
                </a:solidFill>
              </a:rPr>
              <a:t>気分症群</a:t>
            </a:r>
          </a:p>
        </p:txBody>
      </p:sp>
      <p:sp>
        <p:nvSpPr>
          <p:cNvPr id="5" name="テキスト プレースホルダー 4">
            <a:extLst>
              <a:ext uri="{FF2B5EF4-FFF2-40B4-BE49-F238E27FC236}">
                <a16:creationId xmlns:a16="http://schemas.microsoft.com/office/drawing/2014/main" id="{77C9A05C-7BD6-4A03-BBDB-20BBE043419F}"/>
              </a:ext>
            </a:extLst>
          </p:cNvPr>
          <p:cNvSpPr>
            <a:spLocks noGrp="1"/>
          </p:cNvSpPr>
          <p:nvPr>
            <p:ph type="body" idx="1"/>
          </p:nvPr>
        </p:nvSpPr>
        <p:spPr>
          <a:xfrm>
            <a:off x="630238" y="1124744"/>
            <a:ext cx="3868737" cy="556419"/>
          </a:xfrm>
        </p:spPr>
        <p:txBody>
          <a:bodyPr/>
          <a:lstStyle/>
          <a:p>
            <a:r>
              <a:rPr lang="en-US" altLang="ja-JP" dirty="0">
                <a:solidFill>
                  <a:srgbClr val="FFFF00"/>
                </a:solidFill>
              </a:rPr>
              <a:t>F3</a:t>
            </a:r>
            <a:r>
              <a:rPr lang="ja-JP" altLang="en-US" dirty="0">
                <a:solidFill>
                  <a:srgbClr val="FFFF00"/>
                </a:solidFill>
              </a:rPr>
              <a:t>　気分（感情）障害</a:t>
            </a:r>
          </a:p>
        </p:txBody>
      </p:sp>
      <p:sp>
        <p:nvSpPr>
          <p:cNvPr id="6" name="コンテンツ プレースホルダー 5">
            <a:extLst>
              <a:ext uri="{FF2B5EF4-FFF2-40B4-BE49-F238E27FC236}">
                <a16:creationId xmlns:a16="http://schemas.microsoft.com/office/drawing/2014/main" id="{E2D7BDBE-D1C9-40B7-82A1-F6B932E671FD}"/>
              </a:ext>
            </a:extLst>
          </p:cNvPr>
          <p:cNvSpPr>
            <a:spLocks noGrp="1"/>
          </p:cNvSpPr>
          <p:nvPr>
            <p:ph sz="half" idx="2"/>
          </p:nvPr>
        </p:nvSpPr>
        <p:spPr>
          <a:xfrm>
            <a:off x="467544" y="1772816"/>
            <a:ext cx="4031431" cy="4416847"/>
          </a:xfrm>
        </p:spPr>
        <p:txBody>
          <a:bodyPr/>
          <a:lstStyle/>
          <a:p>
            <a:r>
              <a:rPr lang="en-US" altLang="ja-JP" sz="2400" dirty="0"/>
              <a:t>F30</a:t>
            </a:r>
            <a:r>
              <a:rPr lang="ja-JP" altLang="en-US" sz="2400" dirty="0"/>
              <a:t>　躁病エピソード</a:t>
            </a:r>
            <a:endParaRPr lang="en-US" altLang="ja-JP" sz="2400" dirty="0"/>
          </a:p>
          <a:p>
            <a:r>
              <a:rPr lang="en-US" altLang="ja-JP" sz="2400" dirty="0"/>
              <a:t>F31</a:t>
            </a:r>
            <a:r>
              <a:rPr lang="ja-JP" altLang="en-US" sz="2400" dirty="0"/>
              <a:t>　双極性感情障害（躁うつ病）</a:t>
            </a:r>
            <a:endParaRPr lang="en-US" altLang="ja-JP" sz="2400" dirty="0"/>
          </a:p>
          <a:p>
            <a:r>
              <a:rPr lang="en-US" altLang="ja-JP" sz="2400" dirty="0"/>
              <a:t>F32</a:t>
            </a:r>
            <a:r>
              <a:rPr lang="ja-JP" altLang="en-US" sz="2400" dirty="0"/>
              <a:t>　うつ病エピソード</a:t>
            </a:r>
            <a:endParaRPr lang="en-US" altLang="ja-JP" sz="2400" dirty="0"/>
          </a:p>
          <a:p>
            <a:r>
              <a:rPr lang="en-US" altLang="ja-JP" sz="2400" dirty="0"/>
              <a:t>F33</a:t>
            </a:r>
            <a:r>
              <a:rPr lang="ja-JP" altLang="en-US" sz="2400" dirty="0"/>
              <a:t>　反復性うつ病性障害</a:t>
            </a:r>
            <a:endParaRPr lang="en-US" altLang="ja-JP" sz="2400" dirty="0"/>
          </a:p>
          <a:p>
            <a:r>
              <a:rPr lang="en-US" altLang="ja-JP" sz="2400" dirty="0"/>
              <a:t>F34</a:t>
            </a:r>
            <a:r>
              <a:rPr lang="ja-JP" altLang="en-US" sz="2400" dirty="0"/>
              <a:t>　持続性気分障害</a:t>
            </a:r>
            <a:endParaRPr lang="en-US" altLang="ja-JP" sz="2400" dirty="0"/>
          </a:p>
          <a:p>
            <a:r>
              <a:rPr lang="en-US" altLang="ja-JP" sz="2400" dirty="0"/>
              <a:t>F38</a:t>
            </a:r>
            <a:r>
              <a:rPr lang="ja-JP" altLang="en-US" sz="2400" dirty="0"/>
              <a:t>　他の気分障害</a:t>
            </a:r>
            <a:endParaRPr lang="en-US" altLang="ja-JP" sz="2400" dirty="0"/>
          </a:p>
          <a:p>
            <a:r>
              <a:rPr lang="en-US" altLang="ja-JP" sz="2400" dirty="0"/>
              <a:t>F39</a:t>
            </a:r>
            <a:r>
              <a:rPr lang="ja-JP" altLang="en-US" sz="2400" dirty="0"/>
              <a:t>　特定不能の気分障害</a:t>
            </a:r>
          </a:p>
        </p:txBody>
      </p:sp>
      <p:sp>
        <p:nvSpPr>
          <p:cNvPr id="7" name="テキスト プレースホルダー 6">
            <a:extLst>
              <a:ext uri="{FF2B5EF4-FFF2-40B4-BE49-F238E27FC236}">
                <a16:creationId xmlns:a16="http://schemas.microsoft.com/office/drawing/2014/main" id="{287C1633-13B3-44E0-A14C-991967146F4E}"/>
              </a:ext>
            </a:extLst>
          </p:cNvPr>
          <p:cNvSpPr>
            <a:spLocks noGrp="1"/>
          </p:cNvSpPr>
          <p:nvPr>
            <p:ph type="body" sz="quarter" idx="3"/>
          </p:nvPr>
        </p:nvSpPr>
        <p:spPr>
          <a:xfrm>
            <a:off x="4629150" y="1268760"/>
            <a:ext cx="3887788" cy="412403"/>
          </a:xfrm>
        </p:spPr>
        <p:txBody>
          <a:bodyPr/>
          <a:lstStyle/>
          <a:p>
            <a:r>
              <a:rPr lang="en-US" altLang="ja-JP" dirty="0">
                <a:solidFill>
                  <a:srgbClr val="FFFF00"/>
                </a:solidFill>
              </a:rPr>
              <a:t>3.</a:t>
            </a:r>
            <a:r>
              <a:rPr lang="ja-JP" altLang="en-US" dirty="0">
                <a:solidFill>
                  <a:srgbClr val="FFFF00"/>
                </a:solidFill>
              </a:rPr>
              <a:t>気分症群</a:t>
            </a:r>
          </a:p>
        </p:txBody>
      </p:sp>
      <p:sp>
        <p:nvSpPr>
          <p:cNvPr id="8" name="コンテンツ プレースホルダー 7">
            <a:extLst>
              <a:ext uri="{FF2B5EF4-FFF2-40B4-BE49-F238E27FC236}">
                <a16:creationId xmlns:a16="http://schemas.microsoft.com/office/drawing/2014/main" id="{90A56366-76F2-4A22-80AC-B8FAD6EF4879}"/>
              </a:ext>
            </a:extLst>
          </p:cNvPr>
          <p:cNvSpPr>
            <a:spLocks noGrp="1"/>
          </p:cNvSpPr>
          <p:nvPr>
            <p:ph sz="quarter" idx="4"/>
          </p:nvPr>
        </p:nvSpPr>
        <p:spPr>
          <a:xfrm>
            <a:off x="4629150" y="1681163"/>
            <a:ext cx="4119314" cy="4508500"/>
          </a:xfrm>
        </p:spPr>
        <p:txBody>
          <a:bodyPr/>
          <a:lstStyle/>
          <a:p>
            <a:r>
              <a:rPr lang="en-US" altLang="ja-JP" sz="2400" dirty="0">
                <a:solidFill>
                  <a:srgbClr val="FFFF00"/>
                </a:solidFill>
              </a:rPr>
              <a:t>3.1</a:t>
            </a:r>
            <a:r>
              <a:rPr lang="ja-JP" altLang="en-US" sz="2400" dirty="0">
                <a:solidFill>
                  <a:srgbClr val="FFFF00"/>
                </a:solidFill>
              </a:rPr>
              <a:t>双極症または関連症群</a:t>
            </a:r>
            <a:endParaRPr lang="en-US" altLang="ja-JP" sz="2400" dirty="0">
              <a:solidFill>
                <a:srgbClr val="FFFF00"/>
              </a:solidFill>
            </a:endParaRPr>
          </a:p>
          <a:p>
            <a:pPr lvl="1"/>
            <a:r>
              <a:rPr lang="ja-JP" altLang="en-US" sz="2000" dirty="0"/>
              <a:t>双極症</a:t>
            </a:r>
            <a:r>
              <a:rPr lang="en-US" altLang="ja-JP" sz="2000" dirty="0"/>
              <a:t>Ⅰ</a:t>
            </a:r>
            <a:r>
              <a:rPr lang="ja-JP" altLang="en-US" sz="2000" dirty="0"/>
              <a:t>型</a:t>
            </a:r>
            <a:endParaRPr lang="en-US" altLang="ja-JP" sz="2000" dirty="0"/>
          </a:p>
          <a:p>
            <a:pPr lvl="1"/>
            <a:r>
              <a:rPr lang="ja-JP" altLang="en-US" sz="2000" dirty="0"/>
              <a:t>双極症</a:t>
            </a:r>
            <a:r>
              <a:rPr lang="en-US" altLang="ja-JP" sz="2000" dirty="0"/>
              <a:t>Ⅱ</a:t>
            </a:r>
            <a:r>
              <a:rPr lang="ja-JP" altLang="en-US" sz="2000" dirty="0"/>
              <a:t>型</a:t>
            </a:r>
            <a:endParaRPr lang="en-US" altLang="ja-JP" sz="2000" dirty="0"/>
          </a:p>
          <a:p>
            <a:pPr lvl="1"/>
            <a:r>
              <a:rPr lang="ja-JP" altLang="en-US" sz="2000" dirty="0"/>
              <a:t>気分循環症</a:t>
            </a:r>
            <a:endParaRPr lang="en-US" altLang="ja-JP" sz="2000" dirty="0"/>
          </a:p>
          <a:p>
            <a:r>
              <a:rPr lang="en-US" altLang="ja-JP" sz="2400" dirty="0">
                <a:solidFill>
                  <a:srgbClr val="FFFF00"/>
                </a:solidFill>
              </a:rPr>
              <a:t>3.2</a:t>
            </a:r>
            <a:r>
              <a:rPr lang="ja-JP" altLang="en-US" sz="2400" dirty="0">
                <a:solidFill>
                  <a:srgbClr val="FFFF00"/>
                </a:solidFill>
              </a:rPr>
              <a:t>抑うつ症群</a:t>
            </a:r>
            <a:endParaRPr lang="en-US" altLang="ja-JP" sz="2400" dirty="0">
              <a:solidFill>
                <a:srgbClr val="FFFF00"/>
              </a:solidFill>
            </a:endParaRPr>
          </a:p>
          <a:p>
            <a:pPr lvl="1"/>
            <a:r>
              <a:rPr lang="ja-JP" altLang="en-US" sz="2000" dirty="0"/>
              <a:t>単一エピソードうつ病</a:t>
            </a:r>
            <a:endParaRPr lang="en-US" altLang="ja-JP" sz="2000" dirty="0"/>
          </a:p>
          <a:p>
            <a:pPr lvl="1"/>
            <a:r>
              <a:rPr lang="ja-JP" altLang="en-US" sz="2000" dirty="0"/>
              <a:t>反復性うつ病</a:t>
            </a:r>
            <a:endParaRPr lang="en-US" altLang="ja-JP" sz="2000" dirty="0"/>
          </a:p>
          <a:p>
            <a:pPr lvl="1"/>
            <a:r>
              <a:rPr lang="ja-JP" altLang="en-US" sz="2000" dirty="0"/>
              <a:t>気分変調症</a:t>
            </a:r>
            <a:endParaRPr lang="en-US" altLang="ja-JP" sz="2000" dirty="0"/>
          </a:p>
          <a:p>
            <a:pPr lvl="1"/>
            <a:r>
              <a:rPr lang="ja-JP" altLang="en-US" sz="2000" dirty="0"/>
              <a:t>混合抑うつ不安症</a:t>
            </a:r>
            <a:endParaRPr lang="en-US" altLang="ja-JP" sz="2000" dirty="0"/>
          </a:p>
          <a:p>
            <a:endParaRPr lang="ja-JP" altLang="en-US" sz="2400" dirty="0"/>
          </a:p>
        </p:txBody>
      </p:sp>
    </p:spTree>
    <p:extLst>
      <p:ext uri="{BB962C8B-B14F-4D97-AF65-F5344CB8AC3E}">
        <p14:creationId xmlns:p14="http://schemas.microsoft.com/office/powerpoint/2010/main" val="2169117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CF97C4-8362-4DAD-ADBA-6014BA0FCC56}"/>
              </a:ext>
            </a:extLst>
          </p:cNvPr>
          <p:cNvSpPr>
            <a:spLocks noGrp="1"/>
          </p:cNvSpPr>
          <p:nvPr>
            <p:ph type="title"/>
          </p:nvPr>
        </p:nvSpPr>
        <p:spPr>
          <a:xfrm>
            <a:off x="323528" y="188640"/>
            <a:ext cx="8620447" cy="1224136"/>
          </a:xfrm>
        </p:spPr>
        <p:txBody>
          <a:bodyPr/>
          <a:lstStyle/>
          <a:p>
            <a:pPr algn="l"/>
            <a:r>
              <a:rPr kumimoji="1" lang="ja-JP" altLang="en-US" dirty="0">
                <a:solidFill>
                  <a:srgbClr val="FFFF00"/>
                </a:solidFill>
              </a:rPr>
              <a:t>精神疾患を有する患者数の推移</a:t>
            </a:r>
            <a:br>
              <a:rPr kumimoji="1" lang="en-US" altLang="ja-JP" dirty="0">
                <a:solidFill>
                  <a:srgbClr val="FFFF00"/>
                </a:solidFill>
              </a:rPr>
            </a:br>
            <a:r>
              <a:rPr kumimoji="1" lang="ja-JP" altLang="en-US" sz="2400" dirty="0">
                <a:solidFill>
                  <a:srgbClr val="FFFF00"/>
                </a:solidFill>
              </a:rPr>
              <a:t>単位：万人　　　　　　　　　　　　　　　　　　</a:t>
            </a:r>
            <a:r>
              <a:rPr kumimoji="1" lang="ja-JP" altLang="en-US" sz="2000" dirty="0">
                <a:solidFill>
                  <a:srgbClr val="92D050"/>
                </a:solidFill>
              </a:rPr>
              <a:t>厚労省ホームページより</a:t>
            </a:r>
          </a:p>
        </p:txBody>
      </p:sp>
      <p:graphicFrame>
        <p:nvGraphicFramePr>
          <p:cNvPr id="8" name="コンテンツ プレースホルダー 7">
            <a:extLst>
              <a:ext uri="{FF2B5EF4-FFF2-40B4-BE49-F238E27FC236}">
                <a16:creationId xmlns:a16="http://schemas.microsoft.com/office/drawing/2014/main" id="{06DD8331-6EB9-4064-8BAF-877C92192920}"/>
              </a:ext>
            </a:extLst>
          </p:cNvPr>
          <p:cNvGraphicFramePr>
            <a:graphicFrameLocks noGrp="1"/>
          </p:cNvGraphicFramePr>
          <p:nvPr>
            <p:ph idx="1"/>
            <p:extLst>
              <p:ext uri="{D42A27DB-BD31-4B8C-83A1-F6EECF244321}">
                <p14:modId xmlns:p14="http://schemas.microsoft.com/office/powerpoint/2010/main" val="1614037702"/>
              </p:ext>
            </p:extLst>
          </p:nvPr>
        </p:nvGraphicFramePr>
        <p:xfrm>
          <a:off x="485796" y="1556792"/>
          <a:ext cx="8229600" cy="45307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08543505"/>
      </p:ext>
    </p:extLst>
  </p:cSld>
  <p:clrMapOvr>
    <a:masterClrMapping/>
  </p:clrMapOvr>
  <mc:AlternateContent xmlns:mc="http://schemas.openxmlformats.org/markup-compatibility/2006" xmlns:p14="http://schemas.microsoft.com/office/powerpoint/2010/main">
    <mc:Choice Requires="p14">
      <p:transition spd="slow" p14:dur="2000" advTm="14763"/>
    </mc:Choice>
    <mc:Fallback xmlns="">
      <p:transition spd="slow" advTm="14763"/>
    </mc:Fallback>
  </mc:AlternateContent>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746512-E02F-43A3-8442-EC2081BA91CB}"/>
              </a:ext>
            </a:extLst>
          </p:cNvPr>
          <p:cNvSpPr>
            <a:spLocks noGrp="1"/>
          </p:cNvSpPr>
          <p:nvPr>
            <p:ph type="title"/>
          </p:nvPr>
        </p:nvSpPr>
        <p:spPr>
          <a:xfrm>
            <a:off x="1150938" y="260648"/>
            <a:ext cx="7793037" cy="792088"/>
          </a:xfrm>
        </p:spPr>
        <p:txBody>
          <a:bodyPr/>
          <a:lstStyle/>
          <a:p>
            <a:r>
              <a:rPr kumimoji="1" lang="ja-JP" altLang="en-US" dirty="0">
                <a:solidFill>
                  <a:srgbClr val="FFFF00"/>
                </a:solidFill>
              </a:rPr>
              <a:t>気分症群の類型</a:t>
            </a:r>
          </a:p>
        </p:txBody>
      </p:sp>
      <p:cxnSp>
        <p:nvCxnSpPr>
          <p:cNvPr id="16" name="直線コネクタ 15">
            <a:extLst>
              <a:ext uri="{FF2B5EF4-FFF2-40B4-BE49-F238E27FC236}">
                <a16:creationId xmlns:a16="http://schemas.microsoft.com/office/drawing/2014/main" id="{29CA7414-AE01-4CE1-9B16-D691207A0F62}"/>
              </a:ext>
            </a:extLst>
          </p:cNvPr>
          <p:cNvCxnSpPr/>
          <p:nvPr/>
        </p:nvCxnSpPr>
        <p:spPr bwMode="auto">
          <a:xfrm>
            <a:off x="1976468" y="3995740"/>
            <a:ext cx="6768752" cy="0"/>
          </a:xfrm>
          <a:prstGeom prst="lin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9" name="グループ化 18">
            <a:extLst>
              <a:ext uri="{FF2B5EF4-FFF2-40B4-BE49-F238E27FC236}">
                <a16:creationId xmlns:a16="http://schemas.microsoft.com/office/drawing/2014/main" id="{2C36C8C9-9A61-40C7-A01B-BB05C497BF91}"/>
              </a:ext>
            </a:extLst>
          </p:cNvPr>
          <p:cNvGrpSpPr/>
          <p:nvPr/>
        </p:nvGrpSpPr>
        <p:grpSpPr>
          <a:xfrm>
            <a:off x="1909105" y="2219272"/>
            <a:ext cx="6768752" cy="636690"/>
            <a:chOff x="1403648" y="2384883"/>
            <a:chExt cx="6768752" cy="792087"/>
          </a:xfrm>
        </p:grpSpPr>
        <p:cxnSp>
          <p:nvCxnSpPr>
            <p:cNvPr id="14" name="直線コネクタ 13">
              <a:extLst>
                <a:ext uri="{FF2B5EF4-FFF2-40B4-BE49-F238E27FC236}">
                  <a16:creationId xmlns:a16="http://schemas.microsoft.com/office/drawing/2014/main" id="{4DD34FCC-8D6F-400A-843E-079B9471E403}"/>
                </a:ext>
              </a:extLst>
            </p:cNvPr>
            <p:cNvCxnSpPr/>
            <p:nvPr/>
          </p:nvCxnSpPr>
          <p:spPr bwMode="auto">
            <a:xfrm>
              <a:off x="1403648" y="2780928"/>
              <a:ext cx="6768752" cy="0"/>
            </a:xfrm>
            <a:prstGeom prst="lin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円弧 17">
              <a:extLst>
                <a:ext uri="{FF2B5EF4-FFF2-40B4-BE49-F238E27FC236}">
                  <a16:creationId xmlns:a16="http://schemas.microsoft.com/office/drawing/2014/main" id="{6DC0F1A4-B996-460F-BCA5-316B2445D60B}"/>
                </a:ext>
              </a:extLst>
            </p:cNvPr>
            <p:cNvSpPr/>
            <p:nvPr/>
          </p:nvSpPr>
          <p:spPr bwMode="auto">
            <a:xfrm>
              <a:off x="1835696" y="2384883"/>
              <a:ext cx="504056" cy="792087"/>
            </a:xfrm>
            <a:prstGeom prst="arc">
              <a:avLst>
                <a:gd name="adj1" fmla="val 10845880"/>
                <a:gd name="adj2" fmla="val 0"/>
              </a:avLst>
            </a:prstGeom>
            <a:solidFill>
              <a:srgbClr val="FF0000"/>
            </a:solid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endParaRPr kumimoji="1" lang="ja-JP" altLang="en-US" sz="2000" b="0" i="0" u="none" strike="noStrike" cap="none" normalizeH="0" baseline="0" dirty="0">
                <a:ln>
                  <a:noFill/>
                </a:ln>
                <a:solidFill>
                  <a:schemeClr val="tx1"/>
                </a:solidFill>
                <a:effectLst/>
                <a:latin typeface="Tahoma" panose="020B0604030504040204" pitchFamily="34" charset="0"/>
                <a:ea typeface="ＭＳ Ｐゴシック" panose="020B0600070205080204" pitchFamily="50" charset="-128"/>
              </a:endParaRPr>
            </a:p>
          </p:txBody>
        </p:sp>
      </p:grpSp>
      <p:grpSp>
        <p:nvGrpSpPr>
          <p:cNvPr id="27" name="グループ化 26">
            <a:extLst>
              <a:ext uri="{FF2B5EF4-FFF2-40B4-BE49-F238E27FC236}">
                <a16:creationId xmlns:a16="http://schemas.microsoft.com/office/drawing/2014/main" id="{3B362F28-5037-463E-8052-2591BB0FC912}"/>
              </a:ext>
            </a:extLst>
          </p:cNvPr>
          <p:cNvGrpSpPr/>
          <p:nvPr/>
        </p:nvGrpSpPr>
        <p:grpSpPr>
          <a:xfrm>
            <a:off x="1981113" y="2725450"/>
            <a:ext cx="6768752" cy="801687"/>
            <a:chOff x="1403648" y="3157668"/>
            <a:chExt cx="6768752" cy="815635"/>
          </a:xfrm>
        </p:grpSpPr>
        <p:cxnSp>
          <p:nvCxnSpPr>
            <p:cNvPr id="15" name="直線コネクタ 14">
              <a:extLst>
                <a:ext uri="{FF2B5EF4-FFF2-40B4-BE49-F238E27FC236}">
                  <a16:creationId xmlns:a16="http://schemas.microsoft.com/office/drawing/2014/main" id="{181A71B3-AB6E-4D4F-A890-C63B58786EDE}"/>
                </a:ext>
              </a:extLst>
            </p:cNvPr>
            <p:cNvCxnSpPr/>
            <p:nvPr/>
          </p:nvCxnSpPr>
          <p:spPr bwMode="auto">
            <a:xfrm>
              <a:off x="1403648" y="3573016"/>
              <a:ext cx="6768752" cy="0"/>
            </a:xfrm>
            <a:prstGeom prst="lin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円弧 20">
              <a:extLst>
                <a:ext uri="{FF2B5EF4-FFF2-40B4-BE49-F238E27FC236}">
                  <a16:creationId xmlns:a16="http://schemas.microsoft.com/office/drawing/2014/main" id="{684D4633-D042-466D-A8FE-C276879C2025}"/>
                </a:ext>
              </a:extLst>
            </p:cNvPr>
            <p:cNvSpPr/>
            <p:nvPr/>
          </p:nvSpPr>
          <p:spPr bwMode="auto">
            <a:xfrm>
              <a:off x="2015715" y="3176971"/>
              <a:ext cx="504056" cy="792087"/>
            </a:xfrm>
            <a:prstGeom prst="arc">
              <a:avLst>
                <a:gd name="adj1" fmla="val 10845880"/>
                <a:gd name="adj2" fmla="val 0"/>
              </a:avLst>
            </a:prstGeom>
            <a:solidFill>
              <a:srgbClr val="FF0000"/>
            </a:solid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22" name="円弧 21">
              <a:extLst>
                <a:ext uri="{FF2B5EF4-FFF2-40B4-BE49-F238E27FC236}">
                  <a16:creationId xmlns:a16="http://schemas.microsoft.com/office/drawing/2014/main" id="{8FF6A7D6-4FA3-4101-A42F-C3DEDC1E757A}"/>
                </a:ext>
              </a:extLst>
            </p:cNvPr>
            <p:cNvSpPr/>
            <p:nvPr/>
          </p:nvSpPr>
          <p:spPr bwMode="auto">
            <a:xfrm>
              <a:off x="3658261" y="3176971"/>
              <a:ext cx="504056" cy="792087"/>
            </a:xfrm>
            <a:prstGeom prst="arc">
              <a:avLst>
                <a:gd name="adj1" fmla="val 10845880"/>
                <a:gd name="adj2" fmla="val 0"/>
              </a:avLst>
            </a:prstGeom>
            <a:solidFill>
              <a:srgbClr val="FF0000"/>
            </a:solid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23" name="円弧 22">
              <a:extLst>
                <a:ext uri="{FF2B5EF4-FFF2-40B4-BE49-F238E27FC236}">
                  <a16:creationId xmlns:a16="http://schemas.microsoft.com/office/drawing/2014/main" id="{0DC321D9-B409-4FCD-939B-6F70E80E7378}"/>
                </a:ext>
              </a:extLst>
            </p:cNvPr>
            <p:cNvSpPr/>
            <p:nvPr/>
          </p:nvSpPr>
          <p:spPr bwMode="auto">
            <a:xfrm>
              <a:off x="5184068" y="3157668"/>
              <a:ext cx="504056" cy="792087"/>
            </a:xfrm>
            <a:prstGeom prst="arc">
              <a:avLst>
                <a:gd name="adj1" fmla="val 10845880"/>
                <a:gd name="adj2" fmla="val 0"/>
              </a:avLst>
            </a:prstGeom>
            <a:solidFill>
              <a:srgbClr val="FF0000"/>
            </a:solid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24" name="円弧 23">
              <a:extLst>
                <a:ext uri="{FF2B5EF4-FFF2-40B4-BE49-F238E27FC236}">
                  <a16:creationId xmlns:a16="http://schemas.microsoft.com/office/drawing/2014/main" id="{17F4969E-503D-40F3-A4F5-2EAD8232F24C}"/>
                </a:ext>
              </a:extLst>
            </p:cNvPr>
            <p:cNvSpPr/>
            <p:nvPr/>
          </p:nvSpPr>
          <p:spPr bwMode="auto">
            <a:xfrm rot="10800000">
              <a:off x="2224921" y="3158600"/>
              <a:ext cx="684076" cy="802067"/>
            </a:xfrm>
            <a:prstGeom prst="arc">
              <a:avLst>
                <a:gd name="adj1" fmla="val 10949799"/>
                <a:gd name="adj2" fmla="val 0"/>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25" name="円弧 24">
              <a:extLst>
                <a:ext uri="{FF2B5EF4-FFF2-40B4-BE49-F238E27FC236}">
                  <a16:creationId xmlns:a16="http://schemas.microsoft.com/office/drawing/2014/main" id="{60D3B9E7-6E9E-4CA5-99B9-F82A2F9ADD77}"/>
                </a:ext>
              </a:extLst>
            </p:cNvPr>
            <p:cNvSpPr/>
            <p:nvPr/>
          </p:nvSpPr>
          <p:spPr bwMode="auto">
            <a:xfrm rot="10800000">
              <a:off x="3820279" y="3171236"/>
              <a:ext cx="684076" cy="802067"/>
            </a:xfrm>
            <a:prstGeom prst="arc">
              <a:avLst>
                <a:gd name="adj1" fmla="val 10949799"/>
                <a:gd name="adj2" fmla="val 0"/>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26" name="円弧 25">
              <a:extLst>
                <a:ext uri="{FF2B5EF4-FFF2-40B4-BE49-F238E27FC236}">
                  <a16:creationId xmlns:a16="http://schemas.microsoft.com/office/drawing/2014/main" id="{ABD00F91-EA6F-4344-85A0-63710122E5FE}"/>
                </a:ext>
              </a:extLst>
            </p:cNvPr>
            <p:cNvSpPr/>
            <p:nvPr/>
          </p:nvSpPr>
          <p:spPr bwMode="auto">
            <a:xfrm rot="10800000">
              <a:off x="4895576" y="3185909"/>
              <a:ext cx="1249422" cy="762017"/>
            </a:xfrm>
            <a:prstGeom prst="arc">
              <a:avLst>
                <a:gd name="adj1" fmla="val 10911379"/>
                <a:gd name="adj2" fmla="val 0"/>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grpSp>
      <p:grpSp>
        <p:nvGrpSpPr>
          <p:cNvPr id="47" name="グループ化 46">
            <a:extLst>
              <a:ext uri="{FF2B5EF4-FFF2-40B4-BE49-F238E27FC236}">
                <a16:creationId xmlns:a16="http://schemas.microsoft.com/office/drawing/2014/main" id="{73EBA816-E39A-408C-89B7-8F591A7046E9}"/>
              </a:ext>
            </a:extLst>
          </p:cNvPr>
          <p:cNvGrpSpPr/>
          <p:nvPr/>
        </p:nvGrpSpPr>
        <p:grpSpPr>
          <a:xfrm>
            <a:off x="2846753" y="3551288"/>
            <a:ext cx="5744263" cy="840461"/>
            <a:chOff x="1443324" y="3936819"/>
            <a:chExt cx="5744263" cy="840461"/>
          </a:xfrm>
        </p:grpSpPr>
        <p:sp>
          <p:nvSpPr>
            <p:cNvPr id="28" name="円弧 27">
              <a:extLst>
                <a:ext uri="{FF2B5EF4-FFF2-40B4-BE49-F238E27FC236}">
                  <a16:creationId xmlns:a16="http://schemas.microsoft.com/office/drawing/2014/main" id="{29EE2F37-6A69-4A96-AEA2-835D7022ABAF}"/>
                </a:ext>
              </a:extLst>
            </p:cNvPr>
            <p:cNvSpPr/>
            <p:nvPr/>
          </p:nvSpPr>
          <p:spPr bwMode="auto">
            <a:xfrm>
              <a:off x="2210748" y="4103381"/>
              <a:ext cx="504056" cy="555781"/>
            </a:xfrm>
            <a:prstGeom prst="arc">
              <a:avLst>
                <a:gd name="adj1" fmla="val 10845880"/>
                <a:gd name="adj2" fmla="val 0"/>
              </a:avLst>
            </a:prstGeom>
            <a:solidFill>
              <a:srgbClr val="FFC000"/>
            </a:solid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29" name="円弧 28">
              <a:extLst>
                <a:ext uri="{FF2B5EF4-FFF2-40B4-BE49-F238E27FC236}">
                  <a16:creationId xmlns:a16="http://schemas.microsoft.com/office/drawing/2014/main" id="{5442A43D-0412-4617-9798-053E248681C9}"/>
                </a:ext>
              </a:extLst>
            </p:cNvPr>
            <p:cNvSpPr/>
            <p:nvPr/>
          </p:nvSpPr>
          <p:spPr bwMode="auto">
            <a:xfrm rot="10800000">
              <a:off x="1443324" y="3975213"/>
              <a:ext cx="684076" cy="802067"/>
            </a:xfrm>
            <a:prstGeom prst="arc">
              <a:avLst>
                <a:gd name="adj1" fmla="val 10949799"/>
                <a:gd name="adj2" fmla="val 0"/>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30" name="円弧 29">
              <a:extLst>
                <a:ext uri="{FF2B5EF4-FFF2-40B4-BE49-F238E27FC236}">
                  <a16:creationId xmlns:a16="http://schemas.microsoft.com/office/drawing/2014/main" id="{8335DCF2-DF45-4E50-8AE1-C75740353F2F}"/>
                </a:ext>
              </a:extLst>
            </p:cNvPr>
            <p:cNvSpPr/>
            <p:nvPr/>
          </p:nvSpPr>
          <p:spPr bwMode="auto">
            <a:xfrm rot="10800000">
              <a:off x="2747818" y="3990865"/>
              <a:ext cx="1249422" cy="762017"/>
            </a:xfrm>
            <a:prstGeom prst="arc">
              <a:avLst>
                <a:gd name="adj1" fmla="val 10911379"/>
                <a:gd name="adj2" fmla="val 0"/>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31" name="円弧 30">
              <a:extLst>
                <a:ext uri="{FF2B5EF4-FFF2-40B4-BE49-F238E27FC236}">
                  <a16:creationId xmlns:a16="http://schemas.microsoft.com/office/drawing/2014/main" id="{2B563B25-A26E-488D-8B94-C3D7C40B41CE}"/>
                </a:ext>
              </a:extLst>
            </p:cNvPr>
            <p:cNvSpPr/>
            <p:nvPr/>
          </p:nvSpPr>
          <p:spPr bwMode="auto">
            <a:xfrm rot="10800000">
              <a:off x="4582539" y="3936819"/>
              <a:ext cx="2605048" cy="816063"/>
            </a:xfrm>
            <a:prstGeom prst="arc">
              <a:avLst>
                <a:gd name="adj1" fmla="val 10911379"/>
                <a:gd name="adj2" fmla="val 0"/>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32" name="円弧 31">
              <a:extLst>
                <a:ext uri="{FF2B5EF4-FFF2-40B4-BE49-F238E27FC236}">
                  <a16:creationId xmlns:a16="http://schemas.microsoft.com/office/drawing/2014/main" id="{702638C1-E86D-43DB-895F-592CD5C51F59}"/>
                </a:ext>
              </a:extLst>
            </p:cNvPr>
            <p:cNvSpPr/>
            <p:nvPr/>
          </p:nvSpPr>
          <p:spPr bwMode="auto">
            <a:xfrm>
              <a:off x="4136720" y="4103381"/>
              <a:ext cx="350511" cy="546382"/>
            </a:xfrm>
            <a:prstGeom prst="arc">
              <a:avLst>
                <a:gd name="adj1" fmla="val 10845880"/>
                <a:gd name="adj2" fmla="val 0"/>
              </a:avLst>
            </a:prstGeom>
            <a:solidFill>
              <a:srgbClr val="FFC000"/>
            </a:solid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grpSp>
      <p:grpSp>
        <p:nvGrpSpPr>
          <p:cNvPr id="48" name="グループ化 47">
            <a:extLst>
              <a:ext uri="{FF2B5EF4-FFF2-40B4-BE49-F238E27FC236}">
                <a16:creationId xmlns:a16="http://schemas.microsoft.com/office/drawing/2014/main" id="{ABFDED77-648F-4D5A-A657-A504AB386AEA}"/>
              </a:ext>
            </a:extLst>
          </p:cNvPr>
          <p:cNvGrpSpPr/>
          <p:nvPr/>
        </p:nvGrpSpPr>
        <p:grpSpPr>
          <a:xfrm>
            <a:off x="2016293" y="4568205"/>
            <a:ext cx="6768752" cy="561073"/>
            <a:chOff x="1358768" y="5087447"/>
            <a:chExt cx="6768752" cy="561073"/>
          </a:xfrm>
        </p:grpSpPr>
        <p:cxnSp>
          <p:nvCxnSpPr>
            <p:cNvPr id="17" name="直線コネクタ 16">
              <a:extLst>
                <a:ext uri="{FF2B5EF4-FFF2-40B4-BE49-F238E27FC236}">
                  <a16:creationId xmlns:a16="http://schemas.microsoft.com/office/drawing/2014/main" id="{BBF7F74E-BA19-4E87-8D87-EBFABC7BB1BA}"/>
                </a:ext>
              </a:extLst>
            </p:cNvPr>
            <p:cNvCxnSpPr/>
            <p:nvPr/>
          </p:nvCxnSpPr>
          <p:spPr bwMode="auto">
            <a:xfrm>
              <a:off x="1358768" y="5373216"/>
              <a:ext cx="6768752" cy="0"/>
            </a:xfrm>
            <a:prstGeom prst="lin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円弧 32">
              <a:extLst>
                <a:ext uri="{FF2B5EF4-FFF2-40B4-BE49-F238E27FC236}">
                  <a16:creationId xmlns:a16="http://schemas.microsoft.com/office/drawing/2014/main" id="{1D685499-3B44-4405-8E9C-E9667FAC5F19}"/>
                </a:ext>
              </a:extLst>
            </p:cNvPr>
            <p:cNvSpPr/>
            <p:nvPr/>
          </p:nvSpPr>
          <p:spPr bwMode="auto">
            <a:xfrm>
              <a:off x="5589641" y="5087447"/>
              <a:ext cx="350511" cy="546382"/>
            </a:xfrm>
            <a:prstGeom prst="arc">
              <a:avLst>
                <a:gd name="adj1" fmla="val 10845880"/>
                <a:gd name="adj2" fmla="val 0"/>
              </a:avLst>
            </a:prstGeom>
            <a:solidFill>
              <a:srgbClr val="FFC000"/>
            </a:solid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34" name="円弧 33">
              <a:extLst>
                <a:ext uri="{FF2B5EF4-FFF2-40B4-BE49-F238E27FC236}">
                  <a16:creationId xmlns:a16="http://schemas.microsoft.com/office/drawing/2014/main" id="{131D2613-76DC-4842-B992-74A10F028B54}"/>
                </a:ext>
              </a:extLst>
            </p:cNvPr>
            <p:cNvSpPr/>
            <p:nvPr/>
          </p:nvSpPr>
          <p:spPr bwMode="auto">
            <a:xfrm>
              <a:off x="4612768" y="5093874"/>
              <a:ext cx="350511" cy="546382"/>
            </a:xfrm>
            <a:prstGeom prst="arc">
              <a:avLst>
                <a:gd name="adj1" fmla="val 10845880"/>
                <a:gd name="adj2" fmla="val 0"/>
              </a:avLst>
            </a:prstGeom>
            <a:solidFill>
              <a:srgbClr val="FFC000"/>
            </a:solid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35" name="円弧 34">
              <a:extLst>
                <a:ext uri="{FF2B5EF4-FFF2-40B4-BE49-F238E27FC236}">
                  <a16:creationId xmlns:a16="http://schemas.microsoft.com/office/drawing/2014/main" id="{5034DB6E-D933-4192-8808-7EC99CD6BC03}"/>
                </a:ext>
              </a:extLst>
            </p:cNvPr>
            <p:cNvSpPr/>
            <p:nvPr/>
          </p:nvSpPr>
          <p:spPr bwMode="auto">
            <a:xfrm>
              <a:off x="3821984" y="5102138"/>
              <a:ext cx="350511" cy="546382"/>
            </a:xfrm>
            <a:prstGeom prst="arc">
              <a:avLst>
                <a:gd name="adj1" fmla="val 10845880"/>
                <a:gd name="adj2" fmla="val 0"/>
              </a:avLst>
            </a:prstGeom>
            <a:solidFill>
              <a:srgbClr val="FFC000"/>
            </a:solid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36" name="円弧 35">
              <a:extLst>
                <a:ext uri="{FF2B5EF4-FFF2-40B4-BE49-F238E27FC236}">
                  <a16:creationId xmlns:a16="http://schemas.microsoft.com/office/drawing/2014/main" id="{83F7FB53-93AC-4C76-9271-7276F11AA570}"/>
                </a:ext>
              </a:extLst>
            </p:cNvPr>
            <p:cNvSpPr/>
            <p:nvPr/>
          </p:nvSpPr>
          <p:spPr bwMode="auto">
            <a:xfrm>
              <a:off x="2993028" y="5093874"/>
              <a:ext cx="350511" cy="546382"/>
            </a:xfrm>
            <a:prstGeom prst="arc">
              <a:avLst>
                <a:gd name="adj1" fmla="val 10845880"/>
                <a:gd name="adj2" fmla="val 0"/>
              </a:avLst>
            </a:prstGeom>
            <a:solidFill>
              <a:srgbClr val="FFC000"/>
            </a:solid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37" name="円弧 36">
              <a:extLst>
                <a:ext uri="{FF2B5EF4-FFF2-40B4-BE49-F238E27FC236}">
                  <a16:creationId xmlns:a16="http://schemas.microsoft.com/office/drawing/2014/main" id="{27021462-ACF4-4391-AB3A-8853132AB348}"/>
                </a:ext>
              </a:extLst>
            </p:cNvPr>
            <p:cNvSpPr/>
            <p:nvPr/>
          </p:nvSpPr>
          <p:spPr bwMode="auto">
            <a:xfrm>
              <a:off x="2119860" y="5087447"/>
              <a:ext cx="350511" cy="546382"/>
            </a:xfrm>
            <a:prstGeom prst="arc">
              <a:avLst>
                <a:gd name="adj1" fmla="val 10845880"/>
                <a:gd name="adj2" fmla="val 0"/>
              </a:avLst>
            </a:prstGeom>
            <a:solidFill>
              <a:srgbClr val="FFC000"/>
            </a:solid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38" name="円弧 37">
              <a:extLst>
                <a:ext uri="{FF2B5EF4-FFF2-40B4-BE49-F238E27FC236}">
                  <a16:creationId xmlns:a16="http://schemas.microsoft.com/office/drawing/2014/main" id="{F81F9616-BD3C-4B27-B081-3F90D01198B1}"/>
                </a:ext>
              </a:extLst>
            </p:cNvPr>
            <p:cNvSpPr/>
            <p:nvPr/>
          </p:nvSpPr>
          <p:spPr bwMode="auto">
            <a:xfrm rot="10800000">
              <a:off x="2506882" y="5181167"/>
              <a:ext cx="447043" cy="387651"/>
            </a:xfrm>
            <a:prstGeom prst="arc">
              <a:avLst>
                <a:gd name="adj1" fmla="val 10949799"/>
                <a:gd name="adj2" fmla="val 0"/>
              </a:avLst>
            </a:prstGeom>
            <a:solidFill>
              <a:srgbClr val="00B05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39" name="円弧 38">
              <a:extLst>
                <a:ext uri="{FF2B5EF4-FFF2-40B4-BE49-F238E27FC236}">
                  <a16:creationId xmlns:a16="http://schemas.microsoft.com/office/drawing/2014/main" id="{184300FE-CEC2-4FB4-94ED-235268EC245E}"/>
                </a:ext>
              </a:extLst>
            </p:cNvPr>
            <p:cNvSpPr/>
            <p:nvPr/>
          </p:nvSpPr>
          <p:spPr bwMode="auto">
            <a:xfrm rot="10800000">
              <a:off x="3399403" y="5186923"/>
              <a:ext cx="447043" cy="387651"/>
            </a:xfrm>
            <a:prstGeom prst="arc">
              <a:avLst>
                <a:gd name="adj1" fmla="val 10949799"/>
                <a:gd name="adj2" fmla="val 0"/>
              </a:avLst>
            </a:prstGeom>
            <a:solidFill>
              <a:srgbClr val="00B05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40" name="円弧 39">
              <a:extLst>
                <a:ext uri="{FF2B5EF4-FFF2-40B4-BE49-F238E27FC236}">
                  <a16:creationId xmlns:a16="http://schemas.microsoft.com/office/drawing/2014/main" id="{4BF2EA6D-0EA6-4ABA-90EC-55BA9A689880}"/>
                </a:ext>
              </a:extLst>
            </p:cNvPr>
            <p:cNvSpPr/>
            <p:nvPr/>
          </p:nvSpPr>
          <p:spPr bwMode="auto">
            <a:xfrm rot="10800000">
              <a:off x="4169110" y="5191058"/>
              <a:ext cx="447043" cy="387651"/>
            </a:xfrm>
            <a:prstGeom prst="arc">
              <a:avLst>
                <a:gd name="adj1" fmla="val 10949799"/>
                <a:gd name="adj2" fmla="val 0"/>
              </a:avLst>
            </a:prstGeom>
            <a:solidFill>
              <a:srgbClr val="00B05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41" name="円弧 40">
              <a:extLst>
                <a:ext uri="{FF2B5EF4-FFF2-40B4-BE49-F238E27FC236}">
                  <a16:creationId xmlns:a16="http://schemas.microsoft.com/office/drawing/2014/main" id="{39F9A10C-C356-415C-ADD2-68305B0154C4}"/>
                </a:ext>
              </a:extLst>
            </p:cNvPr>
            <p:cNvSpPr/>
            <p:nvPr/>
          </p:nvSpPr>
          <p:spPr bwMode="auto">
            <a:xfrm rot="10800000">
              <a:off x="5076077" y="5191058"/>
              <a:ext cx="447043" cy="387651"/>
            </a:xfrm>
            <a:prstGeom prst="arc">
              <a:avLst>
                <a:gd name="adj1" fmla="val 10949799"/>
                <a:gd name="adj2" fmla="val 0"/>
              </a:avLst>
            </a:prstGeom>
            <a:solidFill>
              <a:srgbClr val="00B05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42" name="円弧 41">
              <a:extLst>
                <a:ext uri="{FF2B5EF4-FFF2-40B4-BE49-F238E27FC236}">
                  <a16:creationId xmlns:a16="http://schemas.microsoft.com/office/drawing/2014/main" id="{59009060-2E36-4A67-8CD7-6D67D246700D}"/>
                </a:ext>
              </a:extLst>
            </p:cNvPr>
            <p:cNvSpPr/>
            <p:nvPr/>
          </p:nvSpPr>
          <p:spPr bwMode="auto">
            <a:xfrm rot="10800000">
              <a:off x="6073195" y="5166815"/>
              <a:ext cx="447043" cy="387646"/>
            </a:xfrm>
            <a:prstGeom prst="arc">
              <a:avLst>
                <a:gd name="adj1" fmla="val 10949799"/>
                <a:gd name="adj2" fmla="val 0"/>
              </a:avLst>
            </a:prstGeom>
            <a:solidFill>
              <a:srgbClr val="00B05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grpSp>
      <p:cxnSp>
        <p:nvCxnSpPr>
          <p:cNvPr id="49" name="直線コネクタ 48">
            <a:extLst>
              <a:ext uri="{FF2B5EF4-FFF2-40B4-BE49-F238E27FC236}">
                <a16:creationId xmlns:a16="http://schemas.microsoft.com/office/drawing/2014/main" id="{E1834263-4E0A-45BA-979B-C0341D59CA59}"/>
              </a:ext>
            </a:extLst>
          </p:cNvPr>
          <p:cNvCxnSpPr/>
          <p:nvPr/>
        </p:nvCxnSpPr>
        <p:spPr bwMode="auto">
          <a:xfrm>
            <a:off x="1962313" y="6303052"/>
            <a:ext cx="6768752" cy="0"/>
          </a:xfrm>
          <a:prstGeom prst="lin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円弧 50">
            <a:extLst>
              <a:ext uri="{FF2B5EF4-FFF2-40B4-BE49-F238E27FC236}">
                <a16:creationId xmlns:a16="http://schemas.microsoft.com/office/drawing/2014/main" id="{A7D845A1-C369-4B79-95BA-E515B8FCFB98}"/>
              </a:ext>
            </a:extLst>
          </p:cNvPr>
          <p:cNvSpPr/>
          <p:nvPr/>
        </p:nvSpPr>
        <p:spPr bwMode="auto">
          <a:xfrm rot="10800000">
            <a:off x="4577887" y="5929286"/>
            <a:ext cx="1777644" cy="774725"/>
          </a:xfrm>
          <a:prstGeom prst="arc">
            <a:avLst>
              <a:gd name="adj1" fmla="val 10911379"/>
              <a:gd name="adj2" fmla="val 0"/>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52" name="円弧 51">
            <a:extLst>
              <a:ext uri="{FF2B5EF4-FFF2-40B4-BE49-F238E27FC236}">
                <a16:creationId xmlns:a16="http://schemas.microsoft.com/office/drawing/2014/main" id="{752D0FC9-A30A-4DFA-963D-78BA95D6CC9A}"/>
              </a:ext>
            </a:extLst>
          </p:cNvPr>
          <p:cNvSpPr/>
          <p:nvPr/>
        </p:nvSpPr>
        <p:spPr bwMode="auto">
          <a:xfrm rot="10800000">
            <a:off x="2718856" y="5901794"/>
            <a:ext cx="815908" cy="761278"/>
          </a:xfrm>
          <a:prstGeom prst="arc">
            <a:avLst>
              <a:gd name="adj1" fmla="val 10911379"/>
              <a:gd name="adj2" fmla="val 0"/>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54" name="円弧 53">
            <a:extLst>
              <a:ext uri="{FF2B5EF4-FFF2-40B4-BE49-F238E27FC236}">
                <a16:creationId xmlns:a16="http://schemas.microsoft.com/office/drawing/2014/main" id="{F0790A8A-46FA-41BA-9530-3517259BCC87}"/>
              </a:ext>
            </a:extLst>
          </p:cNvPr>
          <p:cNvSpPr/>
          <p:nvPr/>
        </p:nvSpPr>
        <p:spPr bwMode="auto">
          <a:xfrm rot="10800000">
            <a:off x="6860555" y="5938308"/>
            <a:ext cx="1777644" cy="774725"/>
          </a:xfrm>
          <a:prstGeom prst="arc">
            <a:avLst>
              <a:gd name="adj1" fmla="val 10911379"/>
              <a:gd name="adj2" fmla="val 0"/>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grpSp>
        <p:nvGrpSpPr>
          <p:cNvPr id="73" name="グループ化 72">
            <a:extLst>
              <a:ext uri="{FF2B5EF4-FFF2-40B4-BE49-F238E27FC236}">
                <a16:creationId xmlns:a16="http://schemas.microsoft.com/office/drawing/2014/main" id="{2FEE5164-A98F-45DB-B1B0-72F06F061D53}"/>
              </a:ext>
            </a:extLst>
          </p:cNvPr>
          <p:cNvGrpSpPr/>
          <p:nvPr/>
        </p:nvGrpSpPr>
        <p:grpSpPr>
          <a:xfrm>
            <a:off x="1981113" y="1228872"/>
            <a:ext cx="6768752" cy="927471"/>
            <a:chOff x="1403648" y="1322436"/>
            <a:chExt cx="6768752" cy="927471"/>
          </a:xfrm>
        </p:grpSpPr>
        <p:cxnSp>
          <p:nvCxnSpPr>
            <p:cNvPr id="5" name="直線コネクタ 4">
              <a:extLst>
                <a:ext uri="{FF2B5EF4-FFF2-40B4-BE49-F238E27FC236}">
                  <a16:creationId xmlns:a16="http://schemas.microsoft.com/office/drawing/2014/main" id="{0FEC3261-CE48-4964-951F-4C8394E8C66F}"/>
                </a:ext>
              </a:extLst>
            </p:cNvPr>
            <p:cNvCxnSpPr/>
            <p:nvPr/>
          </p:nvCxnSpPr>
          <p:spPr bwMode="auto">
            <a:xfrm>
              <a:off x="1403648" y="1844824"/>
              <a:ext cx="6768752" cy="0"/>
            </a:xfrm>
            <a:prstGeom prst="lin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円弧 7">
              <a:extLst>
                <a:ext uri="{FF2B5EF4-FFF2-40B4-BE49-F238E27FC236}">
                  <a16:creationId xmlns:a16="http://schemas.microsoft.com/office/drawing/2014/main" id="{69E7A515-B167-4B5A-83ED-CC0FD1E0EEAA}"/>
                </a:ext>
              </a:extLst>
            </p:cNvPr>
            <p:cNvSpPr/>
            <p:nvPr/>
          </p:nvSpPr>
          <p:spPr bwMode="auto">
            <a:xfrm>
              <a:off x="1835696" y="1448780"/>
              <a:ext cx="504056" cy="792087"/>
            </a:xfrm>
            <a:prstGeom prst="arc">
              <a:avLst>
                <a:gd name="adj1" fmla="val 10845880"/>
                <a:gd name="adj2" fmla="val 0"/>
              </a:avLst>
            </a:prstGeom>
            <a:solidFill>
              <a:srgbClr val="FF0000"/>
            </a:solid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9" name="円弧 8">
              <a:extLst>
                <a:ext uri="{FF2B5EF4-FFF2-40B4-BE49-F238E27FC236}">
                  <a16:creationId xmlns:a16="http://schemas.microsoft.com/office/drawing/2014/main" id="{129C5905-CE44-4A42-AC33-9259B55395D6}"/>
                </a:ext>
              </a:extLst>
            </p:cNvPr>
            <p:cNvSpPr/>
            <p:nvPr/>
          </p:nvSpPr>
          <p:spPr bwMode="auto">
            <a:xfrm>
              <a:off x="3419872" y="1448779"/>
              <a:ext cx="504056" cy="792087"/>
            </a:xfrm>
            <a:prstGeom prst="arc">
              <a:avLst>
                <a:gd name="adj1" fmla="val 10845880"/>
                <a:gd name="adj2" fmla="val 0"/>
              </a:avLst>
            </a:prstGeom>
            <a:solidFill>
              <a:srgbClr val="FF0000"/>
            </a:solid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10" name="円弧 9">
              <a:extLst>
                <a:ext uri="{FF2B5EF4-FFF2-40B4-BE49-F238E27FC236}">
                  <a16:creationId xmlns:a16="http://schemas.microsoft.com/office/drawing/2014/main" id="{5FDAF957-2247-45A1-9C71-5410EB72B86C}"/>
                </a:ext>
              </a:extLst>
            </p:cNvPr>
            <p:cNvSpPr/>
            <p:nvPr/>
          </p:nvSpPr>
          <p:spPr bwMode="auto">
            <a:xfrm>
              <a:off x="5436096" y="1448778"/>
              <a:ext cx="504056" cy="792087"/>
            </a:xfrm>
            <a:prstGeom prst="arc">
              <a:avLst>
                <a:gd name="adj1" fmla="val 10845880"/>
                <a:gd name="adj2" fmla="val 0"/>
              </a:avLst>
            </a:prstGeom>
            <a:solidFill>
              <a:srgbClr val="FF0000"/>
            </a:solid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12" name="円弧 11">
              <a:extLst>
                <a:ext uri="{FF2B5EF4-FFF2-40B4-BE49-F238E27FC236}">
                  <a16:creationId xmlns:a16="http://schemas.microsoft.com/office/drawing/2014/main" id="{089292AE-B4C5-438A-8C30-4C69C302AB9D}"/>
                </a:ext>
              </a:extLst>
            </p:cNvPr>
            <p:cNvSpPr/>
            <p:nvPr/>
          </p:nvSpPr>
          <p:spPr bwMode="auto">
            <a:xfrm rot="10800000">
              <a:off x="2568419" y="1447840"/>
              <a:ext cx="684076" cy="802067"/>
            </a:xfrm>
            <a:prstGeom prst="arc">
              <a:avLst>
                <a:gd name="adj1" fmla="val 10949799"/>
                <a:gd name="adj2" fmla="val 0"/>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13" name="円弧 12">
              <a:extLst>
                <a:ext uri="{FF2B5EF4-FFF2-40B4-BE49-F238E27FC236}">
                  <a16:creationId xmlns:a16="http://schemas.microsoft.com/office/drawing/2014/main" id="{28B3F55F-6B25-4331-90CD-81913FB5E55C}"/>
                </a:ext>
              </a:extLst>
            </p:cNvPr>
            <p:cNvSpPr/>
            <p:nvPr/>
          </p:nvSpPr>
          <p:spPr bwMode="auto">
            <a:xfrm rot="10800000">
              <a:off x="4091305" y="1473116"/>
              <a:ext cx="1249422" cy="762017"/>
            </a:xfrm>
            <a:prstGeom prst="arc">
              <a:avLst>
                <a:gd name="adj1" fmla="val 10911379"/>
                <a:gd name="adj2" fmla="val 0"/>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56" name="テキスト ボックス 55">
              <a:extLst>
                <a:ext uri="{FF2B5EF4-FFF2-40B4-BE49-F238E27FC236}">
                  <a16:creationId xmlns:a16="http://schemas.microsoft.com/office/drawing/2014/main" id="{304BD386-03AD-4043-A7E8-BBD045A8FE07}"/>
                </a:ext>
              </a:extLst>
            </p:cNvPr>
            <p:cNvSpPr txBox="1"/>
            <p:nvPr/>
          </p:nvSpPr>
          <p:spPr>
            <a:xfrm>
              <a:off x="1870102" y="1322436"/>
              <a:ext cx="1845934" cy="307777"/>
            </a:xfrm>
            <a:prstGeom prst="rect">
              <a:avLst/>
            </a:prstGeom>
            <a:noFill/>
          </p:spPr>
          <p:txBody>
            <a:bodyPr wrap="square" rtlCol="0">
              <a:spAutoFit/>
            </a:bodyPr>
            <a:lstStyle/>
            <a:p>
              <a:r>
                <a:rPr kumimoji="1" lang="ja-JP" altLang="en-US" sz="1400" b="1" dirty="0"/>
                <a:t>躁エピソード</a:t>
              </a:r>
            </a:p>
          </p:txBody>
        </p:sp>
        <p:sp>
          <p:nvSpPr>
            <p:cNvPr id="57" name="テキスト ボックス 56">
              <a:extLst>
                <a:ext uri="{FF2B5EF4-FFF2-40B4-BE49-F238E27FC236}">
                  <a16:creationId xmlns:a16="http://schemas.microsoft.com/office/drawing/2014/main" id="{347EE44F-2CA6-4874-9B58-CA165BDAF4B0}"/>
                </a:ext>
              </a:extLst>
            </p:cNvPr>
            <p:cNvSpPr txBox="1"/>
            <p:nvPr/>
          </p:nvSpPr>
          <p:spPr>
            <a:xfrm>
              <a:off x="4734257" y="1903302"/>
              <a:ext cx="1845934" cy="307777"/>
            </a:xfrm>
            <a:prstGeom prst="rect">
              <a:avLst/>
            </a:prstGeom>
            <a:noFill/>
          </p:spPr>
          <p:txBody>
            <a:bodyPr wrap="square" rtlCol="0">
              <a:spAutoFit/>
            </a:bodyPr>
            <a:lstStyle/>
            <a:p>
              <a:r>
                <a:rPr kumimoji="1" lang="ja-JP" altLang="en-US" sz="1400" b="1" dirty="0"/>
                <a:t>抑うつエピソード</a:t>
              </a:r>
            </a:p>
          </p:txBody>
        </p:sp>
      </p:grpSp>
      <p:sp>
        <p:nvSpPr>
          <p:cNvPr id="58" name="テキスト ボックス 57">
            <a:extLst>
              <a:ext uri="{FF2B5EF4-FFF2-40B4-BE49-F238E27FC236}">
                <a16:creationId xmlns:a16="http://schemas.microsoft.com/office/drawing/2014/main" id="{C3A0239B-6B81-400D-BC4F-1835BC2EE97F}"/>
              </a:ext>
            </a:extLst>
          </p:cNvPr>
          <p:cNvSpPr txBox="1"/>
          <p:nvPr/>
        </p:nvSpPr>
        <p:spPr>
          <a:xfrm>
            <a:off x="2671506" y="2824170"/>
            <a:ext cx="1845934" cy="307777"/>
          </a:xfrm>
          <a:prstGeom prst="rect">
            <a:avLst/>
          </a:prstGeom>
          <a:noFill/>
        </p:spPr>
        <p:txBody>
          <a:bodyPr wrap="square" rtlCol="0">
            <a:spAutoFit/>
          </a:bodyPr>
          <a:lstStyle/>
          <a:p>
            <a:r>
              <a:rPr kumimoji="1" lang="ja-JP" altLang="en-US" sz="1400" b="1" dirty="0"/>
              <a:t>混合エピソード</a:t>
            </a:r>
          </a:p>
        </p:txBody>
      </p:sp>
      <p:sp>
        <p:nvSpPr>
          <p:cNvPr id="59" name="テキスト ボックス 58">
            <a:extLst>
              <a:ext uri="{FF2B5EF4-FFF2-40B4-BE49-F238E27FC236}">
                <a16:creationId xmlns:a16="http://schemas.microsoft.com/office/drawing/2014/main" id="{6226FCC9-803B-4C06-8CB8-C7893A015B10}"/>
              </a:ext>
            </a:extLst>
          </p:cNvPr>
          <p:cNvSpPr txBox="1"/>
          <p:nvPr/>
        </p:nvSpPr>
        <p:spPr>
          <a:xfrm>
            <a:off x="3948790" y="3682352"/>
            <a:ext cx="1845934" cy="307777"/>
          </a:xfrm>
          <a:prstGeom prst="rect">
            <a:avLst/>
          </a:prstGeom>
          <a:noFill/>
        </p:spPr>
        <p:txBody>
          <a:bodyPr wrap="square" rtlCol="0">
            <a:spAutoFit/>
          </a:bodyPr>
          <a:lstStyle/>
          <a:p>
            <a:r>
              <a:rPr kumimoji="1" lang="ja-JP" altLang="en-US" sz="1400" b="1" dirty="0"/>
              <a:t>軽躁エピソード</a:t>
            </a:r>
          </a:p>
        </p:txBody>
      </p:sp>
      <p:sp>
        <p:nvSpPr>
          <p:cNvPr id="60" name="テキスト ボックス 59">
            <a:extLst>
              <a:ext uri="{FF2B5EF4-FFF2-40B4-BE49-F238E27FC236}">
                <a16:creationId xmlns:a16="http://schemas.microsoft.com/office/drawing/2014/main" id="{123FD537-3086-475A-BA22-BF3319DFBF28}"/>
              </a:ext>
            </a:extLst>
          </p:cNvPr>
          <p:cNvSpPr txBox="1"/>
          <p:nvPr/>
        </p:nvSpPr>
        <p:spPr>
          <a:xfrm>
            <a:off x="2866941" y="5003832"/>
            <a:ext cx="2486911" cy="307777"/>
          </a:xfrm>
          <a:prstGeom prst="rect">
            <a:avLst/>
          </a:prstGeom>
          <a:noFill/>
        </p:spPr>
        <p:txBody>
          <a:bodyPr wrap="square" rtlCol="0">
            <a:spAutoFit/>
          </a:bodyPr>
          <a:lstStyle/>
          <a:p>
            <a:r>
              <a:rPr kumimoji="1" lang="ja-JP" altLang="en-US" sz="1400" b="1" dirty="0"/>
              <a:t>抑うつエピソードを満たさない</a:t>
            </a:r>
          </a:p>
        </p:txBody>
      </p:sp>
      <p:grpSp>
        <p:nvGrpSpPr>
          <p:cNvPr id="74" name="グループ化 73">
            <a:extLst>
              <a:ext uri="{FF2B5EF4-FFF2-40B4-BE49-F238E27FC236}">
                <a16:creationId xmlns:a16="http://schemas.microsoft.com/office/drawing/2014/main" id="{07BF3212-C260-4868-9256-B0C0C185EAE7}"/>
              </a:ext>
            </a:extLst>
          </p:cNvPr>
          <p:cNvGrpSpPr/>
          <p:nvPr/>
        </p:nvGrpSpPr>
        <p:grpSpPr>
          <a:xfrm>
            <a:off x="1976468" y="5274666"/>
            <a:ext cx="6768752" cy="762017"/>
            <a:chOff x="1410459" y="5200614"/>
            <a:chExt cx="6768752" cy="762017"/>
          </a:xfrm>
        </p:grpSpPr>
        <p:cxnSp>
          <p:nvCxnSpPr>
            <p:cNvPr id="50" name="直線コネクタ 49">
              <a:extLst>
                <a:ext uri="{FF2B5EF4-FFF2-40B4-BE49-F238E27FC236}">
                  <a16:creationId xmlns:a16="http://schemas.microsoft.com/office/drawing/2014/main" id="{E9E27E8D-9A42-4BE4-B907-3704D016511A}"/>
                </a:ext>
              </a:extLst>
            </p:cNvPr>
            <p:cNvCxnSpPr/>
            <p:nvPr/>
          </p:nvCxnSpPr>
          <p:spPr bwMode="auto">
            <a:xfrm>
              <a:off x="1410459" y="5589240"/>
              <a:ext cx="6768752" cy="0"/>
            </a:xfrm>
            <a:prstGeom prst="lin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 name="円弧 52">
              <a:extLst>
                <a:ext uri="{FF2B5EF4-FFF2-40B4-BE49-F238E27FC236}">
                  <a16:creationId xmlns:a16="http://schemas.microsoft.com/office/drawing/2014/main" id="{2BEB176F-FD1D-4CEA-BAFF-9AD7FAF55DF0}"/>
                </a:ext>
              </a:extLst>
            </p:cNvPr>
            <p:cNvSpPr/>
            <p:nvPr/>
          </p:nvSpPr>
          <p:spPr bwMode="auto">
            <a:xfrm rot="10800000">
              <a:off x="2466614" y="5200614"/>
              <a:ext cx="1249422" cy="762017"/>
            </a:xfrm>
            <a:prstGeom prst="arc">
              <a:avLst>
                <a:gd name="adj1" fmla="val 10911379"/>
                <a:gd name="adj2" fmla="val 0"/>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2000" b="0" i="0" u="none" strike="noStrike" cap="none" normalizeH="0" baseline="0">
                <a:ln>
                  <a:noFill/>
                </a:ln>
                <a:solidFill>
                  <a:schemeClr val="tx1"/>
                </a:solidFill>
                <a:effectLst/>
                <a:latin typeface="Tahoma" panose="020B0604030504040204" pitchFamily="34" charset="0"/>
                <a:ea typeface="ＭＳ Ｐゴシック" panose="020B0600070205080204" pitchFamily="50" charset="-128"/>
              </a:endParaRPr>
            </a:p>
          </p:txBody>
        </p:sp>
        <p:sp>
          <p:nvSpPr>
            <p:cNvPr id="61" name="テキスト ボックス 60">
              <a:extLst>
                <a:ext uri="{FF2B5EF4-FFF2-40B4-BE49-F238E27FC236}">
                  <a16:creationId xmlns:a16="http://schemas.microsoft.com/office/drawing/2014/main" id="{B3EFE4F1-F7AB-48BB-808A-E1F87D11DFDD}"/>
                </a:ext>
              </a:extLst>
            </p:cNvPr>
            <p:cNvSpPr txBox="1"/>
            <p:nvPr/>
          </p:nvSpPr>
          <p:spPr>
            <a:xfrm>
              <a:off x="3828796" y="5531859"/>
              <a:ext cx="1845934" cy="307777"/>
            </a:xfrm>
            <a:prstGeom prst="rect">
              <a:avLst/>
            </a:prstGeom>
            <a:noFill/>
          </p:spPr>
          <p:txBody>
            <a:bodyPr wrap="square" rtlCol="0">
              <a:spAutoFit/>
            </a:bodyPr>
            <a:lstStyle/>
            <a:p>
              <a:r>
                <a:rPr kumimoji="1" lang="ja-JP" altLang="en-US" sz="1400" b="1" dirty="0"/>
                <a:t>抑うつエピソード</a:t>
              </a:r>
            </a:p>
          </p:txBody>
        </p:sp>
      </p:grpSp>
      <p:sp>
        <p:nvSpPr>
          <p:cNvPr id="62" name="テキスト ボックス 61">
            <a:extLst>
              <a:ext uri="{FF2B5EF4-FFF2-40B4-BE49-F238E27FC236}">
                <a16:creationId xmlns:a16="http://schemas.microsoft.com/office/drawing/2014/main" id="{2C200763-1C2B-44F2-90C1-956E12693338}"/>
              </a:ext>
            </a:extLst>
          </p:cNvPr>
          <p:cNvSpPr txBox="1"/>
          <p:nvPr/>
        </p:nvSpPr>
        <p:spPr>
          <a:xfrm>
            <a:off x="5733601" y="5958916"/>
            <a:ext cx="2964207" cy="307777"/>
          </a:xfrm>
          <a:prstGeom prst="rect">
            <a:avLst/>
          </a:prstGeom>
          <a:noFill/>
        </p:spPr>
        <p:txBody>
          <a:bodyPr wrap="square" rtlCol="0">
            <a:spAutoFit/>
          </a:bodyPr>
          <a:lstStyle/>
          <a:p>
            <a:r>
              <a:rPr kumimoji="1" lang="ja-JP" altLang="en-US" sz="1400" b="1" dirty="0"/>
              <a:t>繰り返す抑うつエピソード</a:t>
            </a:r>
          </a:p>
        </p:txBody>
      </p:sp>
      <p:cxnSp>
        <p:nvCxnSpPr>
          <p:cNvPr id="64" name="直線コネクタ 63">
            <a:extLst>
              <a:ext uri="{FF2B5EF4-FFF2-40B4-BE49-F238E27FC236}">
                <a16:creationId xmlns:a16="http://schemas.microsoft.com/office/drawing/2014/main" id="{05662BA5-97CB-4670-ADCE-D2EA53AC6816}"/>
              </a:ext>
            </a:extLst>
          </p:cNvPr>
          <p:cNvCxnSpPr/>
          <p:nvPr/>
        </p:nvCxnSpPr>
        <p:spPr bwMode="auto">
          <a:xfrm>
            <a:off x="713128" y="5364056"/>
            <a:ext cx="8230847" cy="0"/>
          </a:xfrm>
          <a:prstGeom prst="line">
            <a:avLst/>
          </a:prstGeom>
          <a:solidFill>
            <a:schemeClr val="accent1"/>
          </a:solidFill>
          <a:ln w="57150" cap="flat" cmpd="sng" algn="ctr">
            <a:solidFill>
              <a:srgbClr val="FFFF00"/>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 name="テキスト ボックス 65">
            <a:extLst>
              <a:ext uri="{FF2B5EF4-FFF2-40B4-BE49-F238E27FC236}">
                <a16:creationId xmlns:a16="http://schemas.microsoft.com/office/drawing/2014/main" id="{85402EBB-C7A3-4A80-B868-5A263C0538E6}"/>
              </a:ext>
            </a:extLst>
          </p:cNvPr>
          <p:cNvSpPr txBox="1"/>
          <p:nvPr/>
        </p:nvSpPr>
        <p:spPr>
          <a:xfrm>
            <a:off x="179512" y="2348880"/>
            <a:ext cx="1367478" cy="400110"/>
          </a:xfrm>
          <a:prstGeom prst="rect">
            <a:avLst/>
          </a:prstGeom>
          <a:noFill/>
        </p:spPr>
        <p:txBody>
          <a:bodyPr wrap="square" rtlCol="0">
            <a:spAutoFit/>
          </a:bodyPr>
          <a:lstStyle/>
          <a:p>
            <a:r>
              <a:rPr kumimoji="1" lang="ja-JP" altLang="en-US" dirty="0"/>
              <a:t>双極症</a:t>
            </a:r>
            <a:r>
              <a:rPr kumimoji="1" lang="en-US" altLang="ja-JP" dirty="0"/>
              <a:t>Ⅰ</a:t>
            </a:r>
            <a:r>
              <a:rPr kumimoji="1" lang="ja-JP" altLang="en-US" dirty="0"/>
              <a:t>型</a:t>
            </a:r>
          </a:p>
        </p:txBody>
      </p:sp>
      <p:sp>
        <p:nvSpPr>
          <p:cNvPr id="67" name="テキスト ボックス 66">
            <a:extLst>
              <a:ext uri="{FF2B5EF4-FFF2-40B4-BE49-F238E27FC236}">
                <a16:creationId xmlns:a16="http://schemas.microsoft.com/office/drawing/2014/main" id="{E20991AF-8908-482F-BDD5-7510498235D5}"/>
              </a:ext>
            </a:extLst>
          </p:cNvPr>
          <p:cNvSpPr txBox="1"/>
          <p:nvPr/>
        </p:nvSpPr>
        <p:spPr>
          <a:xfrm>
            <a:off x="171751" y="2944439"/>
            <a:ext cx="1367478" cy="400110"/>
          </a:xfrm>
          <a:prstGeom prst="rect">
            <a:avLst/>
          </a:prstGeom>
          <a:noFill/>
        </p:spPr>
        <p:txBody>
          <a:bodyPr wrap="square" rtlCol="0">
            <a:spAutoFit/>
          </a:bodyPr>
          <a:lstStyle/>
          <a:p>
            <a:r>
              <a:rPr kumimoji="1" lang="ja-JP" altLang="en-US" dirty="0"/>
              <a:t>双極症</a:t>
            </a:r>
            <a:r>
              <a:rPr kumimoji="1" lang="en-US" altLang="ja-JP" dirty="0"/>
              <a:t>Ⅰ</a:t>
            </a:r>
            <a:r>
              <a:rPr kumimoji="1" lang="ja-JP" altLang="en-US" dirty="0"/>
              <a:t>型</a:t>
            </a:r>
          </a:p>
        </p:txBody>
      </p:sp>
      <p:sp>
        <p:nvSpPr>
          <p:cNvPr id="68" name="テキスト ボックス 67">
            <a:extLst>
              <a:ext uri="{FF2B5EF4-FFF2-40B4-BE49-F238E27FC236}">
                <a16:creationId xmlns:a16="http://schemas.microsoft.com/office/drawing/2014/main" id="{2C9E6113-18F2-4155-83D4-45EDFBAEB1D7}"/>
              </a:ext>
            </a:extLst>
          </p:cNvPr>
          <p:cNvSpPr txBox="1"/>
          <p:nvPr/>
        </p:nvSpPr>
        <p:spPr>
          <a:xfrm>
            <a:off x="-1" y="3767553"/>
            <a:ext cx="1487381" cy="400110"/>
          </a:xfrm>
          <a:prstGeom prst="rect">
            <a:avLst/>
          </a:prstGeom>
          <a:noFill/>
        </p:spPr>
        <p:txBody>
          <a:bodyPr wrap="square" rtlCol="0">
            <a:spAutoFit/>
          </a:bodyPr>
          <a:lstStyle/>
          <a:p>
            <a:r>
              <a:rPr kumimoji="1" lang="ja-JP" altLang="en-US" dirty="0"/>
              <a:t>双極症</a:t>
            </a:r>
            <a:r>
              <a:rPr kumimoji="1" lang="en-US" altLang="ja-JP" dirty="0"/>
              <a:t>Ⅱ</a:t>
            </a:r>
            <a:r>
              <a:rPr kumimoji="1" lang="ja-JP" altLang="en-US" dirty="0"/>
              <a:t>型</a:t>
            </a:r>
          </a:p>
        </p:txBody>
      </p:sp>
      <p:sp>
        <p:nvSpPr>
          <p:cNvPr id="69" name="テキスト ボックス 68">
            <a:extLst>
              <a:ext uri="{FF2B5EF4-FFF2-40B4-BE49-F238E27FC236}">
                <a16:creationId xmlns:a16="http://schemas.microsoft.com/office/drawing/2014/main" id="{179C0609-FFF1-4E36-91B2-E6199AFB3021}"/>
              </a:ext>
            </a:extLst>
          </p:cNvPr>
          <p:cNvSpPr txBox="1"/>
          <p:nvPr/>
        </p:nvSpPr>
        <p:spPr>
          <a:xfrm>
            <a:off x="36170" y="4749332"/>
            <a:ext cx="1487380" cy="400110"/>
          </a:xfrm>
          <a:prstGeom prst="rect">
            <a:avLst/>
          </a:prstGeom>
          <a:noFill/>
        </p:spPr>
        <p:txBody>
          <a:bodyPr wrap="square" rtlCol="0">
            <a:spAutoFit/>
          </a:bodyPr>
          <a:lstStyle/>
          <a:p>
            <a:r>
              <a:rPr kumimoji="1" lang="ja-JP" altLang="en-US" dirty="0"/>
              <a:t>気分循環症</a:t>
            </a:r>
          </a:p>
        </p:txBody>
      </p:sp>
      <p:sp>
        <p:nvSpPr>
          <p:cNvPr id="70" name="テキスト ボックス 69">
            <a:extLst>
              <a:ext uri="{FF2B5EF4-FFF2-40B4-BE49-F238E27FC236}">
                <a16:creationId xmlns:a16="http://schemas.microsoft.com/office/drawing/2014/main" id="{7B96EEF3-6913-43AE-B790-7D53598EE5AB}"/>
              </a:ext>
            </a:extLst>
          </p:cNvPr>
          <p:cNvSpPr txBox="1"/>
          <p:nvPr/>
        </p:nvSpPr>
        <p:spPr>
          <a:xfrm>
            <a:off x="136326" y="5443081"/>
            <a:ext cx="1824489" cy="707886"/>
          </a:xfrm>
          <a:prstGeom prst="rect">
            <a:avLst/>
          </a:prstGeom>
          <a:noFill/>
        </p:spPr>
        <p:txBody>
          <a:bodyPr wrap="square" rtlCol="0">
            <a:spAutoFit/>
          </a:bodyPr>
          <a:lstStyle/>
          <a:p>
            <a:r>
              <a:rPr kumimoji="1" lang="ja-JP" altLang="en-US" dirty="0"/>
              <a:t>単一エピソードうつ病</a:t>
            </a:r>
          </a:p>
        </p:txBody>
      </p:sp>
      <p:sp>
        <p:nvSpPr>
          <p:cNvPr id="71" name="テキスト ボックス 70">
            <a:extLst>
              <a:ext uri="{FF2B5EF4-FFF2-40B4-BE49-F238E27FC236}">
                <a16:creationId xmlns:a16="http://schemas.microsoft.com/office/drawing/2014/main" id="{2EB4FDCD-2FDF-4A11-8FAF-A2039FFB6DFC}"/>
              </a:ext>
            </a:extLst>
          </p:cNvPr>
          <p:cNvSpPr txBox="1"/>
          <p:nvPr/>
        </p:nvSpPr>
        <p:spPr>
          <a:xfrm>
            <a:off x="232853" y="6125616"/>
            <a:ext cx="1636137" cy="400110"/>
          </a:xfrm>
          <a:prstGeom prst="rect">
            <a:avLst/>
          </a:prstGeom>
          <a:noFill/>
        </p:spPr>
        <p:txBody>
          <a:bodyPr wrap="square" rtlCol="0">
            <a:spAutoFit/>
          </a:bodyPr>
          <a:lstStyle/>
          <a:p>
            <a:r>
              <a:rPr kumimoji="1" lang="ja-JP" altLang="en-US" dirty="0"/>
              <a:t>反復性うつ病</a:t>
            </a:r>
          </a:p>
        </p:txBody>
      </p:sp>
      <p:sp>
        <p:nvSpPr>
          <p:cNvPr id="72" name="テキスト ボックス 71">
            <a:extLst>
              <a:ext uri="{FF2B5EF4-FFF2-40B4-BE49-F238E27FC236}">
                <a16:creationId xmlns:a16="http://schemas.microsoft.com/office/drawing/2014/main" id="{1FE5DC93-51F9-480E-A351-A1642D8524A3}"/>
              </a:ext>
            </a:extLst>
          </p:cNvPr>
          <p:cNvSpPr txBox="1"/>
          <p:nvPr/>
        </p:nvSpPr>
        <p:spPr>
          <a:xfrm>
            <a:off x="252194" y="1638567"/>
            <a:ext cx="1367478" cy="400110"/>
          </a:xfrm>
          <a:prstGeom prst="rect">
            <a:avLst/>
          </a:prstGeom>
          <a:noFill/>
        </p:spPr>
        <p:txBody>
          <a:bodyPr wrap="square" rtlCol="0">
            <a:spAutoFit/>
          </a:bodyPr>
          <a:lstStyle/>
          <a:p>
            <a:r>
              <a:rPr kumimoji="1" lang="ja-JP" altLang="en-US" dirty="0"/>
              <a:t>双極症</a:t>
            </a:r>
            <a:r>
              <a:rPr kumimoji="1" lang="en-US" altLang="ja-JP" dirty="0"/>
              <a:t>Ⅰ</a:t>
            </a:r>
            <a:r>
              <a:rPr kumimoji="1" lang="ja-JP" altLang="en-US" dirty="0"/>
              <a:t>型</a:t>
            </a:r>
          </a:p>
        </p:txBody>
      </p:sp>
      <p:grpSp>
        <p:nvGrpSpPr>
          <p:cNvPr id="65" name="グループ化 64">
            <a:extLst>
              <a:ext uri="{FF2B5EF4-FFF2-40B4-BE49-F238E27FC236}">
                <a16:creationId xmlns:a16="http://schemas.microsoft.com/office/drawing/2014/main" id="{2470F576-BF14-4A6B-BCFB-E8FCDE2E1868}"/>
              </a:ext>
            </a:extLst>
          </p:cNvPr>
          <p:cNvGrpSpPr/>
          <p:nvPr/>
        </p:nvGrpSpPr>
        <p:grpSpPr>
          <a:xfrm>
            <a:off x="1909105" y="2219115"/>
            <a:ext cx="6768752" cy="636690"/>
            <a:chOff x="1403648" y="2384883"/>
            <a:chExt cx="6768752" cy="792087"/>
          </a:xfrm>
        </p:grpSpPr>
        <p:cxnSp>
          <p:nvCxnSpPr>
            <p:cNvPr id="75" name="直線コネクタ 74">
              <a:extLst>
                <a:ext uri="{FF2B5EF4-FFF2-40B4-BE49-F238E27FC236}">
                  <a16:creationId xmlns:a16="http://schemas.microsoft.com/office/drawing/2014/main" id="{2447A440-D8BF-4C17-A755-FDC2B5A534D9}"/>
                </a:ext>
              </a:extLst>
            </p:cNvPr>
            <p:cNvCxnSpPr/>
            <p:nvPr/>
          </p:nvCxnSpPr>
          <p:spPr bwMode="auto">
            <a:xfrm>
              <a:off x="1403648" y="2780928"/>
              <a:ext cx="6768752" cy="0"/>
            </a:xfrm>
            <a:prstGeom prst="line">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円弧 75">
              <a:extLst>
                <a:ext uri="{FF2B5EF4-FFF2-40B4-BE49-F238E27FC236}">
                  <a16:creationId xmlns:a16="http://schemas.microsoft.com/office/drawing/2014/main" id="{8FAC7AE9-46E2-413C-9748-C18B9B9FAE0F}"/>
                </a:ext>
              </a:extLst>
            </p:cNvPr>
            <p:cNvSpPr/>
            <p:nvPr/>
          </p:nvSpPr>
          <p:spPr bwMode="auto">
            <a:xfrm>
              <a:off x="1835696" y="2384883"/>
              <a:ext cx="504056" cy="792087"/>
            </a:xfrm>
            <a:prstGeom prst="arc">
              <a:avLst>
                <a:gd name="adj1" fmla="val 10845880"/>
                <a:gd name="adj2" fmla="val 0"/>
              </a:avLst>
            </a:prstGeom>
            <a:solidFill>
              <a:srgbClr val="FF0000"/>
            </a:solidFill>
            <a:ln w="9525"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endParaRPr kumimoji="1" lang="ja-JP" altLang="en-US" sz="2000" b="0" i="0" u="none" strike="noStrike" cap="none" normalizeH="0" baseline="0" dirty="0">
                <a:ln>
                  <a:noFill/>
                </a:ln>
                <a:solidFill>
                  <a:schemeClr val="tx1"/>
                </a:solidFill>
                <a:effectLst/>
                <a:latin typeface="Tahoma" panose="020B0604030504040204" pitchFamily="34" charset="0"/>
                <a:ea typeface="ＭＳ Ｐゴシック" panose="020B0600070205080204" pitchFamily="50" charset="-128"/>
              </a:endParaRPr>
            </a:p>
          </p:txBody>
        </p:sp>
      </p:grpSp>
      <p:sp>
        <p:nvSpPr>
          <p:cNvPr id="77" name="テキスト ボックス 76">
            <a:extLst>
              <a:ext uri="{FF2B5EF4-FFF2-40B4-BE49-F238E27FC236}">
                <a16:creationId xmlns:a16="http://schemas.microsoft.com/office/drawing/2014/main" id="{915B076E-D92D-478D-9FE2-EB046385E130}"/>
              </a:ext>
            </a:extLst>
          </p:cNvPr>
          <p:cNvSpPr txBox="1"/>
          <p:nvPr/>
        </p:nvSpPr>
        <p:spPr>
          <a:xfrm>
            <a:off x="2434331" y="2128843"/>
            <a:ext cx="1845934" cy="307777"/>
          </a:xfrm>
          <a:prstGeom prst="rect">
            <a:avLst/>
          </a:prstGeom>
          <a:noFill/>
        </p:spPr>
        <p:txBody>
          <a:bodyPr wrap="square" rtlCol="0">
            <a:spAutoFit/>
          </a:bodyPr>
          <a:lstStyle/>
          <a:p>
            <a:r>
              <a:rPr kumimoji="1" lang="ja-JP" altLang="en-US" sz="1400" b="1" dirty="0"/>
              <a:t>躁エピソード</a:t>
            </a:r>
          </a:p>
        </p:txBody>
      </p:sp>
      <p:sp>
        <p:nvSpPr>
          <p:cNvPr id="79" name="テキスト ボックス 78">
            <a:extLst>
              <a:ext uri="{FF2B5EF4-FFF2-40B4-BE49-F238E27FC236}">
                <a16:creationId xmlns:a16="http://schemas.microsoft.com/office/drawing/2014/main" id="{A450CBD9-6F50-49A9-9746-10DF0C32056D}"/>
              </a:ext>
            </a:extLst>
          </p:cNvPr>
          <p:cNvSpPr txBox="1"/>
          <p:nvPr/>
        </p:nvSpPr>
        <p:spPr>
          <a:xfrm>
            <a:off x="4631503" y="4081405"/>
            <a:ext cx="1615345" cy="307777"/>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Tahoma" panose="020B0604030504040204" pitchFamily="34" charset="0"/>
                <a:ea typeface="ＭＳ Ｐゴシック" panose="020B0600070205080204" pitchFamily="50" charset="-128"/>
                <a:cs typeface="+mn-cs"/>
              </a:rPr>
              <a:t>抑うつエピソード</a:t>
            </a:r>
          </a:p>
        </p:txBody>
      </p:sp>
    </p:spTree>
    <p:extLst>
      <p:ext uri="{BB962C8B-B14F-4D97-AF65-F5344CB8AC3E}">
        <p14:creationId xmlns:p14="http://schemas.microsoft.com/office/powerpoint/2010/main" val="30336861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1BF9EE-925A-44F0-9121-6D0ECE10C3F0}"/>
              </a:ext>
            </a:extLst>
          </p:cNvPr>
          <p:cNvSpPr>
            <a:spLocks noGrp="1"/>
          </p:cNvSpPr>
          <p:nvPr>
            <p:ph type="title"/>
          </p:nvPr>
        </p:nvSpPr>
        <p:spPr>
          <a:xfrm>
            <a:off x="630238" y="156817"/>
            <a:ext cx="7886700" cy="823912"/>
          </a:xfrm>
        </p:spPr>
        <p:txBody>
          <a:bodyPr/>
          <a:lstStyle/>
          <a:p>
            <a:r>
              <a:rPr kumimoji="1" lang="ja-JP" altLang="en-US" dirty="0">
                <a:solidFill>
                  <a:srgbClr val="FFFF00"/>
                </a:solidFill>
              </a:rPr>
              <a:t>躁エピソードと軽躁エピソード</a:t>
            </a:r>
          </a:p>
        </p:txBody>
      </p:sp>
      <p:sp>
        <p:nvSpPr>
          <p:cNvPr id="3" name="テキスト プレースホルダー 2">
            <a:extLst>
              <a:ext uri="{FF2B5EF4-FFF2-40B4-BE49-F238E27FC236}">
                <a16:creationId xmlns:a16="http://schemas.microsoft.com/office/drawing/2014/main" id="{8F051771-936E-4756-B098-5877B84AADD7}"/>
              </a:ext>
            </a:extLst>
          </p:cNvPr>
          <p:cNvSpPr>
            <a:spLocks noGrp="1"/>
          </p:cNvSpPr>
          <p:nvPr>
            <p:ph type="body" idx="1"/>
          </p:nvPr>
        </p:nvSpPr>
        <p:spPr>
          <a:xfrm>
            <a:off x="630238" y="980729"/>
            <a:ext cx="3868737" cy="576064"/>
          </a:xfrm>
        </p:spPr>
        <p:txBody>
          <a:bodyPr/>
          <a:lstStyle/>
          <a:p>
            <a:r>
              <a:rPr kumimoji="1" lang="ja-JP" altLang="en-US" dirty="0"/>
              <a:t>躁エピソード</a:t>
            </a:r>
          </a:p>
        </p:txBody>
      </p:sp>
      <p:sp>
        <p:nvSpPr>
          <p:cNvPr id="4" name="コンテンツ プレースホルダー 3">
            <a:extLst>
              <a:ext uri="{FF2B5EF4-FFF2-40B4-BE49-F238E27FC236}">
                <a16:creationId xmlns:a16="http://schemas.microsoft.com/office/drawing/2014/main" id="{85FE935E-73F2-4FA6-B4F3-36E21FDC3996}"/>
              </a:ext>
            </a:extLst>
          </p:cNvPr>
          <p:cNvSpPr>
            <a:spLocks noGrp="1"/>
          </p:cNvSpPr>
          <p:nvPr>
            <p:ph sz="half" idx="2"/>
          </p:nvPr>
        </p:nvSpPr>
        <p:spPr>
          <a:xfrm>
            <a:off x="467544" y="1556792"/>
            <a:ext cx="4031431" cy="5040559"/>
          </a:xfrm>
        </p:spPr>
        <p:txBody>
          <a:bodyPr/>
          <a:lstStyle/>
          <a:p>
            <a:r>
              <a:rPr kumimoji="1" lang="ja-JP" altLang="en-US" sz="2400" dirty="0"/>
              <a:t>多幸感、易刺激性、極端な気分の高揚</a:t>
            </a:r>
            <a:r>
              <a:rPr lang="ja-JP" altLang="en-US" sz="2400" dirty="0"/>
              <a:t>、気分易変性</a:t>
            </a:r>
            <a:endParaRPr lang="en-US" altLang="ja-JP" sz="2400" dirty="0"/>
          </a:p>
          <a:p>
            <a:r>
              <a:rPr kumimoji="1" lang="ja-JP" altLang="en-US" sz="2400" dirty="0"/>
              <a:t>活動性亢進</a:t>
            </a:r>
            <a:endParaRPr kumimoji="1" lang="en-US" altLang="ja-JP" sz="2400" dirty="0"/>
          </a:p>
          <a:p>
            <a:r>
              <a:rPr lang="ja-JP" altLang="en-US" sz="2400" dirty="0"/>
              <a:t>以上</a:t>
            </a:r>
            <a:r>
              <a:rPr lang="en-US" altLang="ja-JP" sz="2400" dirty="0"/>
              <a:t>2</a:t>
            </a:r>
            <a:r>
              <a:rPr lang="ja-JP" altLang="en-US" sz="2400" dirty="0"/>
              <a:t>つが一日中、ほぼ毎日、</a:t>
            </a:r>
            <a:r>
              <a:rPr lang="ja-JP" altLang="en-US" sz="2400" dirty="0">
                <a:solidFill>
                  <a:srgbClr val="FFFF00"/>
                </a:solidFill>
              </a:rPr>
              <a:t>少なくとも</a:t>
            </a:r>
            <a:r>
              <a:rPr lang="en-US" altLang="ja-JP" sz="2400" dirty="0">
                <a:solidFill>
                  <a:srgbClr val="FFFF00"/>
                </a:solidFill>
              </a:rPr>
              <a:t>1</a:t>
            </a:r>
            <a:r>
              <a:rPr lang="ja-JP" altLang="en-US" sz="2400" dirty="0">
                <a:solidFill>
                  <a:srgbClr val="FFFF00"/>
                </a:solidFill>
              </a:rPr>
              <a:t>週間持続</a:t>
            </a:r>
            <a:endParaRPr lang="en-US" altLang="ja-JP" sz="2400" dirty="0">
              <a:solidFill>
                <a:srgbClr val="FFFF00"/>
              </a:solidFill>
            </a:endParaRPr>
          </a:p>
          <a:p>
            <a:r>
              <a:rPr kumimoji="1" lang="ja-JP" altLang="en-US" sz="2400" dirty="0"/>
              <a:t>多弁、観念奔逸、睡眠欲求低下、注意転導性亢進、衝動的行動、性欲亢進</a:t>
            </a:r>
            <a:endParaRPr kumimoji="1" lang="en-US" altLang="ja-JP" sz="2400" dirty="0"/>
          </a:p>
          <a:p>
            <a:r>
              <a:rPr lang="ja-JP" altLang="en-US" sz="2400" dirty="0">
                <a:solidFill>
                  <a:srgbClr val="FFFF00"/>
                </a:solidFill>
              </a:rPr>
              <a:t>社会的職業的に著しい機能低下、自傷他害を防ぐため入院も必要、幻覚妄想も伴う</a:t>
            </a:r>
            <a:endParaRPr kumimoji="1" lang="ja-JP" altLang="en-US" sz="2400" dirty="0">
              <a:solidFill>
                <a:srgbClr val="FFFF00"/>
              </a:solidFill>
            </a:endParaRPr>
          </a:p>
        </p:txBody>
      </p:sp>
      <p:sp>
        <p:nvSpPr>
          <p:cNvPr id="5" name="テキスト プレースホルダー 4">
            <a:extLst>
              <a:ext uri="{FF2B5EF4-FFF2-40B4-BE49-F238E27FC236}">
                <a16:creationId xmlns:a16="http://schemas.microsoft.com/office/drawing/2014/main" id="{B599B3ED-32F1-4989-B3CA-F1F39BF5E82C}"/>
              </a:ext>
            </a:extLst>
          </p:cNvPr>
          <p:cNvSpPr>
            <a:spLocks noGrp="1"/>
          </p:cNvSpPr>
          <p:nvPr>
            <p:ph type="body" sz="quarter" idx="3"/>
          </p:nvPr>
        </p:nvSpPr>
        <p:spPr>
          <a:xfrm>
            <a:off x="4629150" y="1052737"/>
            <a:ext cx="3887788" cy="504056"/>
          </a:xfrm>
        </p:spPr>
        <p:txBody>
          <a:bodyPr/>
          <a:lstStyle/>
          <a:p>
            <a:r>
              <a:rPr kumimoji="1" lang="ja-JP" altLang="en-US" dirty="0"/>
              <a:t>軽躁エピソード</a:t>
            </a:r>
          </a:p>
        </p:txBody>
      </p:sp>
      <p:sp>
        <p:nvSpPr>
          <p:cNvPr id="6" name="コンテンツ プレースホルダー 5">
            <a:extLst>
              <a:ext uri="{FF2B5EF4-FFF2-40B4-BE49-F238E27FC236}">
                <a16:creationId xmlns:a16="http://schemas.microsoft.com/office/drawing/2014/main" id="{E757DC40-5AAF-4C43-AD56-4DCE32659C5E}"/>
              </a:ext>
            </a:extLst>
          </p:cNvPr>
          <p:cNvSpPr>
            <a:spLocks noGrp="1"/>
          </p:cNvSpPr>
          <p:nvPr>
            <p:ph sz="quarter" idx="4"/>
          </p:nvPr>
        </p:nvSpPr>
        <p:spPr>
          <a:xfrm>
            <a:off x="4629150" y="1556793"/>
            <a:ext cx="4191322" cy="5040558"/>
          </a:xfrm>
        </p:spPr>
        <p:txBody>
          <a:bodyPr/>
          <a:lstStyle/>
          <a:p>
            <a:r>
              <a:rPr kumimoji="1" lang="ja-JP" altLang="en-US" sz="2400" dirty="0"/>
              <a:t>多幸感、易刺激性、極端な気分の高揚</a:t>
            </a:r>
            <a:r>
              <a:rPr lang="ja-JP" altLang="en-US" sz="2400" dirty="0"/>
              <a:t>、気分易変性</a:t>
            </a:r>
            <a:endParaRPr lang="en-US" altLang="ja-JP" sz="2400" dirty="0"/>
          </a:p>
          <a:p>
            <a:r>
              <a:rPr kumimoji="1" lang="ja-JP" altLang="en-US" sz="2400" dirty="0"/>
              <a:t>活動性亢進</a:t>
            </a:r>
            <a:endParaRPr kumimoji="1" lang="en-US" altLang="ja-JP" sz="2400" dirty="0"/>
          </a:p>
          <a:p>
            <a:r>
              <a:rPr lang="ja-JP" altLang="en-US" sz="2400" dirty="0"/>
              <a:t>以上</a:t>
            </a:r>
            <a:r>
              <a:rPr lang="en-US" altLang="ja-JP" sz="2400" dirty="0"/>
              <a:t>2</a:t>
            </a:r>
            <a:r>
              <a:rPr lang="ja-JP" altLang="en-US" sz="2400" dirty="0"/>
              <a:t>つが一日中、ほぼ毎日、</a:t>
            </a:r>
            <a:r>
              <a:rPr lang="ja-JP" altLang="en-US" sz="2400" dirty="0">
                <a:solidFill>
                  <a:srgbClr val="FFFF00"/>
                </a:solidFill>
              </a:rPr>
              <a:t>少なくとも数日間持続</a:t>
            </a:r>
            <a:endParaRPr lang="en-US" altLang="ja-JP" sz="2400" dirty="0">
              <a:solidFill>
                <a:srgbClr val="FFFF00"/>
              </a:solidFill>
            </a:endParaRPr>
          </a:p>
          <a:p>
            <a:r>
              <a:rPr kumimoji="1" lang="ja-JP" altLang="en-US" sz="2400" dirty="0"/>
              <a:t>多弁、観念奔逸、睡眠欲求低下、注意転導性亢進、衝動的行動、性欲亢進</a:t>
            </a:r>
            <a:endParaRPr kumimoji="1" lang="en-US" altLang="ja-JP" sz="2400" dirty="0"/>
          </a:p>
          <a:p>
            <a:r>
              <a:rPr lang="ja-JP" altLang="en-US" sz="2400" dirty="0">
                <a:solidFill>
                  <a:srgbClr val="FFFF00"/>
                </a:solidFill>
              </a:rPr>
              <a:t>社会的職業的に著しい機能低下をもたらすほど重度ではなく、幻覚妄想も見られない</a:t>
            </a:r>
            <a:endParaRPr kumimoji="1" lang="ja-JP" altLang="en-US" dirty="0">
              <a:solidFill>
                <a:srgbClr val="FFFF00"/>
              </a:solidFill>
            </a:endParaRPr>
          </a:p>
        </p:txBody>
      </p:sp>
    </p:spTree>
    <p:extLst>
      <p:ext uri="{BB962C8B-B14F-4D97-AF65-F5344CB8AC3E}">
        <p14:creationId xmlns:p14="http://schemas.microsoft.com/office/powerpoint/2010/main" val="15243323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584A4E-51DF-41CC-A159-CB4C5C15F4A8}"/>
              </a:ext>
            </a:extLst>
          </p:cNvPr>
          <p:cNvSpPr>
            <a:spLocks noGrp="1"/>
          </p:cNvSpPr>
          <p:nvPr>
            <p:ph type="title"/>
          </p:nvPr>
        </p:nvSpPr>
        <p:spPr>
          <a:xfrm>
            <a:off x="1150938" y="260648"/>
            <a:ext cx="7793037" cy="648072"/>
          </a:xfrm>
        </p:spPr>
        <p:txBody>
          <a:bodyPr/>
          <a:lstStyle/>
          <a:p>
            <a:r>
              <a:rPr kumimoji="1" lang="ja-JP" altLang="en-US" dirty="0">
                <a:solidFill>
                  <a:srgbClr val="FFFF00"/>
                </a:solidFill>
              </a:rPr>
              <a:t>躁状態にある人へのかかわり方</a:t>
            </a:r>
          </a:p>
        </p:txBody>
      </p:sp>
      <p:sp>
        <p:nvSpPr>
          <p:cNvPr id="3" name="コンテンツ プレースホルダー 2">
            <a:extLst>
              <a:ext uri="{FF2B5EF4-FFF2-40B4-BE49-F238E27FC236}">
                <a16:creationId xmlns:a16="http://schemas.microsoft.com/office/drawing/2014/main" id="{DC49CA35-7366-4E2D-AB8E-F5889968464C}"/>
              </a:ext>
            </a:extLst>
          </p:cNvPr>
          <p:cNvSpPr>
            <a:spLocks noGrp="1"/>
          </p:cNvSpPr>
          <p:nvPr>
            <p:ph idx="1"/>
          </p:nvPr>
        </p:nvSpPr>
        <p:spPr>
          <a:xfrm>
            <a:off x="323528" y="980728"/>
            <a:ext cx="8712968" cy="5151785"/>
          </a:xfrm>
        </p:spPr>
        <p:txBody>
          <a:bodyPr/>
          <a:lstStyle/>
          <a:p>
            <a:r>
              <a:rPr kumimoji="1" lang="ja-JP" altLang="en-US" sz="2400" dirty="0"/>
              <a:t>自己の</a:t>
            </a:r>
            <a:r>
              <a:rPr kumimoji="1" lang="ja-JP" altLang="en-US" sz="2400" dirty="0">
                <a:solidFill>
                  <a:srgbClr val="FFFF00"/>
                </a:solidFill>
              </a:rPr>
              <a:t>肥大化</a:t>
            </a:r>
            <a:endParaRPr kumimoji="1" lang="en-US" altLang="ja-JP" sz="2400" dirty="0">
              <a:solidFill>
                <a:srgbClr val="FFFF00"/>
              </a:solidFill>
            </a:endParaRPr>
          </a:p>
          <a:p>
            <a:r>
              <a:rPr lang="ja-JP" altLang="en-US" sz="2400" dirty="0">
                <a:solidFill>
                  <a:srgbClr val="FFFF00"/>
                </a:solidFill>
              </a:rPr>
              <a:t>自我と超自我が合体</a:t>
            </a:r>
            <a:endParaRPr lang="en-US" altLang="ja-JP" sz="2400" dirty="0">
              <a:solidFill>
                <a:srgbClr val="FFFF00"/>
              </a:solidFill>
            </a:endParaRPr>
          </a:p>
          <a:p>
            <a:pPr lvl="1"/>
            <a:r>
              <a:rPr kumimoji="1" lang="ja-JP" altLang="en-US" sz="2400" dirty="0"/>
              <a:t>自分の考え行動は最も正しいという確信</a:t>
            </a:r>
            <a:endParaRPr kumimoji="1" lang="en-US" altLang="ja-JP" sz="2400" dirty="0"/>
          </a:p>
          <a:p>
            <a:r>
              <a:rPr lang="ja-JP" altLang="en-US" sz="2400" dirty="0"/>
              <a:t>上から目線の介入にはものすごい反発</a:t>
            </a:r>
            <a:endParaRPr lang="en-US" altLang="ja-JP" sz="2400" dirty="0"/>
          </a:p>
          <a:p>
            <a:r>
              <a:rPr kumimoji="1" lang="ja-JP" altLang="en-US" sz="2400" dirty="0"/>
              <a:t>自分の言動を否定されると論点をすり替え攻撃的反論をする</a:t>
            </a:r>
            <a:endParaRPr kumimoji="1" lang="en-US" altLang="ja-JP" sz="2400" dirty="0"/>
          </a:p>
          <a:p>
            <a:r>
              <a:rPr lang="ja-JP" altLang="en-US" sz="2400" dirty="0">
                <a:solidFill>
                  <a:srgbClr val="FFFF00"/>
                </a:solidFill>
              </a:rPr>
              <a:t>ゆったりとした口調・態度で</a:t>
            </a:r>
            <a:endParaRPr lang="en-US" altLang="ja-JP" sz="2400" dirty="0">
              <a:solidFill>
                <a:srgbClr val="FFFF00"/>
              </a:solidFill>
            </a:endParaRPr>
          </a:p>
          <a:p>
            <a:pPr lvl="1"/>
            <a:r>
              <a:rPr lang="ja-JP" altLang="en-US" sz="2000" dirty="0"/>
              <a:t>あなたの言動はフル回転している</a:t>
            </a:r>
            <a:endParaRPr lang="en-US" altLang="ja-JP" sz="2000" dirty="0"/>
          </a:p>
          <a:p>
            <a:pPr lvl="1"/>
            <a:r>
              <a:rPr lang="ja-JP" altLang="en-US" sz="2000" dirty="0">
                <a:solidFill>
                  <a:srgbClr val="FFFF00"/>
                </a:solidFill>
              </a:rPr>
              <a:t>人としての機能は素晴らしい</a:t>
            </a:r>
            <a:endParaRPr lang="en-US" altLang="ja-JP" sz="2000" dirty="0">
              <a:solidFill>
                <a:srgbClr val="FFFF00"/>
              </a:solidFill>
            </a:endParaRPr>
          </a:p>
          <a:p>
            <a:pPr lvl="1"/>
            <a:r>
              <a:rPr lang="ja-JP" altLang="en-US" sz="2000" dirty="0"/>
              <a:t>人間社会は人と人の間の歯車のかみ合わせから成る</a:t>
            </a:r>
            <a:endParaRPr lang="en-US" altLang="ja-JP" sz="2000" dirty="0"/>
          </a:p>
          <a:p>
            <a:pPr lvl="1"/>
            <a:r>
              <a:rPr kumimoji="1" lang="ja-JP" altLang="en-US" sz="2000" dirty="0"/>
              <a:t>あなたの高回転に周りの歯車はついていけない</a:t>
            </a:r>
            <a:endParaRPr kumimoji="1" lang="en-US" altLang="ja-JP" sz="2000" dirty="0"/>
          </a:p>
          <a:p>
            <a:pPr lvl="1"/>
            <a:r>
              <a:rPr lang="ja-JP" altLang="en-US" sz="2000" dirty="0">
                <a:solidFill>
                  <a:srgbClr val="FFFF00"/>
                </a:solidFill>
              </a:rPr>
              <a:t>人と人の間が大切な人間としての機能はかえって落ちている</a:t>
            </a:r>
            <a:r>
              <a:rPr lang="ja-JP" altLang="en-US" sz="2000" dirty="0"/>
              <a:t>と言わざるを得ない</a:t>
            </a:r>
            <a:endParaRPr lang="en-US" altLang="ja-JP" sz="2000" dirty="0"/>
          </a:p>
          <a:p>
            <a:pPr lvl="1"/>
            <a:r>
              <a:rPr kumimoji="1" lang="ja-JP" altLang="en-US" sz="2000" dirty="0"/>
              <a:t>お願いですから我々の回転レベルに合わせて下さい</a:t>
            </a:r>
          </a:p>
        </p:txBody>
      </p:sp>
    </p:spTree>
    <p:extLst>
      <p:ext uri="{BB962C8B-B14F-4D97-AF65-F5344CB8AC3E}">
        <p14:creationId xmlns:p14="http://schemas.microsoft.com/office/powerpoint/2010/main" val="412521347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99592" y="332656"/>
            <a:ext cx="7793037" cy="1143000"/>
          </a:xfrm>
        </p:spPr>
        <p:txBody>
          <a:bodyPr/>
          <a:lstStyle/>
          <a:p>
            <a:pPr>
              <a:defRPr/>
            </a:pPr>
            <a:r>
              <a:rPr lang="ja-JP" altLang="en-US" dirty="0">
                <a:solidFill>
                  <a:srgbClr val="FFFF00"/>
                </a:solidFill>
              </a:rPr>
              <a:t>日本うつ病学会治療ガイドライン</a:t>
            </a:r>
            <a:br>
              <a:rPr lang="en-US" altLang="ja-JP" dirty="0">
                <a:solidFill>
                  <a:srgbClr val="FFFF00"/>
                </a:solidFill>
              </a:rPr>
            </a:br>
            <a:r>
              <a:rPr lang="ja-JP" altLang="en-US" dirty="0">
                <a:solidFill>
                  <a:srgbClr val="FFFF00"/>
                </a:solidFill>
              </a:rPr>
              <a:t>双極性障害　</a:t>
            </a:r>
            <a:r>
              <a:rPr lang="en-US" altLang="ja-JP" dirty="0">
                <a:solidFill>
                  <a:srgbClr val="FFFF00"/>
                </a:solidFill>
              </a:rPr>
              <a:t>2012</a:t>
            </a:r>
            <a:endParaRPr lang="ja-JP" altLang="en-US" dirty="0">
              <a:solidFill>
                <a:srgbClr val="FFFF00"/>
              </a:solidFill>
            </a:endParaRPr>
          </a:p>
        </p:txBody>
      </p:sp>
      <p:sp>
        <p:nvSpPr>
          <p:cNvPr id="3" name="コンテンツ プレースホルダー 2"/>
          <p:cNvSpPr>
            <a:spLocks noGrp="1"/>
          </p:cNvSpPr>
          <p:nvPr>
            <p:ph idx="1"/>
          </p:nvPr>
        </p:nvSpPr>
        <p:spPr>
          <a:xfrm>
            <a:off x="250825" y="1600200"/>
            <a:ext cx="8713788" cy="4530725"/>
          </a:xfrm>
        </p:spPr>
        <p:txBody>
          <a:bodyPr/>
          <a:lstStyle/>
          <a:p>
            <a:pPr>
              <a:defRPr/>
            </a:pPr>
            <a:r>
              <a:rPr lang="ja-JP" altLang="en-US" dirty="0"/>
              <a:t>双極性障害の</a:t>
            </a:r>
            <a:r>
              <a:rPr lang="ja-JP" altLang="en-US" dirty="0">
                <a:solidFill>
                  <a:srgbClr val="FFFF00"/>
                </a:solidFill>
              </a:rPr>
              <a:t>大うつ病エピソードの時には抗うつ薬の単剤治療は行わない</a:t>
            </a:r>
            <a:endParaRPr lang="en-US" altLang="ja-JP" dirty="0">
              <a:solidFill>
                <a:srgbClr val="FFFF00"/>
              </a:solidFill>
            </a:endParaRPr>
          </a:p>
          <a:p>
            <a:pPr>
              <a:defRPr/>
            </a:pPr>
            <a:r>
              <a:rPr lang="ja-JP" altLang="en-US" dirty="0">
                <a:solidFill>
                  <a:srgbClr val="FFFF00"/>
                </a:solidFill>
              </a:rPr>
              <a:t>躁転や急速交代型を誘発</a:t>
            </a:r>
            <a:r>
              <a:rPr lang="ja-JP" altLang="en-US" dirty="0"/>
              <a:t>しかねないからである</a:t>
            </a:r>
            <a:endParaRPr lang="en-US" altLang="ja-JP" dirty="0"/>
          </a:p>
          <a:p>
            <a:pPr>
              <a:defRPr/>
            </a:pPr>
            <a:r>
              <a:rPr lang="ja-JP" altLang="en-US" dirty="0">
                <a:solidFill>
                  <a:srgbClr val="FFFF00"/>
                </a:solidFill>
              </a:rPr>
              <a:t>感情調整薬を主剤</a:t>
            </a:r>
            <a:r>
              <a:rPr lang="ja-JP" altLang="en-US" dirty="0"/>
              <a:t>とする。しかしそれでコントロールできるとは言い難いが。</a:t>
            </a:r>
            <a:endParaRPr lang="en-US" altLang="ja-JP" dirty="0"/>
          </a:p>
          <a:p>
            <a:pPr>
              <a:defRPr/>
            </a:pPr>
            <a:r>
              <a:rPr lang="ja-JP" altLang="en-US" dirty="0"/>
              <a:t>今までの経過の中で</a:t>
            </a:r>
            <a:r>
              <a:rPr lang="ja-JP" altLang="en-US" dirty="0">
                <a:solidFill>
                  <a:srgbClr val="FFFF00"/>
                </a:solidFill>
              </a:rPr>
              <a:t>躁状態がなかったかを聞き取らないといけない</a:t>
            </a:r>
            <a:r>
              <a:rPr lang="ja-JP" altLang="en-US" dirty="0"/>
              <a:t>。</a:t>
            </a:r>
            <a:endParaRPr lang="en-US" altLang="ja-JP" dirty="0"/>
          </a:p>
          <a:p>
            <a:pPr>
              <a:defRPr/>
            </a:pPr>
            <a:r>
              <a:rPr lang="ja-JP" altLang="en-US" dirty="0"/>
              <a:t>本人の自覚がなくても躁状態だったかもしれないので</a:t>
            </a:r>
            <a:r>
              <a:rPr lang="ja-JP" altLang="en-US" dirty="0">
                <a:solidFill>
                  <a:srgbClr val="FFFF00"/>
                </a:solidFill>
              </a:rPr>
              <a:t>家族からなどの聞き取り</a:t>
            </a:r>
            <a:r>
              <a:rPr lang="ja-JP" altLang="en-US" dirty="0"/>
              <a:t>もしないといけない。</a:t>
            </a:r>
          </a:p>
        </p:txBody>
      </p:sp>
    </p:spTree>
    <p:extLst>
      <p:ext uri="{BB962C8B-B14F-4D97-AF65-F5344CB8AC3E}">
        <p14:creationId xmlns:p14="http://schemas.microsoft.com/office/powerpoint/2010/main" val="304903351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187624" y="116632"/>
            <a:ext cx="7793037" cy="936104"/>
          </a:xfrm>
        </p:spPr>
        <p:txBody>
          <a:bodyPr/>
          <a:lstStyle/>
          <a:p>
            <a:pPr eaLnBrk="1" hangingPunct="1">
              <a:defRPr/>
            </a:pPr>
            <a:r>
              <a:rPr lang="ja-JP" altLang="en-US" dirty="0">
                <a:solidFill>
                  <a:srgbClr val="FFFF00"/>
                </a:solidFill>
              </a:rPr>
              <a:t>双極性障害のうつ病相</a:t>
            </a:r>
          </a:p>
        </p:txBody>
      </p:sp>
      <p:sp>
        <p:nvSpPr>
          <p:cNvPr id="12291" name="Rectangle 3"/>
          <p:cNvSpPr>
            <a:spLocks noGrp="1" noChangeArrowheads="1"/>
          </p:cNvSpPr>
          <p:nvPr>
            <p:ph idx="1"/>
          </p:nvPr>
        </p:nvSpPr>
        <p:spPr>
          <a:xfrm>
            <a:off x="755576" y="1484784"/>
            <a:ext cx="8064896" cy="4824536"/>
          </a:xfrm>
        </p:spPr>
        <p:txBody>
          <a:bodyPr/>
          <a:lstStyle/>
          <a:p>
            <a:pPr eaLnBrk="1" hangingPunct="1">
              <a:defRPr/>
            </a:pPr>
            <a:r>
              <a:rPr lang="ja-JP" altLang="en-US" sz="2800" dirty="0">
                <a:solidFill>
                  <a:srgbClr val="FFFF00"/>
                </a:solidFill>
              </a:rPr>
              <a:t>双極性障害</a:t>
            </a:r>
            <a:r>
              <a:rPr lang="en-US" altLang="ja-JP" sz="2800" dirty="0">
                <a:solidFill>
                  <a:srgbClr val="FFFF00"/>
                </a:solidFill>
              </a:rPr>
              <a:t>Ⅰ</a:t>
            </a:r>
            <a:r>
              <a:rPr lang="ja-JP" altLang="en-US" sz="2800" dirty="0">
                <a:solidFill>
                  <a:srgbClr val="FFFF00"/>
                </a:solidFill>
              </a:rPr>
              <a:t>型（躁うつ病）</a:t>
            </a:r>
          </a:p>
          <a:p>
            <a:pPr lvl="1" eaLnBrk="1" hangingPunct="1">
              <a:defRPr/>
            </a:pPr>
            <a:r>
              <a:rPr lang="ja-JP" altLang="en-US" sz="2400" dirty="0"/>
              <a:t>治療は感情調整薬（</a:t>
            </a:r>
            <a:r>
              <a:rPr lang="ja-JP" altLang="en-US" sz="2400" dirty="0">
                <a:solidFill>
                  <a:srgbClr val="FFFF00"/>
                </a:solidFill>
              </a:rPr>
              <a:t>炭酸リチウム、バルプロ酸ナトリウム、カルバマゼピン</a:t>
            </a:r>
            <a:r>
              <a:rPr lang="ja-JP" altLang="en-US" sz="2400" dirty="0"/>
              <a:t>）</a:t>
            </a:r>
            <a:endParaRPr lang="en-US" altLang="ja-JP" sz="2400" dirty="0"/>
          </a:p>
          <a:p>
            <a:pPr lvl="1" eaLnBrk="1" hangingPunct="1">
              <a:defRPr/>
            </a:pPr>
            <a:r>
              <a:rPr lang="ja-JP" altLang="en-US" sz="2400" dirty="0">
                <a:solidFill>
                  <a:srgbClr val="FFFF00"/>
                </a:solidFill>
              </a:rPr>
              <a:t>ビプレッソ（クエチアピンの徐放剤）</a:t>
            </a:r>
            <a:endParaRPr lang="en-US" altLang="ja-JP" sz="2400" dirty="0"/>
          </a:p>
          <a:p>
            <a:pPr lvl="1" eaLnBrk="1" hangingPunct="1">
              <a:defRPr/>
            </a:pPr>
            <a:r>
              <a:rPr lang="ja-JP" altLang="en-US" sz="2400" dirty="0">
                <a:solidFill>
                  <a:srgbClr val="FFFF00"/>
                </a:solidFill>
              </a:rPr>
              <a:t>ジプレキサ、エビリファイ、ラミクタール</a:t>
            </a:r>
            <a:r>
              <a:rPr lang="ja-JP" altLang="en-US" sz="2400" dirty="0"/>
              <a:t>も感情調整薬に加わった。</a:t>
            </a:r>
          </a:p>
          <a:p>
            <a:pPr lvl="1" eaLnBrk="1" hangingPunct="1">
              <a:defRPr/>
            </a:pPr>
            <a:r>
              <a:rPr lang="ja-JP" altLang="en-US" sz="2400" dirty="0">
                <a:solidFill>
                  <a:srgbClr val="FFFF00"/>
                </a:solidFill>
              </a:rPr>
              <a:t>抗うつ薬（特に三環系で）躁転</a:t>
            </a:r>
            <a:r>
              <a:rPr lang="ja-JP" altLang="en-US" sz="2400" dirty="0"/>
              <a:t>の可能性</a:t>
            </a:r>
          </a:p>
          <a:p>
            <a:pPr eaLnBrk="1" hangingPunct="1">
              <a:defRPr/>
            </a:pPr>
            <a:r>
              <a:rPr lang="ja-JP" altLang="en-US" sz="2800" dirty="0">
                <a:solidFill>
                  <a:srgbClr val="FFFF00"/>
                </a:solidFill>
              </a:rPr>
              <a:t>双極性障害</a:t>
            </a:r>
            <a:r>
              <a:rPr lang="en-US" altLang="ja-JP" sz="2800" dirty="0">
                <a:solidFill>
                  <a:srgbClr val="FFFF00"/>
                </a:solidFill>
              </a:rPr>
              <a:t>Ⅱ</a:t>
            </a:r>
            <a:r>
              <a:rPr lang="ja-JP" altLang="en-US" sz="2800" dirty="0">
                <a:solidFill>
                  <a:srgbClr val="FFFF00"/>
                </a:solidFill>
              </a:rPr>
              <a:t>型</a:t>
            </a:r>
          </a:p>
          <a:p>
            <a:pPr lvl="1" eaLnBrk="1" hangingPunct="1">
              <a:defRPr/>
            </a:pPr>
            <a:r>
              <a:rPr lang="ja-JP" altLang="en-US" sz="2400" dirty="0"/>
              <a:t>主にはうつ病相だが</a:t>
            </a:r>
            <a:r>
              <a:rPr lang="ja-JP" altLang="en-US" sz="2400" dirty="0">
                <a:solidFill>
                  <a:srgbClr val="FFFF00"/>
                </a:solidFill>
              </a:rPr>
              <a:t>短い軽躁状態</a:t>
            </a:r>
            <a:r>
              <a:rPr lang="ja-JP" altLang="en-US" sz="2400" dirty="0"/>
              <a:t>を伴う</a:t>
            </a:r>
          </a:p>
          <a:p>
            <a:pPr lvl="1" eaLnBrk="1" hangingPunct="1">
              <a:defRPr/>
            </a:pPr>
            <a:r>
              <a:rPr lang="ja-JP" altLang="en-US" sz="2400" dirty="0"/>
              <a:t>感情調整薬も</a:t>
            </a:r>
            <a:r>
              <a:rPr lang="ja-JP" altLang="en-US" sz="2400" dirty="0">
                <a:solidFill>
                  <a:srgbClr val="FFFF00"/>
                </a:solidFill>
              </a:rPr>
              <a:t>効きにくい</a:t>
            </a:r>
            <a:r>
              <a:rPr lang="ja-JP" altLang="en-US" sz="2400" dirty="0"/>
              <a:t>印象</a:t>
            </a:r>
          </a:p>
          <a:p>
            <a:pPr lvl="1" eaLnBrk="1" hangingPunct="1">
              <a:defRPr/>
            </a:pPr>
            <a:r>
              <a:rPr lang="ja-JP" altLang="en-US" sz="2400" dirty="0">
                <a:solidFill>
                  <a:srgbClr val="FFFF00"/>
                </a:solidFill>
              </a:rPr>
              <a:t>非定型うつ病、境界性人格障害</a:t>
            </a:r>
            <a:r>
              <a:rPr lang="ja-JP" altLang="en-US" sz="2400" dirty="0"/>
              <a:t>との合併</a:t>
            </a:r>
          </a:p>
          <a:p>
            <a:pPr lvl="1" eaLnBrk="1" hangingPunct="1">
              <a:defRPr/>
            </a:pPr>
            <a:endParaRPr lang="en-US" altLang="ja-JP" sz="2400" dirty="0"/>
          </a:p>
        </p:txBody>
      </p:sp>
    </p:spTree>
    <p:extLst>
      <p:ext uri="{BB962C8B-B14F-4D97-AF65-F5344CB8AC3E}">
        <p14:creationId xmlns:p14="http://schemas.microsoft.com/office/powerpoint/2010/main" val="37267651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83FB75-A0A7-4172-AC80-A58EB3B27386}"/>
              </a:ext>
            </a:extLst>
          </p:cNvPr>
          <p:cNvSpPr>
            <a:spLocks noGrp="1"/>
          </p:cNvSpPr>
          <p:nvPr>
            <p:ph type="title"/>
          </p:nvPr>
        </p:nvSpPr>
        <p:spPr/>
        <p:txBody>
          <a:bodyPr/>
          <a:lstStyle/>
          <a:p>
            <a:r>
              <a:rPr kumimoji="1" lang="en-US" altLang="ja-JP" dirty="0"/>
              <a:t>ICD-11</a:t>
            </a:r>
            <a:br>
              <a:rPr kumimoji="1" lang="en-US" altLang="ja-JP" dirty="0"/>
            </a:br>
            <a:r>
              <a:rPr kumimoji="1" lang="zh-TW" altLang="en-US" sz="3600" dirty="0"/>
              <a:t>０６　精神的、行動的、神経発達的障害群</a:t>
            </a:r>
            <a:endParaRPr kumimoji="1" lang="ja-JP" altLang="en-US" sz="3600" dirty="0"/>
          </a:p>
        </p:txBody>
      </p:sp>
      <p:sp>
        <p:nvSpPr>
          <p:cNvPr id="3" name="コンテンツ プレースホルダー 2">
            <a:extLst>
              <a:ext uri="{FF2B5EF4-FFF2-40B4-BE49-F238E27FC236}">
                <a16:creationId xmlns:a16="http://schemas.microsoft.com/office/drawing/2014/main" id="{94D79D72-A56C-46D4-A6B6-8BAB53F32E34}"/>
              </a:ext>
            </a:extLst>
          </p:cNvPr>
          <p:cNvSpPr>
            <a:spLocks noGrp="1"/>
          </p:cNvSpPr>
          <p:nvPr>
            <p:ph idx="1"/>
          </p:nvPr>
        </p:nvSpPr>
        <p:spPr>
          <a:xfrm>
            <a:off x="251520" y="2017713"/>
            <a:ext cx="8703568" cy="4114800"/>
          </a:xfrm>
        </p:spPr>
        <p:txBody>
          <a:bodyPr/>
          <a:lstStyle/>
          <a:p>
            <a:r>
              <a:rPr kumimoji="1" lang="en-US" altLang="ja-JP" dirty="0"/>
              <a:t>1 </a:t>
            </a:r>
            <a:r>
              <a:rPr kumimoji="1" lang="ja-JP" altLang="en-US" dirty="0"/>
              <a:t>神経発達症群</a:t>
            </a:r>
            <a:endParaRPr kumimoji="1" lang="en-US" altLang="ja-JP" dirty="0"/>
          </a:p>
          <a:p>
            <a:pPr lvl="1"/>
            <a:r>
              <a:rPr kumimoji="1" lang="ja-JP" altLang="en-US" dirty="0">
                <a:solidFill>
                  <a:srgbClr val="FFFF00"/>
                </a:solidFill>
              </a:rPr>
              <a:t>知的発達症</a:t>
            </a:r>
            <a:endParaRPr kumimoji="1" lang="en-US" altLang="ja-JP" dirty="0">
              <a:solidFill>
                <a:srgbClr val="FFFF00"/>
              </a:solidFill>
            </a:endParaRPr>
          </a:p>
          <a:p>
            <a:pPr lvl="1"/>
            <a:r>
              <a:rPr kumimoji="1" lang="ja-JP" altLang="en-US" dirty="0">
                <a:solidFill>
                  <a:srgbClr val="FFFF00"/>
                </a:solidFill>
              </a:rPr>
              <a:t>自閉スペクトラム症（</a:t>
            </a:r>
            <a:r>
              <a:rPr kumimoji="1" lang="en-US" altLang="ja-JP" dirty="0">
                <a:solidFill>
                  <a:srgbClr val="FFFF00"/>
                </a:solidFill>
              </a:rPr>
              <a:t>ASD)</a:t>
            </a:r>
            <a:endParaRPr lang="en-US" altLang="ja-JP" dirty="0">
              <a:solidFill>
                <a:srgbClr val="FFFF00"/>
              </a:solidFill>
            </a:endParaRPr>
          </a:p>
          <a:p>
            <a:pPr lvl="1"/>
            <a:r>
              <a:rPr kumimoji="1" lang="zh-TW" altLang="en-US" dirty="0"/>
              <a:t> 注意欠如多動症</a:t>
            </a:r>
            <a:r>
              <a:rPr kumimoji="1" lang="ja-JP" altLang="en-US" dirty="0"/>
              <a:t>（</a:t>
            </a:r>
            <a:r>
              <a:rPr kumimoji="1" lang="en-US" altLang="ja-JP" dirty="0"/>
              <a:t>AD/HD)</a:t>
            </a:r>
            <a:endParaRPr kumimoji="1" lang="en-US" altLang="zh-TW" dirty="0"/>
          </a:p>
          <a:p>
            <a:pPr lvl="1"/>
            <a:r>
              <a:rPr kumimoji="1" lang="ja-JP" altLang="en-US" dirty="0"/>
              <a:t>チック症群</a:t>
            </a:r>
            <a:endParaRPr kumimoji="1" lang="en-US" altLang="ja-JP" dirty="0"/>
          </a:p>
          <a:p>
            <a:r>
              <a:rPr kumimoji="1" lang="ja-JP" altLang="en-US" dirty="0"/>
              <a:t>２　統合失調症または他の一次性精神症群</a:t>
            </a:r>
            <a:endParaRPr kumimoji="1" lang="en-US" altLang="ja-JP" dirty="0"/>
          </a:p>
          <a:p>
            <a:pPr lvl="1"/>
            <a:r>
              <a:rPr kumimoji="1" lang="ja-JP" altLang="en-US" dirty="0"/>
              <a:t>統合失調症</a:t>
            </a:r>
            <a:endParaRPr kumimoji="1" lang="en-US" altLang="ja-JP" dirty="0"/>
          </a:p>
          <a:p>
            <a:pPr lvl="1"/>
            <a:r>
              <a:rPr kumimoji="1" lang="zh-TW" altLang="en-US" dirty="0"/>
              <a:t>統合失調感情症</a:t>
            </a:r>
            <a:endParaRPr kumimoji="1" lang="en-US" altLang="zh-TW" dirty="0"/>
          </a:p>
          <a:p>
            <a:pPr lvl="1"/>
            <a:r>
              <a:rPr kumimoji="1" lang="zh-TW" altLang="en-US" dirty="0"/>
              <a:t>統合失調型症</a:t>
            </a:r>
            <a:endParaRPr kumimoji="1" lang="en-US" altLang="ja-JP" dirty="0"/>
          </a:p>
          <a:p>
            <a:pPr marL="457200" lvl="1" indent="0">
              <a:buNone/>
            </a:pPr>
            <a:endParaRPr kumimoji="1" lang="en-US" altLang="ja-JP" dirty="0"/>
          </a:p>
          <a:p>
            <a:pPr lvl="1"/>
            <a:endParaRPr kumimoji="1" lang="ja-JP" altLang="en-US" dirty="0"/>
          </a:p>
        </p:txBody>
      </p:sp>
    </p:spTree>
    <p:extLst>
      <p:ext uri="{BB962C8B-B14F-4D97-AF65-F5344CB8AC3E}">
        <p14:creationId xmlns:p14="http://schemas.microsoft.com/office/powerpoint/2010/main" val="882975461"/>
      </p:ext>
    </p:extLst>
  </p:cSld>
  <p:clrMapOvr>
    <a:masterClrMapping/>
  </p:clrMapOvr>
  <mc:AlternateContent xmlns:mc="http://schemas.openxmlformats.org/markup-compatibility/2006" xmlns:p14="http://schemas.microsoft.com/office/powerpoint/2010/main">
    <mc:Choice Requires="p14">
      <p:transition spd="slow" p14:dur="2000" advTm="47499"/>
    </mc:Choice>
    <mc:Fallback xmlns="">
      <p:transition spd="slow" advTm="47499"/>
    </mc:Fallback>
  </mc:AlternateContent>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0EB57E-8B8D-49D5-92F2-05E158D21235}"/>
              </a:ext>
            </a:extLst>
          </p:cNvPr>
          <p:cNvSpPr>
            <a:spLocks noGrp="1"/>
          </p:cNvSpPr>
          <p:nvPr>
            <p:ph type="title"/>
          </p:nvPr>
        </p:nvSpPr>
        <p:spPr>
          <a:xfrm>
            <a:off x="1150938" y="404664"/>
            <a:ext cx="7793037" cy="720080"/>
          </a:xfrm>
        </p:spPr>
        <p:txBody>
          <a:bodyPr/>
          <a:lstStyle/>
          <a:p>
            <a:r>
              <a:rPr kumimoji="1" lang="ja-JP" altLang="en-US" dirty="0">
                <a:solidFill>
                  <a:srgbClr val="FFFF00"/>
                </a:solidFill>
              </a:rPr>
              <a:t>自閉スペクトラム症</a:t>
            </a:r>
          </a:p>
        </p:txBody>
      </p:sp>
      <p:sp>
        <p:nvSpPr>
          <p:cNvPr id="3" name="コンテンツ プレースホルダー 2">
            <a:extLst>
              <a:ext uri="{FF2B5EF4-FFF2-40B4-BE49-F238E27FC236}">
                <a16:creationId xmlns:a16="http://schemas.microsoft.com/office/drawing/2014/main" id="{0A9953F4-2C28-4CF4-A4D4-3FF441939203}"/>
              </a:ext>
            </a:extLst>
          </p:cNvPr>
          <p:cNvSpPr>
            <a:spLocks noGrp="1"/>
          </p:cNvSpPr>
          <p:nvPr>
            <p:ph idx="1"/>
          </p:nvPr>
        </p:nvSpPr>
        <p:spPr>
          <a:xfrm>
            <a:off x="827584" y="1268760"/>
            <a:ext cx="8127504" cy="4863753"/>
          </a:xfrm>
        </p:spPr>
        <p:txBody>
          <a:bodyPr/>
          <a:lstStyle/>
          <a:p>
            <a:r>
              <a:rPr kumimoji="1" lang="en-US" altLang="ja-JP" dirty="0"/>
              <a:t>DSM-</a:t>
            </a:r>
            <a:r>
              <a:rPr lang="en-US" altLang="ja-JP" dirty="0"/>
              <a:t>Ⅳ</a:t>
            </a:r>
            <a:r>
              <a:rPr lang="ja-JP" altLang="en-US" dirty="0"/>
              <a:t>、</a:t>
            </a:r>
            <a:r>
              <a:rPr lang="en-US" altLang="ja-JP" dirty="0"/>
              <a:t>ICD-10</a:t>
            </a:r>
            <a:r>
              <a:rPr lang="ja-JP" altLang="en-US" dirty="0"/>
              <a:t>で自閉性障害、アスペルガー障害を含む広汎性発達障がいとされていたものが、</a:t>
            </a:r>
            <a:r>
              <a:rPr lang="en-US" altLang="ja-JP" dirty="0"/>
              <a:t>DSM-5,ICD-11</a:t>
            </a:r>
            <a:r>
              <a:rPr lang="ja-JP" altLang="en-US" dirty="0"/>
              <a:t>では、自閉スペクトラム症という</a:t>
            </a:r>
            <a:r>
              <a:rPr lang="ja-JP" altLang="en-US" dirty="0">
                <a:solidFill>
                  <a:srgbClr val="FFFF00"/>
                </a:solidFill>
              </a:rPr>
              <a:t>連続体モデル</a:t>
            </a:r>
            <a:r>
              <a:rPr lang="ja-JP" altLang="en-US" dirty="0"/>
              <a:t>でまとめられた。</a:t>
            </a:r>
            <a:endParaRPr lang="en-US" altLang="ja-JP" dirty="0"/>
          </a:p>
          <a:p>
            <a:r>
              <a:rPr kumimoji="1" lang="en-US" altLang="ja-JP" dirty="0"/>
              <a:t>A.</a:t>
            </a:r>
            <a:r>
              <a:rPr kumimoji="1" lang="ja-JP" altLang="en-US" dirty="0"/>
              <a:t>社会的コミュニケーション及び対人的相互反応における持続的欠陥</a:t>
            </a:r>
            <a:endParaRPr kumimoji="1" lang="en-US" altLang="ja-JP" dirty="0"/>
          </a:p>
          <a:p>
            <a:r>
              <a:rPr lang="en-US" altLang="ja-JP" dirty="0"/>
              <a:t>B.</a:t>
            </a:r>
            <a:r>
              <a:rPr lang="ja-JP" altLang="en-US" dirty="0"/>
              <a:t>行動、興味、または活動の限定された反復的様式</a:t>
            </a:r>
            <a:endParaRPr kumimoji="1" lang="ja-JP" altLang="en-US" dirty="0"/>
          </a:p>
        </p:txBody>
      </p:sp>
    </p:spTree>
    <p:extLst>
      <p:ext uri="{BB962C8B-B14F-4D97-AF65-F5344CB8AC3E}">
        <p14:creationId xmlns:p14="http://schemas.microsoft.com/office/powerpoint/2010/main" val="1518861227"/>
      </p:ext>
    </p:extLst>
  </p:cSld>
  <p:clrMapOvr>
    <a:masterClrMapping/>
  </p:clrMapOvr>
  <mc:AlternateContent xmlns:mc="http://schemas.openxmlformats.org/markup-compatibility/2006" xmlns:p14="http://schemas.microsoft.com/office/powerpoint/2010/main">
    <mc:Choice Requires="p14">
      <p:transition spd="slow" p14:dur="2000" advTm="47533"/>
    </mc:Choice>
    <mc:Fallback xmlns="">
      <p:transition spd="slow" advTm="47533"/>
    </mc:Fallback>
  </mc:AlternateContent>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A3E105-BB4B-48CE-AC57-0BD1E780598A}"/>
              </a:ext>
            </a:extLst>
          </p:cNvPr>
          <p:cNvSpPr>
            <a:spLocks noGrp="1"/>
          </p:cNvSpPr>
          <p:nvPr>
            <p:ph type="title"/>
          </p:nvPr>
        </p:nvSpPr>
        <p:spPr>
          <a:xfrm>
            <a:off x="457200" y="277812"/>
            <a:ext cx="8229600" cy="1783035"/>
          </a:xfrm>
        </p:spPr>
        <p:txBody>
          <a:bodyPr/>
          <a:lstStyle/>
          <a:p>
            <a:pPr marL="342900" marR="0" lvl="0" indent="-342900" defTabSz="914400" rtl="0" eaLnBrk="0" fontAlgn="base" latinLnBrk="0" hangingPunct="0">
              <a:lnSpc>
                <a:spcPct val="100000"/>
              </a:lnSpc>
              <a:spcBef>
                <a:spcPct val="20000"/>
              </a:spcBef>
              <a:spcAft>
                <a:spcPct val="0"/>
              </a:spcAft>
              <a:tabLst/>
              <a:defRPr/>
            </a:pPr>
            <a:r>
              <a:rPr kumimoji="1" lang="en-US" altLang="ja-JP" sz="3200" b="0" i="0" u="none" strike="noStrike" kern="0" cap="none" spc="0" normalizeH="0" baseline="0" noProof="0" dirty="0">
                <a:ln>
                  <a:noFill/>
                </a:ln>
                <a:solidFill>
                  <a:srgbClr val="FFFF00"/>
                </a:solidFill>
                <a:effectLst>
                  <a:outerShdw blurRad="38100" dist="38100" dir="2700000" algn="tl">
                    <a:srgbClr val="000000"/>
                  </a:outerShdw>
                </a:effectLst>
                <a:uLnTx/>
                <a:uFillTx/>
                <a:latin typeface="Arial"/>
                <a:ea typeface="ＭＳ Ｐゴシック"/>
                <a:cs typeface="+mn-cs"/>
              </a:rPr>
              <a:t>A.</a:t>
            </a:r>
            <a:r>
              <a:rPr kumimoji="1" lang="ja-JP" altLang="en-US" sz="3200" b="0" i="0" u="none" strike="noStrike" kern="0" cap="none" spc="0" normalizeH="0" baseline="0" noProof="0" dirty="0">
                <a:ln>
                  <a:noFill/>
                </a:ln>
                <a:solidFill>
                  <a:srgbClr val="FFFF00"/>
                </a:solidFill>
                <a:effectLst>
                  <a:outerShdw blurRad="38100" dist="38100" dir="2700000" algn="tl">
                    <a:srgbClr val="000000"/>
                  </a:outerShdw>
                </a:effectLst>
                <a:uLnTx/>
                <a:uFillTx/>
                <a:latin typeface="Arial"/>
                <a:ea typeface="ＭＳ Ｐゴシック"/>
                <a:cs typeface="+mn-cs"/>
              </a:rPr>
              <a:t>社会的コミュニケーション及び対人的相互反応における持続的欠陥</a:t>
            </a:r>
            <a:br>
              <a:rPr kumimoji="1" lang="en-US" altLang="ja-JP" sz="3200" b="0" i="0" u="none" strike="noStrike" kern="0" cap="none" spc="0" normalizeH="0" baseline="0" noProof="0" dirty="0">
                <a:ln>
                  <a:noFill/>
                </a:ln>
                <a:solidFill>
                  <a:srgbClr val="FFFFFF"/>
                </a:solidFill>
                <a:effectLst>
                  <a:outerShdw blurRad="38100" dist="38100" dir="2700000" algn="tl">
                    <a:srgbClr val="000000"/>
                  </a:outerShdw>
                </a:effectLst>
                <a:uLnTx/>
                <a:uFillTx/>
                <a:latin typeface="Arial"/>
                <a:ea typeface="ＭＳ Ｐゴシック"/>
                <a:cs typeface="+mn-cs"/>
              </a:rPr>
            </a:br>
            <a:endParaRPr kumimoji="1" lang="ja-JP" altLang="en-US" dirty="0"/>
          </a:p>
        </p:txBody>
      </p:sp>
      <p:sp>
        <p:nvSpPr>
          <p:cNvPr id="3" name="コンテンツ プレースホルダー 2">
            <a:extLst>
              <a:ext uri="{FF2B5EF4-FFF2-40B4-BE49-F238E27FC236}">
                <a16:creationId xmlns:a16="http://schemas.microsoft.com/office/drawing/2014/main" id="{76A7C8C9-FE19-4FD3-8641-D1D8C3DA6F64}"/>
              </a:ext>
            </a:extLst>
          </p:cNvPr>
          <p:cNvSpPr>
            <a:spLocks noGrp="1"/>
          </p:cNvSpPr>
          <p:nvPr>
            <p:ph idx="1"/>
          </p:nvPr>
        </p:nvSpPr>
        <p:spPr>
          <a:xfrm>
            <a:off x="457200" y="1412776"/>
            <a:ext cx="8229600" cy="5040560"/>
          </a:xfrm>
        </p:spPr>
        <p:txBody>
          <a:bodyPr/>
          <a:lstStyle/>
          <a:p>
            <a:r>
              <a:rPr kumimoji="1" lang="ja-JP" altLang="en-US" dirty="0"/>
              <a:t>相互の対人的ー情緒関係の欠落</a:t>
            </a:r>
            <a:endParaRPr kumimoji="1" lang="en-US" altLang="ja-JP" dirty="0"/>
          </a:p>
          <a:p>
            <a:pPr lvl="1"/>
            <a:r>
              <a:rPr lang="ja-JP" altLang="en-US" dirty="0"/>
              <a:t>異常に近づく、通常の会話のやり取りができない</a:t>
            </a:r>
            <a:endParaRPr lang="en-US" altLang="ja-JP" dirty="0"/>
          </a:p>
          <a:p>
            <a:pPr lvl="1"/>
            <a:r>
              <a:rPr kumimoji="1" lang="ja-JP" altLang="en-US" dirty="0"/>
              <a:t>興味、情動、感情を共有できない</a:t>
            </a:r>
            <a:endParaRPr kumimoji="1" lang="en-US" altLang="ja-JP" dirty="0"/>
          </a:p>
          <a:p>
            <a:r>
              <a:rPr lang="ja-JP" altLang="en-US" dirty="0"/>
              <a:t>非言語的コミュニケーション行動の欠如や</a:t>
            </a:r>
            <a:endParaRPr lang="en-US" altLang="ja-JP" dirty="0"/>
          </a:p>
          <a:p>
            <a:pPr marL="0" indent="0">
              <a:buNone/>
            </a:pPr>
            <a:r>
              <a:rPr lang="ja-JP" altLang="en-US" dirty="0"/>
              <a:t>まとまりの悪い言語的コミュニケーション</a:t>
            </a:r>
            <a:endParaRPr lang="en-US" altLang="ja-JP" dirty="0"/>
          </a:p>
          <a:p>
            <a:pPr marL="0" indent="0">
              <a:buNone/>
            </a:pPr>
            <a:r>
              <a:rPr lang="ja-JP" altLang="en-US" dirty="0"/>
              <a:t>　－視線が合わない、身振りの理解ができない</a:t>
            </a:r>
            <a:endParaRPr lang="en-US" altLang="ja-JP" dirty="0"/>
          </a:p>
          <a:p>
            <a:pPr marL="0" indent="0">
              <a:buNone/>
            </a:pPr>
            <a:r>
              <a:rPr lang="ja-JP" altLang="en-US" dirty="0">
                <a:solidFill>
                  <a:srgbClr val="FF0000"/>
                </a:solidFill>
              </a:rPr>
              <a:t>■</a:t>
            </a:r>
            <a:r>
              <a:rPr lang="ja-JP" altLang="en-US" dirty="0"/>
              <a:t>人間関係を発展させそれを維持し理解することの欠陥</a:t>
            </a:r>
            <a:endParaRPr lang="en-US" altLang="ja-JP" dirty="0"/>
          </a:p>
          <a:p>
            <a:pPr marL="0" indent="0">
              <a:buNone/>
            </a:pPr>
            <a:r>
              <a:rPr kumimoji="1" lang="ja-JP" altLang="en-US" dirty="0"/>
              <a:t>　－様々な社会状況に合った行動ができない</a:t>
            </a:r>
          </a:p>
        </p:txBody>
      </p:sp>
    </p:spTree>
    <p:extLst>
      <p:ext uri="{BB962C8B-B14F-4D97-AF65-F5344CB8AC3E}">
        <p14:creationId xmlns:p14="http://schemas.microsoft.com/office/powerpoint/2010/main" val="1958610545"/>
      </p:ext>
    </p:extLst>
  </p:cSld>
  <p:clrMapOvr>
    <a:masterClrMapping/>
  </p:clrMapOvr>
  <mc:AlternateContent xmlns:mc="http://schemas.openxmlformats.org/markup-compatibility/2006" xmlns:p14="http://schemas.microsoft.com/office/powerpoint/2010/main">
    <mc:Choice Requires="p14">
      <p:transition spd="slow" p14:dur="2000" advTm="57076"/>
    </mc:Choice>
    <mc:Fallback xmlns="">
      <p:transition spd="slow" advTm="57076"/>
    </mc:Fallback>
  </mc:AlternateContent>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69CA42-B1D0-4776-A690-200A255D651A}"/>
              </a:ext>
            </a:extLst>
          </p:cNvPr>
          <p:cNvSpPr>
            <a:spLocks noGrp="1"/>
          </p:cNvSpPr>
          <p:nvPr>
            <p:ph type="title"/>
          </p:nvPr>
        </p:nvSpPr>
        <p:spPr>
          <a:xfrm>
            <a:off x="457200" y="260649"/>
            <a:ext cx="8229600" cy="1160164"/>
          </a:xfrm>
        </p:spPr>
        <p:txBody>
          <a:bodyPr/>
          <a:lstStyle/>
          <a:p>
            <a:r>
              <a:rPr lang="en-US" altLang="ja-JP" sz="3200" dirty="0">
                <a:solidFill>
                  <a:srgbClr val="FFFF00"/>
                </a:solidFill>
              </a:rPr>
              <a:t>B.</a:t>
            </a:r>
            <a:r>
              <a:rPr lang="ja-JP" altLang="en-US" sz="3200" dirty="0">
                <a:solidFill>
                  <a:srgbClr val="FFFF00"/>
                </a:solidFill>
              </a:rPr>
              <a:t>　行動、興味、または活動</a:t>
            </a:r>
            <a:br>
              <a:rPr lang="en-US" altLang="ja-JP" sz="3200" dirty="0">
                <a:solidFill>
                  <a:srgbClr val="FFFF00"/>
                </a:solidFill>
              </a:rPr>
            </a:br>
            <a:r>
              <a:rPr lang="ja-JP" altLang="en-US" sz="3200" dirty="0">
                <a:solidFill>
                  <a:srgbClr val="FFFF00"/>
                </a:solidFill>
              </a:rPr>
              <a:t>の限定された反復的様式</a:t>
            </a:r>
            <a:endParaRPr kumimoji="1" lang="ja-JP" altLang="en-US" dirty="0">
              <a:solidFill>
                <a:srgbClr val="FFFF00"/>
              </a:solidFill>
            </a:endParaRPr>
          </a:p>
        </p:txBody>
      </p:sp>
      <p:sp>
        <p:nvSpPr>
          <p:cNvPr id="3" name="コンテンツ プレースホルダー 2">
            <a:extLst>
              <a:ext uri="{FF2B5EF4-FFF2-40B4-BE49-F238E27FC236}">
                <a16:creationId xmlns:a16="http://schemas.microsoft.com/office/drawing/2014/main" id="{A9F4EB1A-8125-49B4-9FA4-DDA7D9FD8181}"/>
              </a:ext>
            </a:extLst>
          </p:cNvPr>
          <p:cNvSpPr>
            <a:spLocks noGrp="1"/>
          </p:cNvSpPr>
          <p:nvPr>
            <p:ph idx="1"/>
          </p:nvPr>
        </p:nvSpPr>
        <p:spPr>
          <a:xfrm>
            <a:off x="323528" y="1600200"/>
            <a:ext cx="8640960" cy="4925144"/>
          </a:xfrm>
        </p:spPr>
        <p:txBody>
          <a:bodyPr/>
          <a:lstStyle/>
          <a:p>
            <a:r>
              <a:rPr kumimoji="1" lang="ja-JP" altLang="en-US" dirty="0"/>
              <a:t>常同的、反復的な身体運動、物の使用、会話。</a:t>
            </a:r>
            <a:endParaRPr kumimoji="1" lang="en-US" altLang="ja-JP" dirty="0"/>
          </a:p>
          <a:p>
            <a:pPr lvl="1"/>
            <a:r>
              <a:rPr lang="ja-JP" altLang="en-US" dirty="0"/>
              <a:t>体を奇妙に動かし続ける、</a:t>
            </a:r>
            <a:endParaRPr lang="en-US" altLang="ja-JP" dirty="0"/>
          </a:p>
          <a:p>
            <a:pPr lvl="1"/>
            <a:r>
              <a:rPr kumimoji="1" lang="ja-JP" altLang="en-US" dirty="0"/>
              <a:t>おもちゃの車を一列に並べる</a:t>
            </a:r>
            <a:endParaRPr kumimoji="1" lang="en-US" altLang="ja-JP" dirty="0"/>
          </a:p>
          <a:p>
            <a:pPr lvl="1"/>
            <a:r>
              <a:rPr kumimoji="1" lang="ja-JP" altLang="en-US" dirty="0"/>
              <a:t>オーム返し、場にそぐわない独語の繰り返し</a:t>
            </a:r>
            <a:endParaRPr kumimoji="1" lang="en-US" altLang="ja-JP" dirty="0"/>
          </a:p>
          <a:p>
            <a:r>
              <a:rPr lang="ja-JP" altLang="en-US" dirty="0"/>
              <a:t>同一性への固執、習慣への頑なこだわり、言語的、非言語的な儀式的行動様式</a:t>
            </a:r>
            <a:endParaRPr lang="en-US" altLang="ja-JP" dirty="0"/>
          </a:p>
          <a:p>
            <a:r>
              <a:rPr kumimoji="1" lang="ja-JP" altLang="en-US" dirty="0"/>
              <a:t>強度で異常なほど限定され執着する興味</a:t>
            </a:r>
            <a:endParaRPr kumimoji="1" lang="en-US" altLang="ja-JP" dirty="0"/>
          </a:p>
          <a:p>
            <a:r>
              <a:rPr lang="ja-JP" altLang="en-US" dirty="0"/>
              <a:t>感覚刺激に対する過敏さと鈍感さ、ある感覚的側面への並外れた興味</a:t>
            </a:r>
            <a:endParaRPr kumimoji="1" lang="ja-JP" altLang="en-US" dirty="0"/>
          </a:p>
        </p:txBody>
      </p:sp>
    </p:spTree>
    <p:extLst>
      <p:ext uri="{BB962C8B-B14F-4D97-AF65-F5344CB8AC3E}">
        <p14:creationId xmlns:p14="http://schemas.microsoft.com/office/powerpoint/2010/main" val="2399312938"/>
      </p:ext>
    </p:extLst>
  </p:cSld>
  <p:clrMapOvr>
    <a:masterClrMapping/>
  </p:clrMapOvr>
  <mc:AlternateContent xmlns:mc="http://schemas.openxmlformats.org/markup-compatibility/2006" xmlns:p14="http://schemas.microsoft.com/office/powerpoint/2010/main">
    <mc:Choice Requires="p14">
      <p:transition spd="slow" p14:dur="2000" advTm="68733"/>
    </mc:Choice>
    <mc:Fallback xmlns="">
      <p:transition spd="slow" advTm="68733"/>
    </mc:Fallback>
  </mc:AlternateContent>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1FEC6A2-A5F0-4C76-B515-24BC93CE4BFB}"/>
              </a:ext>
            </a:extLst>
          </p:cNvPr>
          <p:cNvSpPr>
            <a:spLocks noGrp="1"/>
          </p:cNvSpPr>
          <p:nvPr>
            <p:ph type="title"/>
          </p:nvPr>
        </p:nvSpPr>
        <p:spPr>
          <a:xfrm>
            <a:off x="1150938" y="617538"/>
            <a:ext cx="7793037" cy="723230"/>
          </a:xfrm>
        </p:spPr>
        <p:txBody>
          <a:bodyPr/>
          <a:lstStyle/>
          <a:p>
            <a:r>
              <a:rPr kumimoji="1" lang="ja-JP" altLang="en-US" dirty="0">
                <a:solidFill>
                  <a:srgbClr val="FFFF00"/>
                </a:solidFill>
              </a:rPr>
              <a:t>自閉スペクトラム症</a:t>
            </a:r>
          </a:p>
        </p:txBody>
      </p:sp>
      <p:sp>
        <p:nvSpPr>
          <p:cNvPr id="3" name="コンテンツ プレースホルダー 2">
            <a:extLst>
              <a:ext uri="{FF2B5EF4-FFF2-40B4-BE49-F238E27FC236}">
                <a16:creationId xmlns:a16="http://schemas.microsoft.com/office/drawing/2014/main" id="{36E6D2D7-46AC-4009-AE7B-135C4AFC98BE}"/>
              </a:ext>
            </a:extLst>
          </p:cNvPr>
          <p:cNvSpPr>
            <a:spLocks noGrp="1"/>
          </p:cNvSpPr>
          <p:nvPr>
            <p:ph idx="1"/>
          </p:nvPr>
        </p:nvSpPr>
        <p:spPr>
          <a:xfrm>
            <a:off x="1182688" y="1628800"/>
            <a:ext cx="7772400" cy="4503713"/>
          </a:xfrm>
        </p:spPr>
        <p:txBody>
          <a:bodyPr/>
          <a:lstStyle/>
          <a:p>
            <a:r>
              <a:rPr kumimoji="1" lang="ja-JP" altLang="en-US" dirty="0"/>
              <a:t>症状は発達早期に存在した（</a:t>
            </a:r>
            <a:r>
              <a:rPr kumimoji="1" lang="en-US" altLang="ja-JP" dirty="0"/>
              <a:t>3</a:t>
            </a:r>
            <a:r>
              <a:rPr kumimoji="1" lang="ja-JP" altLang="en-US" dirty="0"/>
              <a:t>歳以前とは限定されない）</a:t>
            </a:r>
            <a:endParaRPr kumimoji="1" lang="en-US" altLang="ja-JP" dirty="0"/>
          </a:p>
          <a:p>
            <a:r>
              <a:rPr lang="ja-JP" altLang="en-US" dirty="0">
                <a:solidFill>
                  <a:srgbClr val="FFFF00"/>
                </a:solidFill>
              </a:rPr>
              <a:t>社会的、職業的、その他重要な領域</a:t>
            </a:r>
            <a:r>
              <a:rPr lang="ja-JP" altLang="en-US" dirty="0"/>
              <a:t>における機能に</a:t>
            </a:r>
            <a:r>
              <a:rPr lang="ja-JP" altLang="en-US" dirty="0">
                <a:solidFill>
                  <a:srgbClr val="FFFF00"/>
                </a:solidFill>
              </a:rPr>
              <a:t>臨床的に明らかな障害</a:t>
            </a:r>
            <a:r>
              <a:rPr lang="ja-JP" altLang="en-US" dirty="0"/>
              <a:t>を引き起こしている。</a:t>
            </a:r>
            <a:endParaRPr lang="en-US" altLang="ja-JP" dirty="0"/>
          </a:p>
          <a:p>
            <a:r>
              <a:rPr kumimoji="1" lang="ja-JP" altLang="en-US" dirty="0">
                <a:solidFill>
                  <a:srgbClr val="FFFF00"/>
                </a:solidFill>
              </a:rPr>
              <a:t>症状があっても生活上の障害をもたらしていなければ病気であると診断してはいけない</a:t>
            </a:r>
            <a:r>
              <a:rPr kumimoji="1" lang="ja-JP" altLang="en-US" dirty="0"/>
              <a:t>、まさに</a:t>
            </a:r>
            <a:r>
              <a:rPr kumimoji="1" lang="ja-JP" altLang="en-US" dirty="0">
                <a:solidFill>
                  <a:srgbClr val="FFFF00"/>
                </a:solidFill>
              </a:rPr>
              <a:t>特性</a:t>
            </a:r>
            <a:r>
              <a:rPr kumimoji="1" lang="ja-JP" altLang="en-US" dirty="0"/>
              <a:t>そのもの</a:t>
            </a:r>
          </a:p>
        </p:txBody>
      </p:sp>
    </p:spTree>
    <p:extLst>
      <p:ext uri="{BB962C8B-B14F-4D97-AF65-F5344CB8AC3E}">
        <p14:creationId xmlns:p14="http://schemas.microsoft.com/office/powerpoint/2010/main" val="271858941"/>
      </p:ext>
    </p:extLst>
  </p:cSld>
  <p:clrMapOvr>
    <a:masterClrMapping/>
  </p:clrMapOvr>
  <mc:AlternateContent xmlns:mc="http://schemas.openxmlformats.org/markup-compatibility/2006" xmlns:p14="http://schemas.microsoft.com/office/powerpoint/2010/main">
    <mc:Choice Requires="p14">
      <p:transition spd="slow" p14:dur="2000" advTm="62085"/>
    </mc:Choice>
    <mc:Fallback xmlns="">
      <p:transition spd="slow" advTm="62085"/>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50938" y="333375"/>
            <a:ext cx="7793037" cy="935038"/>
          </a:xfrm>
        </p:spPr>
        <p:txBody>
          <a:bodyPr/>
          <a:lstStyle/>
          <a:p>
            <a:pPr>
              <a:defRPr/>
            </a:pPr>
            <a:r>
              <a:rPr lang="ja-JP" altLang="en-US" dirty="0">
                <a:solidFill>
                  <a:schemeClr val="tx1"/>
                </a:solidFill>
              </a:rPr>
              <a:t>疾病別</a:t>
            </a:r>
            <a:r>
              <a:rPr lang="ja-JP" altLang="en-US" dirty="0">
                <a:solidFill>
                  <a:srgbClr val="FFFF00"/>
                </a:solidFill>
              </a:rPr>
              <a:t>外来</a:t>
            </a:r>
            <a:r>
              <a:rPr lang="ja-JP" altLang="en-US" dirty="0">
                <a:solidFill>
                  <a:schemeClr val="tx1"/>
                </a:solidFill>
              </a:rPr>
              <a:t>受療率の推移</a:t>
            </a:r>
          </a:p>
        </p:txBody>
      </p:sp>
      <p:pic>
        <p:nvPicPr>
          <p:cNvPr id="5" name="コンテンツ プレースホルダー 4">
            <a:extLst>
              <a:ext uri="{FF2B5EF4-FFF2-40B4-BE49-F238E27FC236}">
                <a16:creationId xmlns:a16="http://schemas.microsoft.com/office/drawing/2014/main" id="{1B959067-E2C4-48D3-B8DD-14312F5D3CBD}"/>
              </a:ext>
            </a:extLst>
          </p:cNvPr>
          <p:cNvPicPr>
            <a:picLocks noGrp="1" noChangeAspect="1"/>
          </p:cNvPicPr>
          <p:nvPr>
            <p:ph idx="1"/>
          </p:nvPr>
        </p:nvPicPr>
        <p:blipFill>
          <a:blip r:embed="rId3"/>
          <a:stretch>
            <a:fillRect/>
          </a:stretch>
        </p:blipFill>
        <p:spPr>
          <a:xfrm>
            <a:off x="-72734" y="1484783"/>
            <a:ext cx="9274176" cy="5039841"/>
          </a:xfrm>
          <a:prstGeom prst="rect">
            <a:avLst/>
          </a:prstGeom>
        </p:spPr>
      </p:pic>
    </p:spTree>
    <p:extLst>
      <p:ext uri="{BB962C8B-B14F-4D97-AF65-F5344CB8AC3E}">
        <p14:creationId xmlns:p14="http://schemas.microsoft.com/office/powerpoint/2010/main" val="2488400125"/>
      </p:ext>
    </p:extLst>
  </p:cSld>
  <p:clrMapOvr>
    <a:masterClrMapping/>
  </p:clrMapOvr>
  <mc:AlternateContent xmlns:mc="http://schemas.openxmlformats.org/markup-compatibility/2006" xmlns:p14="http://schemas.microsoft.com/office/powerpoint/2010/main">
    <mc:Choice Requires="p14">
      <p:transition spd="slow" p14:dur="2000" advTm="31076"/>
    </mc:Choice>
    <mc:Fallback xmlns="">
      <p:transition spd="slow" advTm="31076"/>
    </mc:Fallback>
  </mc:AlternateContent>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D18193-55A1-4440-9702-64829E418BD0}"/>
              </a:ext>
            </a:extLst>
          </p:cNvPr>
          <p:cNvSpPr>
            <a:spLocks noGrp="1"/>
          </p:cNvSpPr>
          <p:nvPr>
            <p:ph type="title"/>
          </p:nvPr>
        </p:nvSpPr>
        <p:spPr>
          <a:xfrm>
            <a:off x="1150938" y="332656"/>
            <a:ext cx="7793037" cy="864096"/>
          </a:xfrm>
        </p:spPr>
        <p:txBody>
          <a:bodyPr/>
          <a:lstStyle/>
          <a:p>
            <a:r>
              <a:rPr kumimoji="1" lang="ja-JP" altLang="en-US" dirty="0">
                <a:solidFill>
                  <a:srgbClr val="FFFF00"/>
                </a:solidFill>
              </a:rPr>
              <a:t>自閉スペクトラム症の認知機能</a:t>
            </a:r>
          </a:p>
        </p:txBody>
      </p:sp>
      <p:sp>
        <p:nvSpPr>
          <p:cNvPr id="3" name="コンテンツ プレースホルダー 2">
            <a:extLst>
              <a:ext uri="{FF2B5EF4-FFF2-40B4-BE49-F238E27FC236}">
                <a16:creationId xmlns:a16="http://schemas.microsoft.com/office/drawing/2014/main" id="{AB5B78CD-2428-4F3E-A790-0486B07BD618}"/>
              </a:ext>
            </a:extLst>
          </p:cNvPr>
          <p:cNvSpPr>
            <a:spLocks noGrp="1"/>
          </p:cNvSpPr>
          <p:nvPr>
            <p:ph idx="1"/>
          </p:nvPr>
        </p:nvSpPr>
        <p:spPr>
          <a:xfrm>
            <a:off x="457200" y="1600200"/>
            <a:ext cx="8435280" cy="4530725"/>
          </a:xfrm>
        </p:spPr>
        <p:txBody>
          <a:bodyPr/>
          <a:lstStyle/>
          <a:p>
            <a:r>
              <a:rPr kumimoji="1" lang="ja-JP" altLang="en-US" dirty="0"/>
              <a:t>強み</a:t>
            </a:r>
            <a:endParaRPr kumimoji="1" lang="en-US" altLang="ja-JP" dirty="0"/>
          </a:p>
          <a:p>
            <a:pPr lvl="1"/>
            <a:r>
              <a:rPr lang="ja-JP" altLang="en-US" dirty="0"/>
              <a:t>機械的記憶：正確なカタログ的知識</a:t>
            </a:r>
            <a:endParaRPr lang="en-US" altLang="ja-JP" dirty="0"/>
          </a:p>
          <a:p>
            <a:pPr lvl="1"/>
            <a:r>
              <a:rPr kumimoji="1" lang="ja-JP" altLang="en-US" dirty="0"/>
              <a:t>視覚表現：一度見ただけのものでも正確に描ける</a:t>
            </a:r>
            <a:endParaRPr kumimoji="1" lang="en-US" altLang="ja-JP" dirty="0"/>
          </a:p>
          <a:p>
            <a:r>
              <a:rPr lang="ja-JP" altLang="en-US" dirty="0"/>
              <a:t>弱み</a:t>
            </a:r>
            <a:endParaRPr lang="en-US" altLang="ja-JP" dirty="0"/>
          </a:p>
          <a:p>
            <a:pPr lvl="1"/>
            <a:r>
              <a:rPr kumimoji="1" lang="ja-JP" altLang="en-US" dirty="0"/>
              <a:t>社会相互関係ができない</a:t>
            </a:r>
            <a:endParaRPr kumimoji="1" lang="en-US" altLang="ja-JP" dirty="0"/>
          </a:p>
          <a:p>
            <a:pPr lvl="1"/>
            <a:r>
              <a:rPr lang="ja-JP" altLang="en-US" dirty="0"/>
              <a:t>自分流の解釈・理解</a:t>
            </a:r>
            <a:endParaRPr lang="en-US" altLang="ja-JP" dirty="0"/>
          </a:p>
          <a:p>
            <a:pPr lvl="1"/>
            <a:r>
              <a:rPr kumimoji="1" lang="ja-JP" altLang="en-US" dirty="0"/>
              <a:t>変化に適応できない</a:t>
            </a:r>
            <a:endParaRPr kumimoji="1" lang="en-US" altLang="ja-JP" dirty="0"/>
          </a:p>
          <a:p>
            <a:r>
              <a:rPr lang="ja-JP" altLang="en-US" dirty="0"/>
              <a:t>感覚（聴覚、触覚、視覚）の過敏さと鈍感さの混在。</a:t>
            </a:r>
            <a:endParaRPr kumimoji="1" lang="ja-JP" altLang="en-US" dirty="0"/>
          </a:p>
        </p:txBody>
      </p:sp>
    </p:spTree>
    <p:extLst>
      <p:ext uri="{BB962C8B-B14F-4D97-AF65-F5344CB8AC3E}">
        <p14:creationId xmlns:p14="http://schemas.microsoft.com/office/powerpoint/2010/main" val="3557830852"/>
      </p:ext>
    </p:extLst>
  </p:cSld>
  <p:clrMapOvr>
    <a:masterClrMapping/>
  </p:clrMapOvr>
  <mc:AlternateContent xmlns:mc="http://schemas.openxmlformats.org/markup-compatibility/2006" xmlns:p14="http://schemas.microsoft.com/office/powerpoint/2010/main">
    <mc:Choice Requires="p14">
      <p:transition spd="slow" p14:dur="2000" advTm="77252"/>
    </mc:Choice>
    <mc:Fallback xmlns="">
      <p:transition spd="slow" advTm="77252"/>
    </mc:Fallback>
  </mc:AlternateContent>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63EC94-DF3F-4BA0-A6F8-F7211FBE60B1}"/>
              </a:ext>
            </a:extLst>
          </p:cNvPr>
          <p:cNvSpPr>
            <a:spLocks noGrp="1"/>
          </p:cNvSpPr>
          <p:nvPr>
            <p:ph type="title"/>
          </p:nvPr>
        </p:nvSpPr>
        <p:spPr>
          <a:xfrm>
            <a:off x="1150938" y="260648"/>
            <a:ext cx="7793037" cy="864096"/>
          </a:xfrm>
        </p:spPr>
        <p:txBody>
          <a:bodyPr/>
          <a:lstStyle/>
          <a:p>
            <a:r>
              <a:rPr kumimoji="1" lang="ja-JP" altLang="en-US" dirty="0">
                <a:solidFill>
                  <a:srgbClr val="FFFF00"/>
                </a:solidFill>
              </a:rPr>
              <a:t>自閉スペクトラム症の就労支援</a:t>
            </a:r>
          </a:p>
        </p:txBody>
      </p:sp>
      <p:sp>
        <p:nvSpPr>
          <p:cNvPr id="3" name="コンテンツ プレースホルダー 2">
            <a:extLst>
              <a:ext uri="{FF2B5EF4-FFF2-40B4-BE49-F238E27FC236}">
                <a16:creationId xmlns:a16="http://schemas.microsoft.com/office/drawing/2014/main" id="{58BCD4A7-CD1B-4474-A5BF-7C0A39F0C56C}"/>
              </a:ext>
            </a:extLst>
          </p:cNvPr>
          <p:cNvSpPr>
            <a:spLocks noGrp="1"/>
          </p:cNvSpPr>
          <p:nvPr>
            <p:ph idx="1"/>
          </p:nvPr>
        </p:nvSpPr>
        <p:spPr/>
        <p:txBody>
          <a:bodyPr/>
          <a:lstStyle/>
          <a:p>
            <a:r>
              <a:rPr kumimoji="1" lang="ja-JP" altLang="en-US" dirty="0"/>
              <a:t>同時に複数の作業を行うのが苦手（ワーキングメモリーの容量不足）</a:t>
            </a:r>
            <a:endParaRPr kumimoji="1" lang="en-US" altLang="ja-JP" dirty="0"/>
          </a:p>
          <a:p>
            <a:r>
              <a:rPr lang="ja-JP" altLang="en-US" dirty="0"/>
              <a:t>口頭での指示を理解することが苦手（視覚処理は得意で、聴覚処理は苦手）</a:t>
            </a:r>
            <a:endParaRPr lang="en-US" altLang="ja-JP" dirty="0"/>
          </a:p>
          <a:p>
            <a:r>
              <a:rPr kumimoji="1" lang="ja-JP" altLang="en-US" dirty="0"/>
              <a:t>臨機応変の判断が難しい</a:t>
            </a:r>
            <a:endParaRPr kumimoji="1" lang="en-US" altLang="ja-JP" dirty="0"/>
          </a:p>
          <a:p>
            <a:r>
              <a:rPr lang="ja-JP" altLang="en-US" dirty="0"/>
              <a:t>仕事のやり方が自己流になりやすい</a:t>
            </a:r>
            <a:endParaRPr lang="en-US" altLang="ja-JP" dirty="0"/>
          </a:p>
          <a:p>
            <a:pPr marL="457200" lvl="1" indent="0">
              <a:buNone/>
            </a:pPr>
            <a:endParaRPr kumimoji="1" lang="ja-JP" altLang="en-US" dirty="0"/>
          </a:p>
        </p:txBody>
      </p:sp>
    </p:spTree>
    <p:extLst>
      <p:ext uri="{BB962C8B-B14F-4D97-AF65-F5344CB8AC3E}">
        <p14:creationId xmlns:p14="http://schemas.microsoft.com/office/powerpoint/2010/main" val="2415053664"/>
      </p:ext>
    </p:extLst>
  </p:cSld>
  <p:clrMapOvr>
    <a:masterClrMapping/>
  </p:clrMapOvr>
  <mc:AlternateContent xmlns:mc="http://schemas.openxmlformats.org/markup-compatibility/2006" xmlns:p14="http://schemas.microsoft.com/office/powerpoint/2010/main">
    <mc:Choice Requires="p14">
      <p:transition spd="slow" p14:dur="2000" advTm="126821"/>
    </mc:Choice>
    <mc:Fallback xmlns="">
      <p:transition spd="slow" advTm="126821"/>
    </mc:Fallback>
  </mc:AlternateContent>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657DB66-9418-437B-99F1-A2D15D867B1E}"/>
              </a:ext>
            </a:extLst>
          </p:cNvPr>
          <p:cNvSpPr>
            <a:spLocks noGrp="1"/>
          </p:cNvSpPr>
          <p:nvPr>
            <p:ph type="title"/>
          </p:nvPr>
        </p:nvSpPr>
        <p:spPr>
          <a:xfrm>
            <a:off x="683568" y="476672"/>
            <a:ext cx="8260407" cy="864096"/>
          </a:xfrm>
        </p:spPr>
        <p:txBody>
          <a:bodyPr/>
          <a:lstStyle/>
          <a:p>
            <a:r>
              <a:rPr kumimoji="1" lang="ja-JP" altLang="en-US" dirty="0">
                <a:solidFill>
                  <a:srgbClr val="FFFF00"/>
                </a:solidFill>
              </a:rPr>
              <a:t>自閉スペクトラム症の就労支援　</a:t>
            </a:r>
            <a:r>
              <a:rPr kumimoji="1" lang="en-US" altLang="ja-JP" dirty="0">
                <a:solidFill>
                  <a:srgbClr val="FFFF00"/>
                </a:solidFill>
              </a:rPr>
              <a:t>2</a:t>
            </a:r>
            <a:endParaRPr kumimoji="1" lang="ja-JP" altLang="en-US" dirty="0">
              <a:solidFill>
                <a:srgbClr val="FFFF00"/>
              </a:solidFill>
            </a:endParaRPr>
          </a:p>
        </p:txBody>
      </p:sp>
      <p:sp>
        <p:nvSpPr>
          <p:cNvPr id="3" name="コンテンツ プレースホルダー 2">
            <a:extLst>
              <a:ext uri="{FF2B5EF4-FFF2-40B4-BE49-F238E27FC236}">
                <a16:creationId xmlns:a16="http://schemas.microsoft.com/office/drawing/2014/main" id="{2618F438-D8B7-4A70-8074-79BB70017C2A}"/>
              </a:ext>
            </a:extLst>
          </p:cNvPr>
          <p:cNvSpPr>
            <a:spLocks noGrp="1"/>
          </p:cNvSpPr>
          <p:nvPr>
            <p:ph idx="1"/>
          </p:nvPr>
        </p:nvSpPr>
        <p:spPr>
          <a:xfrm>
            <a:off x="611560" y="1340768"/>
            <a:ext cx="8343528" cy="5040559"/>
          </a:xfrm>
        </p:spPr>
        <p:txBody>
          <a:bodyPr/>
          <a:lstStyle/>
          <a:p>
            <a:r>
              <a:rPr kumimoji="1" lang="ja-JP" altLang="en-US" dirty="0"/>
              <a:t>失敗に対処する際のコミュニケーション・社会性の不足</a:t>
            </a:r>
            <a:endParaRPr kumimoji="1" lang="en-US" altLang="ja-JP" dirty="0"/>
          </a:p>
          <a:p>
            <a:pPr lvl="1"/>
            <a:r>
              <a:rPr lang="ja-JP" altLang="en-US" dirty="0"/>
              <a:t>失敗の報告と謝罪ができない</a:t>
            </a:r>
            <a:endParaRPr lang="en-US" altLang="ja-JP" dirty="0"/>
          </a:p>
          <a:p>
            <a:pPr lvl="1"/>
            <a:r>
              <a:rPr kumimoji="1" lang="ja-JP" altLang="en-US" dirty="0"/>
              <a:t>自分の立場ばかり主張する</a:t>
            </a:r>
            <a:endParaRPr kumimoji="1" lang="en-US" altLang="ja-JP" dirty="0"/>
          </a:p>
          <a:p>
            <a:pPr lvl="1"/>
            <a:r>
              <a:rPr lang="ja-JP" altLang="en-US" dirty="0"/>
              <a:t>言い訳が饒舌すぎる</a:t>
            </a:r>
            <a:endParaRPr lang="en-US" altLang="ja-JP" dirty="0"/>
          </a:p>
          <a:p>
            <a:pPr lvl="1"/>
            <a:r>
              <a:rPr kumimoji="1" lang="ja-JP" altLang="en-US" dirty="0"/>
              <a:t>表情や態度が適切でない</a:t>
            </a:r>
            <a:endParaRPr kumimoji="1" lang="en-US" altLang="ja-JP" dirty="0"/>
          </a:p>
          <a:p>
            <a:pPr lvl="1"/>
            <a:r>
              <a:rPr lang="ja-JP" altLang="en-US" dirty="0"/>
              <a:t>身体不調を訴えて逃避してしまう</a:t>
            </a:r>
            <a:endParaRPr lang="en-US" altLang="ja-JP" dirty="0"/>
          </a:p>
          <a:p>
            <a:r>
              <a:rPr kumimoji="1" lang="ja-JP" altLang="en-US" dirty="0"/>
              <a:t>本人の能力と職場の要求水準のミスマッチ</a:t>
            </a:r>
          </a:p>
        </p:txBody>
      </p:sp>
    </p:spTree>
    <p:extLst>
      <p:ext uri="{BB962C8B-B14F-4D97-AF65-F5344CB8AC3E}">
        <p14:creationId xmlns:p14="http://schemas.microsoft.com/office/powerpoint/2010/main" val="344134360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1150938" y="404664"/>
            <a:ext cx="7793037" cy="86409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solidFill>
                  <a:srgbClr val="FFFF00"/>
                </a:solidFill>
                <a:effectLst/>
              </a:rPr>
              <a:t>うつ病と共存しやすい疾患　</a:t>
            </a:r>
            <a:endParaRPr lang="en-US" altLang="ja-JP" dirty="0">
              <a:solidFill>
                <a:srgbClr val="FFFF00"/>
              </a:solidFill>
              <a:effectLst/>
            </a:endParaRPr>
          </a:p>
        </p:txBody>
      </p:sp>
      <p:sp>
        <p:nvSpPr>
          <p:cNvPr id="44035" name="Rectangle 3"/>
          <p:cNvSpPr>
            <a:spLocks noGrp="1" noChangeArrowheads="1"/>
          </p:cNvSpPr>
          <p:nvPr>
            <p:ph type="body" idx="1"/>
          </p:nvPr>
        </p:nvSpPr>
        <p:spPr>
          <a:xfrm>
            <a:off x="683568" y="1268760"/>
            <a:ext cx="8271520" cy="486375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ja-JP" altLang="en-US" sz="2800" dirty="0">
                <a:solidFill>
                  <a:srgbClr val="FFFF00"/>
                </a:solidFill>
                <a:effectLst/>
              </a:rPr>
              <a:t>認知症</a:t>
            </a:r>
            <a:r>
              <a:rPr lang="ja-JP" altLang="en-US" sz="2800" dirty="0">
                <a:effectLst/>
              </a:rPr>
              <a:t>：</a:t>
            </a:r>
          </a:p>
          <a:p>
            <a:pPr lvl="1">
              <a:lnSpc>
                <a:spcPct val="90000"/>
              </a:lnSpc>
            </a:pPr>
            <a:r>
              <a:rPr lang="ja-JP" altLang="en-US" sz="2400" dirty="0">
                <a:solidFill>
                  <a:srgbClr val="FFFF00"/>
                </a:solidFill>
                <a:effectLst/>
              </a:rPr>
              <a:t>仮性認知症</a:t>
            </a:r>
          </a:p>
          <a:p>
            <a:pPr lvl="1">
              <a:lnSpc>
                <a:spcPct val="90000"/>
              </a:lnSpc>
            </a:pPr>
            <a:r>
              <a:rPr lang="ja-JP" altLang="en-US" sz="2400" dirty="0">
                <a:solidFill>
                  <a:srgbClr val="FFFF00"/>
                </a:solidFill>
                <a:effectLst/>
              </a:rPr>
              <a:t>うつ病が先行する認知症</a:t>
            </a:r>
          </a:p>
          <a:p>
            <a:pPr lvl="1">
              <a:lnSpc>
                <a:spcPct val="90000"/>
              </a:lnSpc>
            </a:pPr>
            <a:r>
              <a:rPr lang="ja-JP" altLang="en-US" sz="2400" dirty="0">
                <a:solidFill>
                  <a:srgbClr val="FFFF00"/>
                </a:solidFill>
                <a:effectLst/>
              </a:rPr>
              <a:t>うつ病が共存する認知症</a:t>
            </a:r>
            <a:r>
              <a:rPr lang="ja-JP" altLang="en-US" sz="2400" dirty="0">
                <a:effectLst/>
              </a:rPr>
              <a:t>、特に血管性認知症で多い（</a:t>
            </a:r>
            <a:r>
              <a:rPr lang="en-US" altLang="ja-JP" sz="2400" dirty="0">
                <a:effectLst/>
              </a:rPr>
              <a:t>vascular depression)</a:t>
            </a:r>
            <a:r>
              <a:rPr lang="ja-JP" altLang="en-US" sz="2400" dirty="0">
                <a:effectLst/>
              </a:rPr>
              <a:t>、</a:t>
            </a:r>
            <a:r>
              <a:rPr lang="ja-JP" altLang="en-US" sz="2400" dirty="0">
                <a:solidFill>
                  <a:srgbClr val="FFFF00"/>
                </a:solidFill>
                <a:effectLst/>
              </a:rPr>
              <a:t>副作用に注意して抗うつ薬</a:t>
            </a:r>
            <a:r>
              <a:rPr lang="ja-JP" altLang="en-US" sz="2400" dirty="0">
                <a:effectLst/>
              </a:rPr>
              <a:t>を選択</a:t>
            </a:r>
          </a:p>
          <a:p>
            <a:pPr>
              <a:lnSpc>
                <a:spcPct val="90000"/>
              </a:lnSpc>
            </a:pPr>
            <a:r>
              <a:rPr lang="ja-JP" altLang="en-US" sz="2800" dirty="0">
                <a:solidFill>
                  <a:srgbClr val="FFFF00"/>
                </a:solidFill>
                <a:effectLst/>
              </a:rPr>
              <a:t>広汎性発達障害、注意欠陥多動障害</a:t>
            </a:r>
          </a:p>
          <a:p>
            <a:pPr lvl="1">
              <a:lnSpc>
                <a:spcPct val="90000"/>
              </a:lnSpc>
            </a:pPr>
            <a:r>
              <a:rPr lang="en-US" altLang="ja-JP" sz="2400" dirty="0">
                <a:effectLst/>
              </a:rPr>
              <a:t>3</a:t>
            </a:r>
            <a:r>
              <a:rPr lang="ja-JP" altLang="en-US" sz="2400" dirty="0">
                <a:effectLst/>
              </a:rPr>
              <a:t>歳以前に出現</a:t>
            </a:r>
          </a:p>
          <a:p>
            <a:pPr lvl="1">
              <a:lnSpc>
                <a:spcPct val="90000"/>
              </a:lnSpc>
            </a:pPr>
            <a:r>
              <a:rPr lang="ja-JP" altLang="en-US" sz="2400" dirty="0">
                <a:solidFill>
                  <a:srgbClr val="FFFF00"/>
                </a:solidFill>
                <a:effectLst/>
              </a:rPr>
              <a:t>対人関係の障害</a:t>
            </a:r>
            <a:r>
              <a:rPr lang="ja-JP" altLang="en-US" sz="2400" dirty="0">
                <a:effectLst/>
              </a:rPr>
              <a:t>、</a:t>
            </a:r>
            <a:r>
              <a:rPr lang="ja-JP" altLang="en-US" sz="2400" dirty="0">
                <a:solidFill>
                  <a:srgbClr val="FFFF00"/>
                </a:solidFill>
                <a:effectLst/>
              </a:rPr>
              <a:t>コミュニケーションの障害</a:t>
            </a:r>
            <a:r>
              <a:rPr lang="ja-JP" altLang="en-US" sz="2400" dirty="0">
                <a:effectLst/>
              </a:rPr>
              <a:t>、</a:t>
            </a:r>
            <a:r>
              <a:rPr lang="ja-JP" altLang="en-US" sz="2400" dirty="0">
                <a:solidFill>
                  <a:srgbClr val="FFFF00"/>
                </a:solidFill>
                <a:effectLst/>
              </a:rPr>
              <a:t>限定された興味と強いこだわり</a:t>
            </a:r>
            <a:r>
              <a:rPr lang="ja-JP" altLang="en-US" sz="2400" dirty="0">
                <a:effectLst/>
              </a:rPr>
              <a:t>、注意の障害、衝動性の障害</a:t>
            </a:r>
          </a:p>
          <a:p>
            <a:pPr lvl="1">
              <a:lnSpc>
                <a:spcPct val="90000"/>
              </a:lnSpc>
            </a:pPr>
            <a:r>
              <a:rPr lang="ja-JP" altLang="en-US" sz="2400" dirty="0">
                <a:solidFill>
                  <a:srgbClr val="FFFF00"/>
                </a:solidFill>
                <a:effectLst/>
              </a:rPr>
              <a:t>二次障害としてうつ状態</a:t>
            </a:r>
            <a:r>
              <a:rPr lang="ja-JP" altLang="en-US" sz="2400" dirty="0">
                <a:effectLst/>
              </a:rPr>
              <a:t>を呈しやすい</a:t>
            </a:r>
          </a:p>
        </p:txBody>
      </p:sp>
    </p:spTree>
    <p:extLst>
      <p:ext uri="{BB962C8B-B14F-4D97-AF65-F5344CB8AC3E}">
        <p14:creationId xmlns:p14="http://schemas.microsoft.com/office/powerpoint/2010/main" val="141685075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4742F5-75D6-45BF-88E1-C96BE1FA1A96}"/>
              </a:ext>
            </a:extLst>
          </p:cNvPr>
          <p:cNvSpPr>
            <a:spLocks noGrp="1"/>
          </p:cNvSpPr>
          <p:nvPr>
            <p:ph type="title"/>
          </p:nvPr>
        </p:nvSpPr>
        <p:spPr>
          <a:xfrm>
            <a:off x="1150938" y="188640"/>
            <a:ext cx="7793037" cy="720080"/>
          </a:xfrm>
        </p:spPr>
        <p:txBody>
          <a:bodyPr/>
          <a:lstStyle/>
          <a:p>
            <a:r>
              <a:rPr kumimoji="1" lang="ja-JP" altLang="en-US" dirty="0">
                <a:solidFill>
                  <a:srgbClr val="FFFF00"/>
                </a:solidFill>
              </a:rPr>
              <a:t>うつ病休職者の今日的問題</a:t>
            </a:r>
          </a:p>
        </p:txBody>
      </p:sp>
      <p:sp>
        <p:nvSpPr>
          <p:cNvPr id="3" name="コンテンツ プレースホルダー 2">
            <a:extLst>
              <a:ext uri="{FF2B5EF4-FFF2-40B4-BE49-F238E27FC236}">
                <a16:creationId xmlns:a16="http://schemas.microsoft.com/office/drawing/2014/main" id="{A34970E7-EBC1-465E-99D7-3D7F392166B4}"/>
              </a:ext>
            </a:extLst>
          </p:cNvPr>
          <p:cNvSpPr>
            <a:spLocks noGrp="1"/>
          </p:cNvSpPr>
          <p:nvPr>
            <p:ph idx="1"/>
          </p:nvPr>
        </p:nvSpPr>
        <p:spPr>
          <a:xfrm>
            <a:off x="200025" y="908720"/>
            <a:ext cx="8755063" cy="5223793"/>
          </a:xfrm>
        </p:spPr>
        <p:txBody>
          <a:bodyPr/>
          <a:lstStyle/>
          <a:p>
            <a:r>
              <a:rPr kumimoji="1" lang="ja-JP" altLang="en-US" sz="2400" dirty="0"/>
              <a:t>うつ病休職者が、</a:t>
            </a:r>
            <a:r>
              <a:rPr kumimoji="1" lang="en-US" altLang="ja-JP" sz="2400" dirty="0"/>
              <a:t>WAIS</a:t>
            </a:r>
            <a:r>
              <a:rPr kumimoji="1" lang="ja-JP" altLang="en-US" sz="2400" dirty="0"/>
              <a:t>等の心理テスト・職業適性テストなどの結果から、自閉スペクトラム症と診断されることが増えている。</a:t>
            </a:r>
            <a:endParaRPr kumimoji="1" lang="en-US" altLang="ja-JP" sz="2400" dirty="0"/>
          </a:p>
          <a:p>
            <a:r>
              <a:rPr lang="ja-JP" altLang="en-US" sz="2400" dirty="0"/>
              <a:t>この障害の受容を求められ、降格、配置転換、退職を求められることが多い。</a:t>
            </a:r>
            <a:endParaRPr lang="en-US" altLang="ja-JP" sz="2400" dirty="0"/>
          </a:p>
          <a:p>
            <a:r>
              <a:rPr kumimoji="1" lang="ja-JP" altLang="en-US" sz="2400" dirty="0"/>
              <a:t>自閉スペクトラム症の就労支援プログラムに移行することになるが、支援プログラムの内容は未熟で、未経験の</a:t>
            </a:r>
            <a:r>
              <a:rPr lang="ja-JP" altLang="en-US" sz="2400" dirty="0"/>
              <a:t>作業に習熟するには暇がかかる。</a:t>
            </a:r>
            <a:endParaRPr lang="en-US" altLang="ja-JP" sz="2400" dirty="0"/>
          </a:p>
          <a:p>
            <a:r>
              <a:rPr kumimoji="1" lang="ja-JP" altLang="en-US" sz="2400" dirty="0"/>
              <a:t>うつ病者の回復にとって最も重要な自尊心を打ち砕くことが多い。</a:t>
            </a:r>
            <a:endParaRPr kumimoji="1" lang="en-US" altLang="ja-JP" sz="2400" dirty="0"/>
          </a:p>
          <a:p>
            <a:r>
              <a:rPr lang="ja-JP" altLang="en-US" sz="2400" dirty="0"/>
              <a:t>うつ病者の病前作業能力は高かったことに敬意を払いつつ、支援者は自閉スペクトラム症者が持つ強みの認知機能を引き出さねばならない。</a:t>
            </a:r>
            <a:endParaRPr kumimoji="1" lang="ja-JP" altLang="en-US" sz="2400" dirty="0"/>
          </a:p>
        </p:txBody>
      </p:sp>
    </p:spTree>
    <p:extLst>
      <p:ext uri="{BB962C8B-B14F-4D97-AF65-F5344CB8AC3E}">
        <p14:creationId xmlns:p14="http://schemas.microsoft.com/office/powerpoint/2010/main" val="421991904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20396E-4AC7-4C9D-AB76-CBF7EE2784F2}"/>
              </a:ext>
            </a:extLst>
          </p:cNvPr>
          <p:cNvSpPr>
            <a:spLocks noGrp="1"/>
          </p:cNvSpPr>
          <p:nvPr>
            <p:ph type="title"/>
          </p:nvPr>
        </p:nvSpPr>
        <p:spPr>
          <a:xfrm>
            <a:off x="1150938" y="332656"/>
            <a:ext cx="7793037" cy="648072"/>
          </a:xfrm>
        </p:spPr>
        <p:txBody>
          <a:bodyPr/>
          <a:lstStyle/>
          <a:p>
            <a:r>
              <a:rPr kumimoji="1" lang="ja-JP" altLang="en-US" dirty="0">
                <a:solidFill>
                  <a:srgbClr val="FFFF00"/>
                </a:solidFill>
              </a:rPr>
              <a:t>高次脳機能障害</a:t>
            </a:r>
          </a:p>
        </p:txBody>
      </p:sp>
      <p:sp>
        <p:nvSpPr>
          <p:cNvPr id="3" name="コンテンツ プレースホルダー 2">
            <a:extLst>
              <a:ext uri="{FF2B5EF4-FFF2-40B4-BE49-F238E27FC236}">
                <a16:creationId xmlns:a16="http://schemas.microsoft.com/office/drawing/2014/main" id="{C58BCF65-8E53-40EF-9F4B-822B75CFAE54}"/>
              </a:ext>
            </a:extLst>
          </p:cNvPr>
          <p:cNvSpPr>
            <a:spLocks noGrp="1"/>
          </p:cNvSpPr>
          <p:nvPr>
            <p:ph idx="1"/>
          </p:nvPr>
        </p:nvSpPr>
        <p:spPr>
          <a:xfrm>
            <a:off x="683568" y="1052736"/>
            <a:ext cx="8271520" cy="5079777"/>
          </a:xfrm>
        </p:spPr>
        <p:txBody>
          <a:bodyPr/>
          <a:lstStyle/>
          <a:p>
            <a:r>
              <a:rPr kumimoji="1" lang="ja-JP" altLang="en-US" dirty="0"/>
              <a:t>脳損傷を受けることで、注意、知覚、学習、記憶、言語、思考など、認知機能を含む高次の精神機能の低下がみられる</a:t>
            </a:r>
            <a:endParaRPr kumimoji="1" lang="en-US" altLang="ja-JP" dirty="0"/>
          </a:p>
          <a:p>
            <a:r>
              <a:rPr lang="ja-JP" altLang="en-US" dirty="0"/>
              <a:t>交通事故、落下等による脳損傷、脳血管障害、脳腫瘍・脳腫瘍術後、低酸素脳症</a:t>
            </a:r>
            <a:endParaRPr kumimoji="1" lang="en-US" altLang="ja-JP" dirty="0"/>
          </a:p>
          <a:p>
            <a:r>
              <a:rPr kumimoji="1" lang="en-US" altLang="ja-JP" dirty="0"/>
              <a:t>ICD-10</a:t>
            </a:r>
            <a:r>
              <a:rPr kumimoji="1" lang="ja-JP" altLang="en-US" dirty="0"/>
              <a:t>　</a:t>
            </a:r>
            <a:r>
              <a:rPr kumimoji="1" lang="en-US" altLang="ja-JP" dirty="0"/>
              <a:t>F</a:t>
            </a:r>
            <a:r>
              <a:rPr kumimoji="1" lang="ja-JP" altLang="en-US" dirty="0"/>
              <a:t>０　症状性を含む器質性精神障害</a:t>
            </a:r>
            <a:endParaRPr kumimoji="1" lang="en-US" altLang="ja-JP" dirty="0"/>
          </a:p>
          <a:p>
            <a:r>
              <a:rPr lang="ja-JP" altLang="en-US" dirty="0"/>
              <a:t>精神障害者保健福祉手帳を取得できる。身体障害が合併する場合は身体障害者手帳も申請できる</a:t>
            </a:r>
            <a:endParaRPr lang="en-US" altLang="ja-JP" dirty="0"/>
          </a:p>
          <a:p>
            <a:r>
              <a:rPr lang="ja-JP" altLang="en-US" dirty="0"/>
              <a:t>成年後見制度の対象</a:t>
            </a:r>
            <a:endParaRPr lang="en-US" altLang="ja-JP" dirty="0"/>
          </a:p>
          <a:p>
            <a:pPr lvl="1"/>
            <a:endParaRPr kumimoji="1" lang="ja-JP" altLang="en-US" dirty="0"/>
          </a:p>
        </p:txBody>
      </p:sp>
    </p:spTree>
    <p:extLst>
      <p:ext uri="{BB962C8B-B14F-4D97-AF65-F5344CB8AC3E}">
        <p14:creationId xmlns:p14="http://schemas.microsoft.com/office/powerpoint/2010/main" val="343426121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20396E-4AC7-4C9D-AB76-CBF7EE2784F2}"/>
              </a:ext>
            </a:extLst>
          </p:cNvPr>
          <p:cNvSpPr>
            <a:spLocks noGrp="1"/>
          </p:cNvSpPr>
          <p:nvPr>
            <p:ph type="title"/>
          </p:nvPr>
        </p:nvSpPr>
        <p:spPr>
          <a:xfrm>
            <a:off x="1150938" y="332656"/>
            <a:ext cx="7793037" cy="648072"/>
          </a:xfrm>
        </p:spPr>
        <p:txBody>
          <a:bodyPr/>
          <a:lstStyle/>
          <a:p>
            <a:r>
              <a:rPr kumimoji="1" lang="ja-JP" altLang="en-US" dirty="0">
                <a:solidFill>
                  <a:srgbClr val="FFFF00"/>
                </a:solidFill>
              </a:rPr>
              <a:t>高次脳機能障害の症状</a:t>
            </a:r>
          </a:p>
        </p:txBody>
      </p:sp>
      <p:sp>
        <p:nvSpPr>
          <p:cNvPr id="3" name="コンテンツ プレースホルダー 2">
            <a:extLst>
              <a:ext uri="{FF2B5EF4-FFF2-40B4-BE49-F238E27FC236}">
                <a16:creationId xmlns:a16="http://schemas.microsoft.com/office/drawing/2014/main" id="{C58BCF65-8E53-40EF-9F4B-822B75CFAE54}"/>
              </a:ext>
            </a:extLst>
          </p:cNvPr>
          <p:cNvSpPr>
            <a:spLocks noGrp="1"/>
          </p:cNvSpPr>
          <p:nvPr>
            <p:ph idx="1"/>
          </p:nvPr>
        </p:nvSpPr>
        <p:spPr>
          <a:xfrm>
            <a:off x="323528" y="1052736"/>
            <a:ext cx="8631560" cy="5079777"/>
          </a:xfrm>
        </p:spPr>
        <p:txBody>
          <a:bodyPr/>
          <a:lstStyle/>
          <a:p>
            <a:r>
              <a:rPr kumimoji="1" lang="ja-JP" altLang="en-US" sz="2800" dirty="0"/>
              <a:t>記憶障害</a:t>
            </a:r>
            <a:endParaRPr kumimoji="1" lang="en-US" altLang="ja-JP" sz="2800" dirty="0"/>
          </a:p>
          <a:p>
            <a:r>
              <a:rPr lang="ja-JP" altLang="en-US" sz="2800" dirty="0"/>
              <a:t>注意障害</a:t>
            </a:r>
            <a:endParaRPr lang="en-US" altLang="ja-JP" sz="2800" dirty="0"/>
          </a:p>
          <a:p>
            <a:r>
              <a:rPr kumimoji="1" lang="ja-JP" altLang="en-US" sz="2800" dirty="0"/>
              <a:t>半側空間無視</a:t>
            </a:r>
            <a:endParaRPr kumimoji="1" lang="en-US" altLang="ja-JP" sz="2800" dirty="0"/>
          </a:p>
          <a:p>
            <a:r>
              <a:rPr lang="ja-JP" altLang="en-US" sz="2800" dirty="0"/>
              <a:t>失語症</a:t>
            </a:r>
            <a:endParaRPr lang="en-US" altLang="ja-JP" sz="2800" dirty="0"/>
          </a:p>
          <a:p>
            <a:r>
              <a:rPr kumimoji="1" lang="ja-JP" altLang="en-US" sz="2800" dirty="0"/>
              <a:t>失行症：運動麻痺はなく、使えるはずの道具がうまく使えない</a:t>
            </a:r>
            <a:endParaRPr kumimoji="1" lang="en-US" altLang="ja-JP" sz="2800" dirty="0"/>
          </a:p>
          <a:p>
            <a:r>
              <a:rPr lang="ja-JP" altLang="en-US" sz="2800" dirty="0"/>
              <a:t>失認症：視覚、聴覚、触覚などの機能は正常であるが、感覚が捕らえた情報の意味が把握できない</a:t>
            </a:r>
            <a:endParaRPr lang="en-US" altLang="ja-JP" sz="2800" dirty="0"/>
          </a:p>
          <a:p>
            <a:r>
              <a:rPr kumimoji="1" lang="ja-JP" altLang="en-US" sz="2800" dirty="0"/>
              <a:t>遂行機能障害：作業を遂行する上で計画を立て、調節をしながら目標達成することができない</a:t>
            </a:r>
            <a:endParaRPr kumimoji="1" lang="en-US" altLang="ja-JP" sz="2800" dirty="0"/>
          </a:p>
          <a:p>
            <a:r>
              <a:rPr lang="ja-JP" altLang="en-US" sz="2800" dirty="0"/>
              <a:t>社会的行動障害</a:t>
            </a:r>
            <a:endParaRPr kumimoji="1" lang="en-US" altLang="ja-JP" sz="2800" dirty="0"/>
          </a:p>
          <a:p>
            <a:endParaRPr kumimoji="1" lang="en-US" altLang="ja-JP" dirty="0"/>
          </a:p>
          <a:p>
            <a:pPr lvl="1"/>
            <a:endParaRPr kumimoji="1" lang="ja-JP" altLang="en-US" dirty="0"/>
          </a:p>
        </p:txBody>
      </p:sp>
    </p:spTree>
    <p:extLst>
      <p:ext uri="{BB962C8B-B14F-4D97-AF65-F5344CB8AC3E}">
        <p14:creationId xmlns:p14="http://schemas.microsoft.com/office/powerpoint/2010/main" val="401610535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C605962-AC12-4993-9497-F033E775D1CD}"/>
              </a:ext>
            </a:extLst>
          </p:cNvPr>
          <p:cNvSpPr>
            <a:spLocks noGrp="1"/>
          </p:cNvSpPr>
          <p:nvPr>
            <p:ph type="title"/>
          </p:nvPr>
        </p:nvSpPr>
        <p:spPr>
          <a:xfrm>
            <a:off x="1150938" y="116632"/>
            <a:ext cx="7793037" cy="720080"/>
          </a:xfrm>
        </p:spPr>
        <p:txBody>
          <a:bodyPr/>
          <a:lstStyle/>
          <a:p>
            <a:r>
              <a:rPr kumimoji="1" lang="ja-JP" altLang="en-US" dirty="0">
                <a:solidFill>
                  <a:srgbClr val="FFFF00"/>
                </a:solidFill>
              </a:rPr>
              <a:t>てんかん</a:t>
            </a:r>
          </a:p>
        </p:txBody>
      </p:sp>
      <p:sp>
        <p:nvSpPr>
          <p:cNvPr id="3" name="コンテンツ プレースホルダー 2">
            <a:extLst>
              <a:ext uri="{FF2B5EF4-FFF2-40B4-BE49-F238E27FC236}">
                <a16:creationId xmlns:a16="http://schemas.microsoft.com/office/drawing/2014/main" id="{6246F714-6CEC-4F5B-8227-67EF2AF77D70}"/>
              </a:ext>
            </a:extLst>
          </p:cNvPr>
          <p:cNvSpPr>
            <a:spLocks noGrp="1"/>
          </p:cNvSpPr>
          <p:nvPr>
            <p:ph idx="1"/>
          </p:nvPr>
        </p:nvSpPr>
        <p:spPr>
          <a:xfrm>
            <a:off x="395536" y="836712"/>
            <a:ext cx="8559552" cy="5295801"/>
          </a:xfrm>
        </p:spPr>
        <p:txBody>
          <a:bodyPr/>
          <a:lstStyle/>
          <a:p>
            <a:r>
              <a:rPr kumimoji="1" lang="en-US" altLang="ja-JP" dirty="0"/>
              <a:t>ICD</a:t>
            </a:r>
            <a:r>
              <a:rPr kumimoji="1" lang="ja-JP" altLang="en-US" dirty="0"/>
              <a:t>では</a:t>
            </a:r>
            <a:r>
              <a:rPr kumimoji="1" lang="en-US" altLang="ja-JP" dirty="0"/>
              <a:t>G</a:t>
            </a:r>
            <a:r>
              <a:rPr kumimoji="1" lang="ja-JP" altLang="en-US" dirty="0"/>
              <a:t>：神経系および感覚器の疾患に入るが、わが国では精神障害の施策の対象</a:t>
            </a:r>
            <a:endParaRPr kumimoji="1" lang="en-US" altLang="ja-JP" dirty="0"/>
          </a:p>
          <a:p>
            <a:r>
              <a:rPr lang="ja-JP" altLang="en-US" dirty="0"/>
              <a:t>脳神経の一時的な過剰放電によるけいれんや意識の障害を伴う「てんかん発作」が特徴</a:t>
            </a:r>
            <a:endParaRPr lang="en-US" altLang="ja-JP" dirty="0"/>
          </a:p>
          <a:p>
            <a:r>
              <a:rPr kumimoji="1" lang="ja-JP" altLang="en-US" dirty="0"/>
              <a:t>てんかん発作のタイプ</a:t>
            </a:r>
            <a:endParaRPr kumimoji="1" lang="en-US" altLang="ja-JP" dirty="0"/>
          </a:p>
          <a:p>
            <a:pPr lvl="1"/>
            <a:r>
              <a:rPr kumimoji="1" lang="ja-JP" altLang="en-US" sz="2400" dirty="0"/>
              <a:t>イ 意識障害はないが、随意運動が失われる発作</a:t>
            </a:r>
          </a:p>
          <a:p>
            <a:pPr lvl="1"/>
            <a:r>
              <a:rPr kumimoji="1" lang="ja-JP" altLang="en-US" sz="2400" dirty="0"/>
              <a:t>ロ 意識を失い、行為が途絶するが、倒れない発作</a:t>
            </a:r>
          </a:p>
          <a:p>
            <a:pPr lvl="1"/>
            <a:r>
              <a:rPr kumimoji="1" lang="ja-JP" altLang="en-US" sz="2400" dirty="0"/>
              <a:t>ハ 意識障害の有無を問わず、転倒する発作</a:t>
            </a:r>
          </a:p>
          <a:p>
            <a:pPr lvl="1"/>
            <a:r>
              <a:rPr kumimoji="1" lang="ja-JP" altLang="en-US" sz="2400" dirty="0"/>
              <a:t>ニ 意識障害を呈し、状況にそぐわない行為を示す発作</a:t>
            </a:r>
            <a:endParaRPr kumimoji="1" lang="en-US" altLang="ja-JP" sz="2400" dirty="0"/>
          </a:p>
          <a:p>
            <a:r>
              <a:rPr lang="ja-JP" altLang="en-US" sz="2800" dirty="0"/>
              <a:t>認知機能障害</a:t>
            </a:r>
            <a:endParaRPr lang="en-US" altLang="ja-JP" sz="2800" dirty="0"/>
          </a:p>
          <a:p>
            <a:r>
              <a:rPr kumimoji="1" lang="ja-JP" altLang="en-US" sz="2800" dirty="0"/>
              <a:t>性格変化（回りくどさ、固執、怒りやすさ）</a:t>
            </a:r>
            <a:endParaRPr kumimoji="1" lang="en-US" altLang="ja-JP" sz="2800" dirty="0"/>
          </a:p>
          <a:p>
            <a:endParaRPr kumimoji="1" lang="ja-JP" altLang="en-US" sz="2800" dirty="0"/>
          </a:p>
        </p:txBody>
      </p:sp>
    </p:spTree>
    <p:extLst>
      <p:ext uri="{BB962C8B-B14F-4D97-AF65-F5344CB8AC3E}">
        <p14:creationId xmlns:p14="http://schemas.microsoft.com/office/powerpoint/2010/main" val="262156521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E412AC-239B-4500-AE43-A5BBDBC7BD40}"/>
              </a:ext>
            </a:extLst>
          </p:cNvPr>
          <p:cNvSpPr>
            <a:spLocks noGrp="1"/>
          </p:cNvSpPr>
          <p:nvPr>
            <p:ph type="title"/>
          </p:nvPr>
        </p:nvSpPr>
        <p:spPr>
          <a:xfrm>
            <a:off x="1150938" y="116632"/>
            <a:ext cx="7793037" cy="792088"/>
          </a:xfrm>
        </p:spPr>
        <p:txBody>
          <a:bodyPr/>
          <a:lstStyle/>
          <a:p>
            <a:r>
              <a:rPr kumimoji="1" lang="ja-JP" altLang="en-US" dirty="0">
                <a:solidFill>
                  <a:srgbClr val="FFFF00"/>
                </a:solidFill>
              </a:rPr>
              <a:t>不安</a:t>
            </a:r>
            <a:r>
              <a:rPr lang="ja-JP" altLang="en-US" dirty="0">
                <a:solidFill>
                  <a:srgbClr val="FFFF00"/>
                </a:solidFill>
              </a:rPr>
              <a:t>または恐怖関連</a:t>
            </a:r>
            <a:r>
              <a:rPr kumimoji="1" lang="ja-JP" altLang="en-US" dirty="0">
                <a:solidFill>
                  <a:srgbClr val="FFFF00"/>
                </a:solidFill>
              </a:rPr>
              <a:t>障害</a:t>
            </a:r>
          </a:p>
        </p:txBody>
      </p:sp>
      <p:sp>
        <p:nvSpPr>
          <p:cNvPr id="3" name="コンテンツ プレースホルダー 2">
            <a:extLst>
              <a:ext uri="{FF2B5EF4-FFF2-40B4-BE49-F238E27FC236}">
                <a16:creationId xmlns:a16="http://schemas.microsoft.com/office/drawing/2014/main" id="{1DF0F656-3D84-49F8-860C-70F409005805}"/>
              </a:ext>
            </a:extLst>
          </p:cNvPr>
          <p:cNvSpPr>
            <a:spLocks noGrp="1"/>
          </p:cNvSpPr>
          <p:nvPr>
            <p:ph idx="1"/>
          </p:nvPr>
        </p:nvSpPr>
        <p:spPr>
          <a:xfrm>
            <a:off x="395536" y="908720"/>
            <a:ext cx="8559552" cy="5223793"/>
          </a:xfrm>
        </p:spPr>
        <p:txBody>
          <a:bodyPr/>
          <a:lstStyle/>
          <a:p>
            <a:r>
              <a:rPr kumimoji="1" lang="ja-JP" altLang="en-US" dirty="0"/>
              <a:t>過剰な恐怖と不安と関連する行動障害で特徴づけられる</a:t>
            </a:r>
            <a:endParaRPr kumimoji="1" lang="en-US" altLang="ja-JP" dirty="0"/>
          </a:p>
          <a:p>
            <a:pPr lvl="1"/>
            <a:r>
              <a:rPr lang="ja-JP" altLang="en-US" sz="2400" dirty="0">
                <a:solidFill>
                  <a:srgbClr val="FFFF00"/>
                </a:solidFill>
              </a:rPr>
              <a:t>恐怖</a:t>
            </a:r>
            <a:r>
              <a:rPr lang="ja-JP" altLang="en-US" sz="2400" dirty="0"/>
              <a:t>：現実の、または切迫していらと感じる脅威に対する情動反応、</a:t>
            </a:r>
            <a:r>
              <a:rPr lang="ja-JP" altLang="en-US" sz="2400" dirty="0">
                <a:solidFill>
                  <a:srgbClr val="FFFF00"/>
                </a:solidFill>
              </a:rPr>
              <a:t>自律神経系興奮と逃避行動</a:t>
            </a:r>
            <a:r>
              <a:rPr lang="ja-JP" altLang="en-US" sz="2400" dirty="0"/>
              <a:t>が続く</a:t>
            </a:r>
            <a:endParaRPr lang="en-US" altLang="ja-JP" sz="2400" dirty="0"/>
          </a:p>
          <a:p>
            <a:pPr lvl="1"/>
            <a:r>
              <a:rPr kumimoji="1" lang="ja-JP" altLang="en-US" sz="2400" dirty="0"/>
              <a:t>不安：将来の脅威に対する予期、</a:t>
            </a:r>
            <a:r>
              <a:rPr kumimoji="1" lang="ja-JP" altLang="en-US" sz="2400" dirty="0">
                <a:solidFill>
                  <a:srgbClr val="FFFF00"/>
                </a:solidFill>
              </a:rPr>
              <a:t>筋緊張・覚醒状態・警戒・回避行動</a:t>
            </a:r>
            <a:r>
              <a:rPr kumimoji="1" lang="ja-JP" altLang="en-US" sz="2400" dirty="0"/>
              <a:t>が続く</a:t>
            </a:r>
            <a:endParaRPr kumimoji="1" lang="en-US" altLang="ja-JP" sz="2400" dirty="0"/>
          </a:p>
          <a:p>
            <a:r>
              <a:rPr lang="ja-JP" altLang="en-US" dirty="0"/>
              <a:t>全般不安症</a:t>
            </a:r>
            <a:endParaRPr lang="en-US" altLang="ja-JP" dirty="0"/>
          </a:p>
          <a:p>
            <a:r>
              <a:rPr kumimoji="1" lang="ja-JP" altLang="en-US" dirty="0"/>
              <a:t>パニック症</a:t>
            </a:r>
            <a:endParaRPr kumimoji="1" lang="en-US" altLang="ja-JP" dirty="0"/>
          </a:p>
          <a:p>
            <a:r>
              <a:rPr lang="ja-JP" altLang="en-US" dirty="0"/>
              <a:t>広場恐怖症</a:t>
            </a:r>
            <a:endParaRPr lang="en-US" altLang="ja-JP" dirty="0"/>
          </a:p>
          <a:p>
            <a:r>
              <a:rPr kumimoji="1" lang="ja-JP" altLang="en-US" dirty="0"/>
              <a:t>限局性恐怖症</a:t>
            </a:r>
            <a:endParaRPr kumimoji="1" lang="en-US" altLang="ja-JP" dirty="0"/>
          </a:p>
          <a:p>
            <a:r>
              <a:rPr lang="ja-JP" altLang="en-US" dirty="0"/>
              <a:t>社交不安症</a:t>
            </a:r>
            <a:endParaRPr kumimoji="1" lang="ja-JP" altLang="en-US" dirty="0"/>
          </a:p>
        </p:txBody>
      </p:sp>
    </p:spTree>
    <p:extLst>
      <p:ext uri="{BB962C8B-B14F-4D97-AF65-F5344CB8AC3E}">
        <p14:creationId xmlns:p14="http://schemas.microsoft.com/office/powerpoint/2010/main" val="270774291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E412AC-239B-4500-AE43-A5BBDBC7BD40}"/>
              </a:ext>
            </a:extLst>
          </p:cNvPr>
          <p:cNvSpPr>
            <a:spLocks noGrp="1"/>
          </p:cNvSpPr>
          <p:nvPr>
            <p:ph type="title"/>
          </p:nvPr>
        </p:nvSpPr>
        <p:spPr>
          <a:xfrm>
            <a:off x="1150938" y="116632"/>
            <a:ext cx="7793037" cy="792088"/>
          </a:xfrm>
        </p:spPr>
        <p:txBody>
          <a:bodyPr/>
          <a:lstStyle/>
          <a:p>
            <a:r>
              <a:rPr kumimoji="1" lang="ja-JP" altLang="en-US" dirty="0">
                <a:solidFill>
                  <a:srgbClr val="FFFF00"/>
                </a:solidFill>
              </a:rPr>
              <a:t>不安障害に見られる行動障害</a:t>
            </a:r>
          </a:p>
        </p:txBody>
      </p:sp>
      <p:sp>
        <p:nvSpPr>
          <p:cNvPr id="3" name="コンテンツ プレースホルダー 2">
            <a:extLst>
              <a:ext uri="{FF2B5EF4-FFF2-40B4-BE49-F238E27FC236}">
                <a16:creationId xmlns:a16="http://schemas.microsoft.com/office/drawing/2014/main" id="{1DF0F656-3D84-49F8-860C-70F409005805}"/>
              </a:ext>
            </a:extLst>
          </p:cNvPr>
          <p:cNvSpPr>
            <a:spLocks noGrp="1"/>
          </p:cNvSpPr>
          <p:nvPr>
            <p:ph idx="1"/>
          </p:nvPr>
        </p:nvSpPr>
        <p:spPr>
          <a:xfrm>
            <a:off x="395536" y="908720"/>
            <a:ext cx="8559552" cy="5223793"/>
          </a:xfrm>
        </p:spPr>
        <p:txBody>
          <a:bodyPr/>
          <a:lstStyle/>
          <a:p>
            <a:r>
              <a:rPr kumimoji="1" lang="ja-JP" altLang="en-US" dirty="0"/>
              <a:t>外出できない</a:t>
            </a:r>
            <a:endParaRPr kumimoji="1" lang="en-US" altLang="ja-JP" dirty="0"/>
          </a:p>
          <a:p>
            <a:r>
              <a:rPr lang="ja-JP" altLang="en-US" dirty="0"/>
              <a:t>公共交通機関が利用できない</a:t>
            </a:r>
            <a:endParaRPr lang="en-US" altLang="ja-JP" dirty="0"/>
          </a:p>
          <a:p>
            <a:r>
              <a:rPr lang="ja-JP" altLang="en-US" dirty="0"/>
              <a:t>飛行機に乗れない</a:t>
            </a:r>
            <a:endParaRPr lang="en-US" altLang="ja-JP" dirty="0"/>
          </a:p>
          <a:p>
            <a:r>
              <a:rPr lang="ja-JP" altLang="en-US" dirty="0"/>
              <a:t>トイレの場所が分からない所へは行けない</a:t>
            </a:r>
            <a:endParaRPr lang="en-US" altLang="ja-JP" dirty="0"/>
          </a:p>
          <a:p>
            <a:r>
              <a:rPr kumimoji="1" lang="ja-JP" altLang="en-US" dirty="0"/>
              <a:t>人前で話すことができない</a:t>
            </a:r>
            <a:endParaRPr kumimoji="1" lang="en-US" altLang="ja-JP" dirty="0"/>
          </a:p>
          <a:p>
            <a:r>
              <a:rPr lang="ja-JP" altLang="en-US" dirty="0"/>
              <a:t>会食ができない</a:t>
            </a:r>
            <a:endParaRPr lang="en-US" altLang="ja-JP" dirty="0"/>
          </a:p>
          <a:p>
            <a:r>
              <a:rPr lang="en-US" altLang="ja-JP" dirty="0"/>
              <a:t>PTA</a:t>
            </a:r>
            <a:r>
              <a:rPr lang="ja-JP" altLang="en-US" dirty="0"/>
              <a:t>の役員をすることができない</a:t>
            </a:r>
            <a:endParaRPr lang="en-US" altLang="ja-JP" dirty="0"/>
          </a:p>
          <a:p>
            <a:r>
              <a:rPr kumimoji="1" lang="ja-JP" altLang="en-US" dirty="0"/>
              <a:t>男性職員に対応されると手続きができない</a:t>
            </a:r>
            <a:endParaRPr kumimoji="1" lang="en-US" altLang="ja-JP" dirty="0"/>
          </a:p>
          <a:p>
            <a:r>
              <a:rPr lang="ja-JP" altLang="en-US" dirty="0"/>
              <a:t>法廷に出て尋問を受けることができない</a:t>
            </a:r>
            <a:endParaRPr kumimoji="1" lang="ja-JP" altLang="en-US" dirty="0"/>
          </a:p>
        </p:txBody>
      </p:sp>
    </p:spTree>
    <p:extLst>
      <p:ext uri="{BB962C8B-B14F-4D97-AF65-F5344CB8AC3E}">
        <p14:creationId xmlns:p14="http://schemas.microsoft.com/office/powerpoint/2010/main" val="3465533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58ADE1F6-1C27-41DE-B7E4-4F9B4EFDA0A4}"/>
              </a:ext>
            </a:extLst>
          </p:cNvPr>
          <p:cNvSpPr>
            <a:spLocks noGrp="1" noChangeArrowheads="1"/>
          </p:cNvSpPr>
          <p:nvPr>
            <p:ph type="title"/>
          </p:nvPr>
        </p:nvSpPr>
        <p:spPr>
          <a:xfrm>
            <a:off x="1150938" y="150814"/>
            <a:ext cx="7793037" cy="973930"/>
          </a:xfrm>
        </p:spPr>
        <p:txBody>
          <a:bodyPr/>
          <a:lstStyle/>
          <a:p>
            <a:r>
              <a:rPr lang="ja-JP" altLang="en-US" dirty="0">
                <a:solidFill>
                  <a:srgbClr val="FFFF00"/>
                </a:solidFill>
              </a:rPr>
              <a:t>疾患別受療率</a:t>
            </a:r>
            <a:r>
              <a:rPr lang="ja-JP" altLang="en-US" dirty="0"/>
              <a:t>　　</a:t>
            </a:r>
            <a:r>
              <a:rPr lang="ja-JP" altLang="en-US" sz="3200" dirty="0"/>
              <a:t>人口</a:t>
            </a:r>
            <a:r>
              <a:rPr lang="en-US" altLang="ja-JP" sz="3200" dirty="0"/>
              <a:t>10</a:t>
            </a:r>
            <a:r>
              <a:rPr lang="ja-JP" altLang="en-US" sz="3200" dirty="0"/>
              <a:t>万人あたり</a:t>
            </a:r>
          </a:p>
        </p:txBody>
      </p:sp>
      <p:graphicFrame>
        <p:nvGraphicFramePr>
          <p:cNvPr id="15369" name="Object 9">
            <a:extLst>
              <a:ext uri="{FF2B5EF4-FFF2-40B4-BE49-F238E27FC236}">
                <a16:creationId xmlns:a16="http://schemas.microsoft.com/office/drawing/2014/main" id="{AE3646FC-7C0C-4399-A0E2-8ABF6576CA1A}"/>
              </a:ext>
            </a:extLst>
          </p:cNvPr>
          <p:cNvGraphicFramePr>
            <a:graphicFrameLocks noGrp="1" noChangeAspect="1"/>
          </p:cNvGraphicFramePr>
          <p:nvPr>
            <p:ph idx="1"/>
          </p:nvPr>
        </p:nvGraphicFramePr>
        <p:xfrm>
          <a:off x="380512" y="1525472"/>
          <a:ext cx="8743757" cy="2232248"/>
        </p:xfrm>
        <a:graphic>
          <a:graphicData uri="http://schemas.openxmlformats.org/presentationml/2006/ole">
            <mc:AlternateContent xmlns:mc="http://schemas.openxmlformats.org/markup-compatibility/2006">
              <mc:Choice xmlns:v="urn:schemas-microsoft-com:vml" Requires="v">
                <p:oleObj name="Worksheet" r:id="rId3" imgW="3505302" imgH="657327" progId="Excel.Sheet.8">
                  <p:embed/>
                </p:oleObj>
              </mc:Choice>
              <mc:Fallback>
                <p:oleObj name="Worksheet" r:id="rId3" imgW="3505302" imgH="657327" progId="Excel.Sheet.8">
                  <p:embed/>
                  <p:pic>
                    <p:nvPicPr>
                      <p:cNvPr id="15369" name="Object 9">
                        <a:extLst>
                          <a:ext uri="{FF2B5EF4-FFF2-40B4-BE49-F238E27FC236}">
                            <a16:creationId xmlns:a16="http://schemas.microsoft.com/office/drawing/2014/main" id="{AE3646FC-7C0C-4399-A0E2-8ABF6576CA1A}"/>
                          </a:ext>
                        </a:extLst>
                      </p:cNvPr>
                      <p:cNvPicPr>
                        <a:picLocks noChangeAspect="1" noChangeArrowheads="1"/>
                      </p:cNvPicPr>
                      <p:nvPr/>
                    </p:nvPicPr>
                    <p:blipFill>
                      <a:blip r:embed="rId4"/>
                      <a:srcRect/>
                      <a:stretch>
                        <a:fillRect/>
                      </a:stretch>
                    </p:blipFill>
                    <p:spPr bwMode="auto">
                      <a:xfrm>
                        <a:off x="380512" y="1525472"/>
                        <a:ext cx="8743757" cy="2232248"/>
                      </a:xfrm>
                      <a:prstGeom prst="rect">
                        <a:avLst/>
                      </a:prstGeom>
                      <a:solidFill>
                        <a:schemeClr val="tx1"/>
                      </a:solidFill>
                    </p:spPr>
                  </p:pic>
                </p:oleObj>
              </mc:Fallback>
            </mc:AlternateContent>
          </a:graphicData>
        </a:graphic>
      </p:graphicFrame>
      <p:sp>
        <p:nvSpPr>
          <p:cNvPr id="2" name="テキスト ボックス 1">
            <a:extLst>
              <a:ext uri="{FF2B5EF4-FFF2-40B4-BE49-F238E27FC236}">
                <a16:creationId xmlns:a16="http://schemas.microsoft.com/office/drawing/2014/main" id="{39B9C55E-5CAC-430C-A993-DB0E7EF8B970}"/>
              </a:ext>
            </a:extLst>
          </p:cNvPr>
          <p:cNvSpPr txBox="1"/>
          <p:nvPr/>
        </p:nvSpPr>
        <p:spPr>
          <a:xfrm>
            <a:off x="347561" y="1556792"/>
            <a:ext cx="2232248" cy="584775"/>
          </a:xfrm>
          <a:prstGeom prst="rect">
            <a:avLst/>
          </a:prstGeom>
          <a:noFill/>
        </p:spPr>
        <p:txBody>
          <a:bodyPr wrap="square" rtlCol="0">
            <a:spAutoFit/>
          </a:bodyPr>
          <a:lstStyle/>
          <a:p>
            <a:r>
              <a:rPr kumimoji="1" lang="ja-JP" altLang="en-US" sz="3200" dirty="0">
                <a:solidFill>
                  <a:schemeClr val="bg1"/>
                </a:solidFill>
              </a:rPr>
              <a:t>平成</a:t>
            </a:r>
            <a:r>
              <a:rPr kumimoji="1" lang="en-US" altLang="ja-JP" sz="3200" dirty="0">
                <a:solidFill>
                  <a:schemeClr val="bg1"/>
                </a:solidFill>
              </a:rPr>
              <a:t>11</a:t>
            </a:r>
            <a:r>
              <a:rPr kumimoji="1" lang="ja-JP" altLang="en-US" sz="3200" dirty="0">
                <a:solidFill>
                  <a:schemeClr val="bg1"/>
                </a:solidFill>
              </a:rPr>
              <a:t>年</a:t>
            </a:r>
          </a:p>
        </p:txBody>
      </p:sp>
      <p:graphicFrame>
        <p:nvGraphicFramePr>
          <p:cNvPr id="3" name="オブジェクト 2">
            <a:extLst>
              <a:ext uri="{FF2B5EF4-FFF2-40B4-BE49-F238E27FC236}">
                <a16:creationId xmlns:a16="http://schemas.microsoft.com/office/drawing/2014/main" id="{1C6B6F4F-0C85-4C87-A96E-F4F77B40C416}"/>
              </a:ext>
            </a:extLst>
          </p:cNvPr>
          <p:cNvGraphicFramePr>
            <a:graphicFrameLocks noChangeAspect="1"/>
          </p:cNvGraphicFramePr>
          <p:nvPr/>
        </p:nvGraphicFramePr>
        <p:xfrm>
          <a:off x="331787" y="4293095"/>
          <a:ext cx="8743757" cy="2414091"/>
        </p:xfrm>
        <a:graphic>
          <a:graphicData uri="http://schemas.openxmlformats.org/presentationml/2006/ole">
            <mc:AlternateContent xmlns:mc="http://schemas.openxmlformats.org/markup-compatibility/2006">
              <mc:Choice xmlns:v="urn:schemas-microsoft-com:vml" Requires="v">
                <p:oleObj name="Worksheet" r:id="rId5" imgW="3114771" imgH="695291" progId="Excel.Sheet.12">
                  <p:embed/>
                </p:oleObj>
              </mc:Choice>
              <mc:Fallback>
                <p:oleObj name="Worksheet" r:id="rId5" imgW="3114771" imgH="695291" progId="Excel.Sheet.12">
                  <p:embed/>
                  <p:pic>
                    <p:nvPicPr>
                      <p:cNvPr id="3" name="オブジェクト 2">
                        <a:extLst>
                          <a:ext uri="{FF2B5EF4-FFF2-40B4-BE49-F238E27FC236}">
                            <a16:creationId xmlns:a16="http://schemas.microsoft.com/office/drawing/2014/main" id="{1C6B6F4F-0C85-4C87-A96E-F4F77B40C416}"/>
                          </a:ext>
                        </a:extLst>
                      </p:cNvPr>
                      <p:cNvPicPr/>
                      <p:nvPr/>
                    </p:nvPicPr>
                    <p:blipFill>
                      <a:blip r:embed="rId6"/>
                      <a:stretch>
                        <a:fillRect/>
                      </a:stretch>
                    </p:blipFill>
                    <p:spPr>
                      <a:xfrm>
                        <a:off x="331787" y="4293095"/>
                        <a:ext cx="8743757" cy="2414091"/>
                      </a:xfrm>
                      <a:prstGeom prst="rect">
                        <a:avLst/>
                      </a:prstGeom>
                    </p:spPr>
                  </p:pic>
                </p:oleObj>
              </mc:Fallback>
            </mc:AlternateContent>
          </a:graphicData>
        </a:graphic>
      </p:graphicFrame>
    </p:spTree>
    <p:extLst>
      <p:ext uri="{BB962C8B-B14F-4D97-AF65-F5344CB8AC3E}">
        <p14:creationId xmlns:p14="http://schemas.microsoft.com/office/powerpoint/2010/main" val="2043697148"/>
      </p:ext>
    </p:extLst>
  </p:cSld>
  <p:clrMapOvr>
    <a:masterClrMapping/>
  </p:clrMapOvr>
  <mc:AlternateContent xmlns:mc="http://schemas.openxmlformats.org/markup-compatibility/2006" xmlns:p14="http://schemas.microsoft.com/office/powerpoint/2010/main">
    <mc:Choice Requires="p14">
      <p:transition spd="slow" p14:dur="2000" advTm="221466"/>
    </mc:Choice>
    <mc:Fallback xmlns="">
      <p:transition spd="slow" advTm="221466"/>
    </mc:Fallback>
  </mc:AlternateContent>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8D5848-09E9-4A21-8C23-F23D127E0E9A}"/>
              </a:ext>
            </a:extLst>
          </p:cNvPr>
          <p:cNvSpPr>
            <a:spLocks noGrp="1"/>
          </p:cNvSpPr>
          <p:nvPr>
            <p:ph type="title"/>
          </p:nvPr>
        </p:nvSpPr>
        <p:spPr>
          <a:xfrm>
            <a:off x="1150938" y="188640"/>
            <a:ext cx="7793037" cy="864096"/>
          </a:xfrm>
        </p:spPr>
        <p:txBody>
          <a:bodyPr/>
          <a:lstStyle/>
          <a:p>
            <a:r>
              <a:rPr kumimoji="1" lang="ja-JP" altLang="en-US" dirty="0">
                <a:solidFill>
                  <a:srgbClr val="FFFF00"/>
                </a:solidFill>
              </a:rPr>
              <a:t>強迫症または関連症群</a:t>
            </a:r>
          </a:p>
        </p:txBody>
      </p:sp>
      <p:sp>
        <p:nvSpPr>
          <p:cNvPr id="3" name="コンテンツ プレースホルダー 2">
            <a:extLst>
              <a:ext uri="{FF2B5EF4-FFF2-40B4-BE49-F238E27FC236}">
                <a16:creationId xmlns:a16="http://schemas.microsoft.com/office/drawing/2014/main" id="{F83A4449-E300-4691-A100-48211962A12D}"/>
              </a:ext>
            </a:extLst>
          </p:cNvPr>
          <p:cNvSpPr>
            <a:spLocks noGrp="1"/>
          </p:cNvSpPr>
          <p:nvPr>
            <p:ph idx="1"/>
          </p:nvPr>
        </p:nvSpPr>
        <p:spPr>
          <a:xfrm>
            <a:off x="611560" y="1196752"/>
            <a:ext cx="8343528" cy="5472608"/>
          </a:xfrm>
        </p:spPr>
        <p:txBody>
          <a:bodyPr/>
          <a:lstStyle/>
          <a:p>
            <a:r>
              <a:rPr kumimoji="1" lang="ja-JP" altLang="en-US" sz="2800" dirty="0">
                <a:solidFill>
                  <a:srgbClr val="FFFF00"/>
                </a:solidFill>
              </a:rPr>
              <a:t>強迫思考</a:t>
            </a:r>
            <a:r>
              <a:rPr kumimoji="1" lang="ja-JP" altLang="en-US" dirty="0"/>
              <a:t>：</a:t>
            </a:r>
            <a:r>
              <a:rPr kumimoji="1" lang="ja-JP" altLang="en-US" sz="2400" dirty="0"/>
              <a:t>自分の意志によってではなくひとりでに、あるいは自分の意志に反して、常同的に繰り返して心に浮かぶ観念、イメージ、衝動。</a:t>
            </a:r>
            <a:r>
              <a:rPr kumimoji="1" lang="ja-JP" altLang="en-US" sz="2400" dirty="0">
                <a:solidFill>
                  <a:srgbClr val="FFFF00"/>
                </a:solidFill>
              </a:rPr>
              <a:t>自我違和的で不快</a:t>
            </a:r>
            <a:r>
              <a:rPr kumimoji="1" lang="ja-JP" altLang="en-US" dirty="0"/>
              <a:t>。</a:t>
            </a:r>
            <a:endParaRPr kumimoji="1" lang="en-US" altLang="ja-JP" dirty="0"/>
          </a:p>
          <a:p>
            <a:r>
              <a:rPr lang="ja-JP" altLang="en-US" sz="2800" dirty="0">
                <a:solidFill>
                  <a:srgbClr val="FFFF00"/>
                </a:solidFill>
              </a:rPr>
              <a:t>強迫行為</a:t>
            </a:r>
            <a:r>
              <a:rPr lang="ja-JP" altLang="en-US" dirty="0"/>
              <a:t>：</a:t>
            </a:r>
            <a:r>
              <a:rPr lang="ja-JP" altLang="en-US" sz="2400" dirty="0"/>
              <a:t>強迫思考に応答して固執的規則に従って行われる反復動作。</a:t>
            </a:r>
            <a:r>
              <a:rPr lang="ja-JP" altLang="en-US" sz="2400" dirty="0">
                <a:solidFill>
                  <a:srgbClr val="FFFF00"/>
                </a:solidFill>
              </a:rPr>
              <a:t>一応不快感は消退</a:t>
            </a:r>
            <a:r>
              <a:rPr lang="ja-JP" altLang="en-US" sz="2400" dirty="0"/>
              <a:t>。</a:t>
            </a:r>
            <a:endParaRPr lang="en-US" altLang="ja-JP" sz="2400" dirty="0"/>
          </a:p>
          <a:p>
            <a:r>
              <a:rPr kumimoji="1" lang="ja-JP" altLang="en-US" sz="2800" dirty="0">
                <a:solidFill>
                  <a:srgbClr val="FFFF00"/>
                </a:solidFill>
              </a:rPr>
              <a:t>強迫症</a:t>
            </a:r>
            <a:r>
              <a:rPr kumimoji="1" lang="ja-JP" altLang="en-US" sz="2400" dirty="0"/>
              <a:t>：強迫思考と強迫行為の存在</a:t>
            </a:r>
            <a:endParaRPr kumimoji="1" lang="en-US" altLang="ja-JP" sz="2400" dirty="0"/>
          </a:p>
          <a:p>
            <a:r>
              <a:rPr lang="ja-JP" altLang="en-US" sz="2800" dirty="0">
                <a:solidFill>
                  <a:srgbClr val="FFFF00"/>
                </a:solidFill>
              </a:rPr>
              <a:t>醜形恐怖症</a:t>
            </a:r>
            <a:endParaRPr kumimoji="1" lang="en-US" altLang="ja-JP" sz="2800" dirty="0">
              <a:solidFill>
                <a:srgbClr val="FFFF00"/>
              </a:solidFill>
            </a:endParaRPr>
          </a:p>
          <a:p>
            <a:r>
              <a:rPr kumimoji="1" lang="ja-JP" altLang="en-US" sz="2800" dirty="0">
                <a:solidFill>
                  <a:srgbClr val="FFFF00"/>
                </a:solidFill>
              </a:rPr>
              <a:t>自己臭症</a:t>
            </a:r>
            <a:endParaRPr kumimoji="1" lang="en-US" altLang="ja-JP" sz="2800" dirty="0">
              <a:solidFill>
                <a:srgbClr val="FFFF00"/>
              </a:solidFill>
            </a:endParaRPr>
          </a:p>
          <a:p>
            <a:r>
              <a:rPr lang="ja-JP" altLang="en-US" sz="2800" dirty="0">
                <a:solidFill>
                  <a:srgbClr val="FFFF00"/>
                </a:solidFill>
              </a:rPr>
              <a:t>心気症</a:t>
            </a:r>
            <a:endParaRPr lang="en-US" altLang="ja-JP" sz="2800" dirty="0">
              <a:solidFill>
                <a:srgbClr val="FFFF00"/>
              </a:solidFill>
            </a:endParaRPr>
          </a:p>
          <a:p>
            <a:r>
              <a:rPr kumimoji="1" lang="ja-JP" altLang="en-US" sz="2800" dirty="0">
                <a:solidFill>
                  <a:srgbClr val="FFFF00"/>
                </a:solidFill>
              </a:rPr>
              <a:t>ためこみ症</a:t>
            </a:r>
            <a:r>
              <a:rPr kumimoji="1" lang="ja-JP" altLang="en-US" sz="2800" dirty="0"/>
              <a:t>：</a:t>
            </a:r>
            <a:r>
              <a:rPr kumimoji="1" lang="ja-JP" altLang="en-US" sz="2400" dirty="0"/>
              <a:t>ゴミ屋敷</a:t>
            </a:r>
            <a:endParaRPr kumimoji="1" lang="en-US" altLang="ja-JP" sz="2400" dirty="0"/>
          </a:p>
          <a:p>
            <a:r>
              <a:rPr lang="ja-JP" altLang="en-US" sz="2800" dirty="0">
                <a:solidFill>
                  <a:srgbClr val="FFFF00"/>
                </a:solidFill>
              </a:rPr>
              <a:t>抜毛症、皮膚むしり症</a:t>
            </a:r>
            <a:endParaRPr kumimoji="1" lang="en-US" altLang="ja-JP" sz="2800" dirty="0">
              <a:solidFill>
                <a:srgbClr val="FFFF00"/>
              </a:solidFill>
            </a:endParaRPr>
          </a:p>
          <a:p>
            <a:endParaRPr kumimoji="1" lang="ja-JP" altLang="en-US" dirty="0"/>
          </a:p>
        </p:txBody>
      </p:sp>
    </p:spTree>
    <p:extLst>
      <p:ext uri="{BB962C8B-B14F-4D97-AF65-F5344CB8AC3E}">
        <p14:creationId xmlns:p14="http://schemas.microsoft.com/office/powerpoint/2010/main" val="385290898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FB61DD-5737-48F2-AAF8-034C262E9DF0}"/>
              </a:ext>
            </a:extLst>
          </p:cNvPr>
          <p:cNvSpPr>
            <a:spLocks noGrp="1"/>
          </p:cNvSpPr>
          <p:nvPr>
            <p:ph type="title"/>
          </p:nvPr>
        </p:nvSpPr>
        <p:spPr>
          <a:xfrm>
            <a:off x="1150938" y="188640"/>
            <a:ext cx="7793037" cy="792088"/>
          </a:xfrm>
        </p:spPr>
        <p:txBody>
          <a:bodyPr/>
          <a:lstStyle/>
          <a:p>
            <a:r>
              <a:rPr kumimoji="1" lang="ja-JP" altLang="en-US" dirty="0">
                <a:solidFill>
                  <a:srgbClr val="FFFF00"/>
                </a:solidFill>
              </a:rPr>
              <a:t>不安症、強迫症と判断能力</a:t>
            </a:r>
          </a:p>
        </p:txBody>
      </p:sp>
      <p:sp>
        <p:nvSpPr>
          <p:cNvPr id="3" name="コンテンツ プレースホルダー 2">
            <a:extLst>
              <a:ext uri="{FF2B5EF4-FFF2-40B4-BE49-F238E27FC236}">
                <a16:creationId xmlns:a16="http://schemas.microsoft.com/office/drawing/2014/main" id="{1F2E8731-7A31-4843-AD30-7FDE34CB2C26}"/>
              </a:ext>
            </a:extLst>
          </p:cNvPr>
          <p:cNvSpPr>
            <a:spLocks noGrp="1"/>
          </p:cNvSpPr>
          <p:nvPr>
            <p:ph idx="1"/>
          </p:nvPr>
        </p:nvSpPr>
        <p:spPr>
          <a:xfrm>
            <a:off x="395536" y="1124744"/>
            <a:ext cx="8559552" cy="5007769"/>
          </a:xfrm>
        </p:spPr>
        <p:txBody>
          <a:bodyPr/>
          <a:lstStyle/>
          <a:p>
            <a:r>
              <a:rPr kumimoji="1" lang="ja-JP" altLang="en-US" dirty="0"/>
              <a:t>不安症、強迫症では</a:t>
            </a:r>
            <a:r>
              <a:rPr kumimoji="1" lang="ja-JP" altLang="en-US" dirty="0">
                <a:solidFill>
                  <a:srgbClr val="FFFF00"/>
                </a:solidFill>
              </a:rPr>
              <a:t>判断能力は損なわれてはいない</a:t>
            </a:r>
            <a:endParaRPr kumimoji="1" lang="en-US" altLang="ja-JP" dirty="0">
              <a:solidFill>
                <a:srgbClr val="FFFF00"/>
              </a:solidFill>
            </a:endParaRPr>
          </a:p>
          <a:p>
            <a:r>
              <a:rPr lang="ja-JP" altLang="en-US" dirty="0"/>
              <a:t>しかし正しい判断はできてもそれに基づく行為を症状があるがためにできない</a:t>
            </a:r>
            <a:endParaRPr lang="en-US" altLang="ja-JP" dirty="0"/>
          </a:p>
          <a:p>
            <a:pPr lvl="1"/>
            <a:r>
              <a:rPr kumimoji="1" lang="ja-JP" altLang="en-US" dirty="0"/>
              <a:t>手続きに行かないといけないが外出ができない</a:t>
            </a:r>
            <a:endParaRPr kumimoji="1" lang="en-US" altLang="ja-JP" dirty="0"/>
          </a:p>
          <a:p>
            <a:pPr lvl="1"/>
            <a:r>
              <a:rPr lang="ja-JP" altLang="en-US" dirty="0"/>
              <a:t>片づけないといけないとは分かっているが、いざやろうとしてもできない</a:t>
            </a:r>
            <a:endParaRPr lang="en-US" altLang="ja-JP" dirty="0"/>
          </a:p>
          <a:p>
            <a:r>
              <a:rPr kumimoji="1" lang="ja-JP" altLang="en-US" dirty="0"/>
              <a:t>支援のし方は</a:t>
            </a:r>
            <a:r>
              <a:rPr kumimoji="1" lang="ja-JP" altLang="en-US" dirty="0">
                <a:solidFill>
                  <a:srgbClr val="FFFF00"/>
                </a:solidFill>
              </a:rPr>
              <a:t>成人後見人制度ではない</a:t>
            </a:r>
            <a:r>
              <a:rPr kumimoji="1" lang="ja-JP" altLang="en-US" dirty="0"/>
              <a:t>かも</a:t>
            </a:r>
            <a:endParaRPr kumimoji="1" lang="en-US" altLang="ja-JP" dirty="0"/>
          </a:p>
          <a:p>
            <a:r>
              <a:rPr lang="ja-JP" altLang="en-US" dirty="0">
                <a:solidFill>
                  <a:srgbClr val="FFFF00"/>
                </a:solidFill>
              </a:rPr>
              <a:t>代理自我</a:t>
            </a:r>
            <a:r>
              <a:rPr lang="ja-JP" altLang="en-US" dirty="0"/>
              <a:t>を必要とする精神障害ではない</a:t>
            </a:r>
            <a:endParaRPr kumimoji="1" lang="ja-JP" altLang="en-US" dirty="0"/>
          </a:p>
        </p:txBody>
      </p:sp>
    </p:spTree>
    <p:extLst>
      <p:ext uri="{BB962C8B-B14F-4D97-AF65-F5344CB8AC3E}">
        <p14:creationId xmlns:p14="http://schemas.microsoft.com/office/powerpoint/2010/main" val="249588055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43524F-8047-40E4-987E-7AFAED1748C2}"/>
              </a:ext>
            </a:extLst>
          </p:cNvPr>
          <p:cNvSpPr>
            <a:spLocks noGrp="1"/>
          </p:cNvSpPr>
          <p:nvPr>
            <p:ph type="title"/>
          </p:nvPr>
        </p:nvSpPr>
        <p:spPr/>
        <p:txBody>
          <a:bodyPr/>
          <a:lstStyle/>
          <a:p>
            <a:r>
              <a:rPr kumimoji="1" lang="ja-JP" altLang="en-US" dirty="0"/>
              <a:t>付録</a:t>
            </a:r>
          </a:p>
        </p:txBody>
      </p:sp>
      <p:sp>
        <p:nvSpPr>
          <p:cNvPr id="3" name="テキスト プレースホルダー 2">
            <a:extLst>
              <a:ext uri="{FF2B5EF4-FFF2-40B4-BE49-F238E27FC236}">
                <a16:creationId xmlns:a16="http://schemas.microsoft.com/office/drawing/2014/main" id="{EA11E449-3567-44E1-9589-C2EFC1117703}"/>
              </a:ext>
            </a:extLst>
          </p:cNvPr>
          <p:cNvSpPr>
            <a:spLocks noGrp="1"/>
          </p:cNvSpPr>
          <p:nvPr>
            <p:ph type="body" idx="1"/>
          </p:nvPr>
        </p:nvSpPr>
        <p:spPr/>
        <p:txBody>
          <a:bodyPr/>
          <a:lstStyle/>
          <a:p>
            <a:r>
              <a:rPr kumimoji="1" lang="ja-JP" altLang="en-US" dirty="0"/>
              <a:t>精神障害者支援関連施設への建設反対運動（施設コンフリクト）での反対住民向け警察庁発表データの解釈法の提示</a:t>
            </a:r>
          </a:p>
        </p:txBody>
      </p:sp>
    </p:spTree>
    <p:extLst>
      <p:ext uri="{BB962C8B-B14F-4D97-AF65-F5344CB8AC3E}">
        <p14:creationId xmlns:p14="http://schemas.microsoft.com/office/powerpoint/2010/main" val="91321544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D9EE27F5-D401-4789-8F98-F4059059BA24}"/>
              </a:ext>
            </a:extLst>
          </p:cNvPr>
          <p:cNvSpPr>
            <a:spLocks noGrp="1" noChangeArrowheads="1"/>
          </p:cNvSpPr>
          <p:nvPr>
            <p:ph type="title"/>
          </p:nvPr>
        </p:nvSpPr>
        <p:spPr>
          <a:xfrm>
            <a:off x="467544" y="304800"/>
            <a:ext cx="8352928" cy="838200"/>
          </a:xfrm>
        </p:spPr>
        <p:txBody>
          <a:bodyPr/>
          <a:lstStyle/>
          <a:p>
            <a:r>
              <a:rPr lang="ja-JP" altLang="en-US" dirty="0">
                <a:solidFill>
                  <a:srgbClr val="FFFF00"/>
                </a:solidFill>
              </a:rPr>
              <a:t>精神障害者は罪を犯しやすいか？</a:t>
            </a:r>
          </a:p>
        </p:txBody>
      </p:sp>
      <p:sp>
        <p:nvSpPr>
          <p:cNvPr id="39939" name="Rectangle 3">
            <a:extLst>
              <a:ext uri="{FF2B5EF4-FFF2-40B4-BE49-F238E27FC236}">
                <a16:creationId xmlns:a16="http://schemas.microsoft.com/office/drawing/2014/main" id="{8080D72F-E622-47A5-80F1-EDC5C1FD2FA6}"/>
              </a:ext>
            </a:extLst>
          </p:cNvPr>
          <p:cNvSpPr>
            <a:spLocks noGrp="1" noChangeArrowheads="1"/>
          </p:cNvSpPr>
          <p:nvPr>
            <p:ph idx="1"/>
          </p:nvPr>
        </p:nvSpPr>
        <p:spPr>
          <a:xfrm>
            <a:off x="838200" y="1371600"/>
            <a:ext cx="7848600" cy="5029200"/>
          </a:xfrm>
        </p:spPr>
        <p:txBody>
          <a:bodyPr/>
          <a:lstStyle/>
          <a:p>
            <a:pPr>
              <a:lnSpc>
                <a:spcPct val="90000"/>
              </a:lnSpc>
            </a:pPr>
            <a:r>
              <a:rPr lang="ja-JP" altLang="en-US" sz="2800" dirty="0"/>
              <a:t>警察の犯罪統計では「精神障害者」と「精神障害の疑いのある者」をあわせて「精神障害者等」としている</a:t>
            </a:r>
          </a:p>
          <a:p>
            <a:pPr>
              <a:lnSpc>
                <a:spcPct val="90000"/>
              </a:lnSpc>
            </a:pPr>
            <a:r>
              <a:rPr lang="ja-JP" altLang="en-US" sz="2800" dirty="0">
                <a:solidFill>
                  <a:srgbClr val="FFFF00"/>
                </a:solidFill>
              </a:rPr>
              <a:t>全犯罪率</a:t>
            </a:r>
            <a:r>
              <a:rPr lang="ja-JP" altLang="en-US" sz="2800" dirty="0"/>
              <a:t>は</a:t>
            </a:r>
            <a:r>
              <a:rPr lang="ja-JP" altLang="en-US" sz="2800" dirty="0">
                <a:solidFill>
                  <a:srgbClr val="FFFF00"/>
                </a:solidFill>
              </a:rPr>
              <a:t>非精神障害者の</a:t>
            </a:r>
            <a:r>
              <a:rPr lang="en-US" altLang="ja-JP" sz="2800" dirty="0">
                <a:solidFill>
                  <a:srgbClr val="FFFF00"/>
                </a:solidFill>
              </a:rPr>
              <a:t>1</a:t>
            </a:r>
            <a:r>
              <a:rPr lang="ja-JP" altLang="en-US" sz="2800" dirty="0">
                <a:solidFill>
                  <a:srgbClr val="FFFF00"/>
                </a:solidFill>
              </a:rPr>
              <a:t>／</a:t>
            </a:r>
            <a:r>
              <a:rPr lang="en-US" altLang="ja-JP" sz="2800" dirty="0">
                <a:solidFill>
                  <a:srgbClr val="FFFF00"/>
                </a:solidFill>
              </a:rPr>
              <a:t>3</a:t>
            </a:r>
            <a:r>
              <a:rPr lang="ja-JP" altLang="en-US" sz="2800" dirty="0"/>
              <a:t>である</a:t>
            </a:r>
          </a:p>
          <a:p>
            <a:pPr>
              <a:lnSpc>
                <a:spcPct val="90000"/>
              </a:lnSpc>
            </a:pPr>
            <a:r>
              <a:rPr lang="ja-JP" altLang="en-US" sz="2800" dirty="0">
                <a:solidFill>
                  <a:srgbClr val="FFFF00"/>
                </a:solidFill>
              </a:rPr>
              <a:t>再犯率</a:t>
            </a:r>
            <a:r>
              <a:rPr lang="ja-JP" altLang="en-US" sz="2800" dirty="0"/>
              <a:t>：精神障害者　</a:t>
            </a:r>
            <a:r>
              <a:rPr lang="en-US" altLang="ja-JP" sz="2800" dirty="0"/>
              <a:t>22</a:t>
            </a:r>
            <a:r>
              <a:rPr lang="ja-JP" altLang="en-US" sz="2800" dirty="0"/>
              <a:t>％　非精神障害者　</a:t>
            </a:r>
            <a:r>
              <a:rPr lang="en-US" altLang="ja-JP" sz="2800" dirty="0"/>
              <a:t>33.6</a:t>
            </a:r>
            <a:r>
              <a:rPr lang="ja-JP" altLang="en-US" sz="2800" dirty="0"/>
              <a:t>％</a:t>
            </a:r>
            <a:r>
              <a:rPr lang="en-US" altLang="ja-JP" sz="2800" dirty="0"/>
              <a:t>(</a:t>
            </a:r>
            <a:r>
              <a:rPr lang="ja-JP" altLang="en-US" sz="2800" dirty="0"/>
              <a:t>凶悪犯　＞</a:t>
            </a:r>
            <a:r>
              <a:rPr lang="en-US" altLang="ja-JP" sz="2800" dirty="0"/>
              <a:t>50</a:t>
            </a:r>
            <a:r>
              <a:rPr lang="ja-JP" altLang="en-US" sz="2800" dirty="0"/>
              <a:t>％）</a:t>
            </a:r>
          </a:p>
          <a:p>
            <a:pPr>
              <a:lnSpc>
                <a:spcPct val="90000"/>
              </a:lnSpc>
            </a:pPr>
            <a:r>
              <a:rPr lang="ja-JP" altLang="en-US" sz="2800" dirty="0">
                <a:solidFill>
                  <a:srgbClr val="FFFF00"/>
                </a:solidFill>
              </a:rPr>
              <a:t>精神障害者等</a:t>
            </a:r>
            <a:r>
              <a:rPr lang="ja-JP" altLang="en-US" sz="2800" dirty="0"/>
              <a:t>の占める割合　放火</a:t>
            </a:r>
            <a:r>
              <a:rPr lang="en-US" altLang="ja-JP" sz="2800" dirty="0"/>
              <a:t>18.7</a:t>
            </a:r>
            <a:r>
              <a:rPr lang="ja-JP" altLang="en-US" sz="2800" dirty="0"/>
              <a:t>％　殺人</a:t>
            </a:r>
            <a:r>
              <a:rPr lang="en-US" altLang="ja-JP" sz="2800" dirty="0"/>
              <a:t>13.4</a:t>
            </a:r>
            <a:r>
              <a:rPr lang="ja-JP" altLang="en-US" sz="2800" dirty="0"/>
              <a:t>％</a:t>
            </a:r>
          </a:p>
          <a:p>
            <a:pPr lvl="1">
              <a:lnSpc>
                <a:spcPct val="90000"/>
              </a:lnSpc>
            </a:pPr>
            <a:r>
              <a:rPr lang="ja-JP" altLang="en-US" sz="2400" dirty="0">
                <a:solidFill>
                  <a:srgbClr val="FFFF00"/>
                </a:solidFill>
              </a:rPr>
              <a:t>精神障害者等</a:t>
            </a:r>
            <a:r>
              <a:rPr lang="ja-JP" altLang="en-US" sz="2400" dirty="0"/>
              <a:t>の障害多様性</a:t>
            </a:r>
          </a:p>
          <a:p>
            <a:pPr lvl="1">
              <a:lnSpc>
                <a:spcPct val="90000"/>
              </a:lnSpc>
            </a:pPr>
            <a:r>
              <a:rPr lang="ja-JP" altLang="en-US" sz="2400" dirty="0"/>
              <a:t>放火、殺人には隠れた事件が多い</a:t>
            </a:r>
            <a:r>
              <a:rPr lang="en-US" altLang="ja-JP" sz="2400" dirty="0"/>
              <a:t>(</a:t>
            </a:r>
            <a:r>
              <a:rPr lang="ja-JP" altLang="en-US" sz="2400" dirty="0"/>
              <a:t>失火や事故に見せかけた</a:t>
            </a:r>
            <a:r>
              <a:rPr lang="en-US" altLang="ja-JP" sz="2400" dirty="0"/>
              <a:t>)</a:t>
            </a:r>
          </a:p>
          <a:p>
            <a:pPr>
              <a:lnSpc>
                <a:spcPct val="90000"/>
              </a:lnSpc>
            </a:pPr>
            <a:r>
              <a:rPr lang="ja-JP" altLang="en-US" sz="2800" dirty="0">
                <a:solidFill>
                  <a:srgbClr val="FFFF00"/>
                </a:solidFill>
              </a:rPr>
              <a:t>マスコミはセンセーショナルに書き立てる</a:t>
            </a:r>
          </a:p>
        </p:txBody>
      </p:sp>
    </p:spTree>
    <p:extLst>
      <p:ext uri="{BB962C8B-B14F-4D97-AF65-F5344CB8AC3E}">
        <p14:creationId xmlns:p14="http://schemas.microsoft.com/office/powerpoint/2010/main" val="1462420759"/>
      </p:ext>
    </p:extLst>
  </p:cSld>
  <p:clrMapOvr>
    <a:masterClrMapping/>
  </p:clrMapOvr>
  <mc:AlternateContent xmlns:mc="http://schemas.openxmlformats.org/markup-compatibility/2006" xmlns:p14="http://schemas.microsoft.com/office/powerpoint/2010/main">
    <mc:Choice Requires="p14">
      <p:transition spd="slow" p14:dur="2000" advTm="77969"/>
    </mc:Choice>
    <mc:Fallback xmlns="">
      <p:transition spd="slow" advTm="77969"/>
    </mc:Fallback>
  </mc:AlternateContent>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6F8CBA60-2D25-4668-8CAB-38F2E4B73CDB}"/>
              </a:ext>
            </a:extLst>
          </p:cNvPr>
          <p:cNvGraphicFramePr>
            <a:graphicFrameLocks noGrp="1"/>
          </p:cNvGraphicFramePr>
          <p:nvPr/>
        </p:nvGraphicFramePr>
        <p:xfrm>
          <a:off x="323528" y="476672"/>
          <a:ext cx="8493252" cy="5616625"/>
        </p:xfrm>
        <a:graphic>
          <a:graphicData uri="http://schemas.openxmlformats.org/drawingml/2006/table">
            <a:tbl>
              <a:tblPr>
                <a:tableStyleId>{5C22544A-7EE6-4342-B048-85BDC9FD1C3A}</a:tableStyleId>
              </a:tblPr>
              <a:tblGrid>
                <a:gridCol w="44784">
                  <a:extLst>
                    <a:ext uri="{9D8B030D-6E8A-4147-A177-3AD203B41FA5}">
                      <a16:colId xmlns:a16="http://schemas.microsoft.com/office/drawing/2014/main" val="633031159"/>
                    </a:ext>
                  </a:extLst>
                </a:gridCol>
                <a:gridCol w="1508343">
                  <a:extLst>
                    <a:ext uri="{9D8B030D-6E8A-4147-A177-3AD203B41FA5}">
                      <a16:colId xmlns:a16="http://schemas.microsoft.com/office/drawing/2014/main" val="2114223388"/>
                    </a:ext>
                  </a:extLst>
                </a:gridCol>
                <a:gridCol w="671344">
                  <a:extLst>
                    <a:ext uri="{9D8B030D-6E8A-4147-A177-3AD203B41FA5}">
                      <a16:colId xmlns:a16="http://schemas.microsoft.com/office/drawing/2014/main" val="2912500113"/>
                    </a:ext>
                  </a:extLst>
                </a:gridCol>
                <a:gridCol w="674250">
                  <a:extLst>
                    <a:ext uri="{9D8B030D-6E8A-4147-A177-3AD203B41FA5}">
                      <a16:colId xmlns:a16="http://schemas.microsoft.com/office/drawing/2014/main" val="871260020"/>
                    </a:ext>
                  </a:extLst>
                </a:gridCol>
                <a:gridCol w="674250">
                  <a:extLst>
                    <a:ext uri="{9D8B030D-6E8A-4147-A177-3AD203B41FA5}">
                      <a16:colId xmlns:a16="http://schemas.microsoft.com/office/drawing/2014/main" val="472017895"/>
                    </a:ext>
                  </a:extLst>
                </a:gridCol>
                <a:gridCol w="674250">
                  <a:extLst>
                    <a:ext uri="{9D8B030D-6E8A-4147-A177-3AD203B41FA5}">
                      <a16:colId xmlns:a16="http://schemas.microsoft.com/office/drawing/2014/main" val="3817702430"/>
                    </a:ext>
                  </a:extLst>
                </a:gridCol>
                <a:gridCol w="860250">
                  <a:extLst>
                    <a:ext uri="{9D8B030D-6E8A-4147-A177-3AD203B41FA5}">
                      <a16:colId xmlns:a16="http://schemas.microsoft.com/office/drawing/2014/main" val="4043667783"/>
                    </a:ext>
                  </a:extLst>
                </a:gridCol>
                <a:gridCol w="688781">
                  <a:extLst>
                    <a:ext uri="{9D8B030D-6E8A-4147-A177-3AD203B41FA5}">
                      <a16:colId xmlns:a16="http://schemas.microsoft.com/office/drawing/2014/main" val="2380303707"/>
                    </a:ext>
                  </a:extLst>
                </a:gridCol>
                <a:gridCol w="674250">
                  <a:extLst>
                    <a:ext uri="{9D8B030D-6E8A-4147-A177-3AD203B41FA5}">
                      <a16:colId xmlns:a16="http://schemas.microsoft.com/office/drawing/2014/main" val="3492114971"/>
                    </a:ext>
                  </a:extLst>
                </a:gridCol>
                <a:gridCol w="674250">
                  <a:extLst>
                    <a:ext uri="{9D8B030D-6E8A-4147-A177-3AD203B41FA5}">
                      <a16:colId xmlns:a16="http://schemas.microsoft.com/office/drawing/2014/main" val="3442132297"/>
                    </a:ext>
                  </a:extLst>
                </a:gridCol>
                <a:gridCol w="674250">
                  <a:extLst>
                    <a:ext uri="{9D8B030D-6E8A-4147-A177-3AD203B41FA5}">
                      <a16:colId xmlns:a16="http://schemas.microsoft.com/office/drawing/2014/main" val="906810479"/>
                    </a:ext>
                  </a:extLst>
                </a:gridCol>
                <a:gridCol w="674250">
                  <a:extLst>
                    <a:ext uri="{9D8B030D-6E8A-4147-A177-3AD203B41FA5}">
                      <a16:colId xmlns:a16="http://schemas.microsoft.com/office/drawing/2014/main" val="4072582844"/>
                    </a:ext>
                  </a:extLst>
                </a:gridCol>
              </a:tblGrid>
              <a:tr h="574026">
                <a:tc gridSpan="12">
                  <a:txBody>
                    <a:bodyPr/>
                    <a:lstStyle/>
                    <a:p>
                      <a:pPr algn="l" fontAlgn="ctr"/>
                      <a:r>
                        <a:rPr lang="ja-JP" altLang="en-US" sz="1000" u="none" strike="noStrike" dirty="0">
                          <a:effectLst/>
                        </a:rPr>
                        <a:t>４－９－１－１表　</a:t>
                      </a:r>
                      <a:r>
                        <a:rPr lang="ja-JP" altLang="en-US" sz="2000" u="none" strike="noStrike" dirty="0">
                          <a:effectLst/>
                        </a:rPr>
                        <a:t>精神障害者等による刑法犯 検挙人員（罪名別）</a:t>
                      </a:r>
                      <a:endParaRPr lang="ja-JP" altLang="en-US" sz="2000" b="1" i="0" u="none" strike="noStrike" dirty="0">
                        <a:effectLst/>
                        <a:latin typeface="ＭＳ ゴシック" panose="020B0609070205080204" pitchFamily="49" charset="-128"/>
                        <a:ea typeface="ＭＳ ゴシック" panose="020B0609070205080204" pitchFamily="49" charset="-128"/>
                      </a:endParaRPr>
                    </a:p>
                  </a:txBody>
                  <a:tcPr marL="7846" marR="7846" marT="7846"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89906594"/>
                  </a:ext>
                </a:extLst>
              </a:tr>
              <a:tr h="574026">
                <a:tc>
                  <a:txBody>
                    <a:bodyPr/>
                    <a:lstStyle/>
                    <a:p>
                      <a:pPr algn="l" fontAlgn="ctr"/>
                      <a:endParaRPr lang="ja-JP" altLang="en-US" sz="900" b="0" i="0" u="none" strike="noStrike">
                        <a:effectLst/>
                        <a:latin typeface="ＭＳ Ｐゴシック" panose="020B0600070205080204" pitchFamily="50" charset="-128"/>
                        <a:ea typeface="ＭＳ Ｐゴシック" panose="020B0600070205080204" pitchFamily="50" charset="-128"/>
                      </a:endParaRPr>
                    </a:p>
                  </a:txBody>
                  <a:tcPr marL="7846" marR="7846" marT="7846" marB="0" anchor="ctr"/>
                </a:tc>
                <a:tc>
                  <a:txBody>
                    <a:bodyPr/>
                    <a:lstStyle/>
                    <a:p>
                      <a:pPr algn="ctr" fontAlgn="ctr"/>
                      <a:endParaRPr lang="ja-JP" altLang="en-US" sz="1000" b="1" i="0" u="none" strike="noStrike">
                        <a:solidFill>
                          <a:srgbClr val="FF0000"/>
                        </a:solidFill>
                        <a:effectLst/>
                        <a:latin typeface="ＭＳ ゴシック" panose="020B0609070205080204" pitchFamily="49" charset="-128"/>
                        <a:ea typeface="ＭＳ ゴシック" panose="020B0609070205080204" pitchFamily="49" charset="-128"/>
                      </a:endParaRPr>
                    </a:p>
                  </a:txBody>
                  <a:tcPr marL="7846" marR="7846" marT="7846" marB="0" anchor="ctr"/>
                </a:tc>
                <a:tc>
                  <a:txBody>
                    <a:bodyPr/>
                    <a:lstStyle/>
                    <a:p>
                      <a:pPr algn="ctr" fontAlgn="ctr"/>
                      <a:endParaRPr lang="ja-JP" altLang="en-US" sz="1000" b="1" i="0" u="none" strike="noStrike">
                        <a:solidFill>
                          <a:srgbClr val="FF0000"/>
                        </a:solidFill>
                        <a:effectLst/>
                        <a:latin typeface="ＭＳ ゴシック" panose="020B0609070205080204" pitchFamily="49" charset="-128"/>
                        <a:ea typeface="ＭＳ ゴシック" panose="020B0609070205080204" pitchFamily="49" charset="-128"/>
                      </a:endParaRPr>
                    </a:p>
                  </a:txBody>
                  <a:tcPr marL="7846" marR="7846" marT="7846" marB="0" anchor="ctr"/>
                </a:tc>
                <a:tc>
                  <a:txBody>
                    <a:bodyPr/>
                    <a:lstStyle/>
                    <a:p>
                      <a:pPr algn="l" fontAlgn="ctr"/>
                      <a:endParaRPr lang="ja-JP" altLang="en-US" sz="1000" b="1" i="0" u="none" strike="noStrike">
                        <a:solidFill>
                          <a:srgbClr val="FF0000"/>
                        </a:solidFill>
                        <a:effectLst/>
                        <a:latin typeface="ＭＳ ゴシック" panose="020B0609070205080204" pitchFamily="49" charset="-128"/>
                        <a:ea typeface="ＭＳ ゴシック" panose="020B0609070205080204" pitchFamily="49" charset="-128"/>
                      </a:endParaRPr>
                    </a:p>
                  </a:txBody>
                  <a:tcPr marL="7846" marR="7846" marT="7846" marB="0" anchor="ctr"/>
                </a:tc>
                <a:tc>
                  <a:txBody>
                    <a:bodyPr/>
                    <a:lstStyle/>
                    <a:p>
                      <a:pPr algn="ctr" fontAlgn="ctr"/>
                      <a:endParaRPr lang="ja-JP" altLang="en-US" sz="1000" b="1" i="0" u="none" strike="noStrike">
                        <a:effectLst/>
                        <a:latin typeface="ＭＳ ゴシック" panose="020B0609070205080204" pitchFamily="49" charset="-128"/>
                        <a:ea typeface="ＭＳ ゴシック" panose="020B0609070205080204" pitchFamily="49" charset="-128"/>
                      </a:endParaRPr>
                    </a:p>
                  </a:txBody>
                  <a:tcPr marL="7846" marR="7846" marT="7846" marB="0" anchor="ctr"/>
                </a:tc>
                <a:tc>
                  <a:txBody>
                    <a:bodyPr/>
                    <a:lstStyle/>
                    <a:p>
                      <a:pPr algn="ctr" fontAlgn="ctr"/>
                      <a:endParaRPr lang="ja-JP" altLang="en-US" sz="1000" b="1" i="0" u="none" strike="noStrike">
                        <a:effectLst/>
                        <a:latin typeface="ＭＳ ゴシック" panose="020B0609070205080204" pitchFamily="49" charset="-128"/>
                        <a:ea typeface="ＭＳ ゴシック" panose="020B0609070205080204" pitchFamily="49" charset="-128"/>
                      </a:endParaRPr>
                    </a:p>
                  </a:txBody>
                  <a:tcPr marL="7846" marR="7846" marT="7846" marB="0" anchor="ctr"/>
                </a:tc>
                <a:tc>
                  <a:txBody>
                    <a:bodyPr/>
                    <a:lstStyle/>
                    <a:p>
                      <a:pPr algn="ctr" fontAlgn="ctr"/>
                      <a:endParaRPr lang="ja-JP" altLang="en-US" sz="1000" b="1" i="0" u="none" strike="noStrike">
                        <a:effectLst/>
                        <a:latin typeface="ＭＳ ゴシック" panose="020B0609070205080204" pitchFamily="49" charset="-128"/>
                        <a:ea typeface="ＭＳ ゴシック" panose="020B0609070205080204" pitchFamily="49" charset="-128"/>
                      </a:endParaRPr>
                    </a:p>
                  </a:txBody>
                  <a:tcPr marL="7846" marR="7846" marT="7846" marB="0" anchor="ctr"/>
                </a:tc>
                <a:tc>
                  <a:txBody>
                    <a:bodyPr/>
                    <a:lstStyle/>
                    <a:p>
                      <a:pPr algn="ctr" fontAlgn="ctr"/>
                      <a:endParaRPr lang="ja-JP" altLang="en-US" sz="1000" b="1" i="0" u="none" strike="noStrike">
                        <a:effectLst/>
                        <a:latin typeface="ＭＳ ゴシック" panose="020B0609070205080204" pitchFamily="49" charset="-128"/>
                        <a:ea typeface="ＭＳ ゴシック" panose="020B0609070205080204" pitchFamily="49" charset="-128"/>
                      </a:endParaRPr>
                    </a:p>
                  </a:txBody>
                  <a:tcPr marL="7846" marR="7846" marT="7846" marB="0" anchor="ctr">
                    <a:lnR w="12700" cap="flat" cmpd="sng" algn="ctr">
                      <a:solidFill>
                        <a:schemeClr val="tx1"/>
                      </a:solidFill>
                      <a:prstDash val="solid"/>
                      <a:round/>
                      <a:headEnd type="none" w="med" len="med"/>
                      <a:tailEnd type="none" w="med" len="med"/>
                    </a:lnR>
                  </a:tcPr>
                </a:tc>
                <a:tc>
                  <a:txBody>
                    <a:bodyPr/>
                    <a:lstStyle/>
                    <a:p>
                      <a:pPr algn="ctr" fontAlgn="ctr"/>
                      <a:endParaRPr lang="ja-JP" altLang="en-US" sz="1000" b="1" i="0" u="none" strike="noStrike" dirty="0">
                        <a:effectLst/>
                        <a:latin typeface="ＭＳ ゴシック" panose="020B0609070205080204" pitchFamily="49" charset="-128"/>
                        <a:ea typeface="ＭＳ ゴシック" panose="020B0609070205080204" pitchFamily="49" charset="-128"/>
                      </a:endParaRPr>
                    </a:p>
                  </a:txBody>
                  <a:tcPr marL="7846" marR="7846" marT="784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000" b="1" i="0" u="none" strike="noStrike">
                        <a:effectLst/>
                        <a:latin typeface="ＭＳ ゴシック" panose="020B0609070205080204" pitchFamily="49" charset="-128"/>
                        <a:ea typeface="ＭＳ ゴシック" panose="020B0609070205080204" pitchFamily="49" charset="-128"/>
                      </a:endParaRPr>
                    </a:p>
                  </a:txBody>
                  <a:tcPr marL="7846" marR="7846" marT="7846" marB="0" anchor="ctr">
                    <a:lnL w="12700" cap="flat" cmpd="sng" algn="ctr">
                      <a:solidFill>
                        <a:schemeClr val="tx1"/>
                      </a:solidFill>
                      <a:prstDash val="solid"/>
                      <a:round/>
                      <a:headEnd type="none" w="med" len="med"/>
                      <a:tailEnd type="none" w="med" len="med"/>
                    </a:lnL>
                  </a:tcPr>
                </a:tc>
                <a:tc>
                  <a:txBody>
                    <a:bodyPr/>
                    <a:lstStyle/>
                    <a:p>
                      <a:pPr algn="ctr" fontAlgn="ctr"/>
                      <a:endParaRPr lang="ja-JP" altLang="en-US" sz="1000" b="1" i="0" u="none" strike="noStrike" dirty="0">
                        <a:effectLst/>
                        <a:latin typeface="ＭＳ ゴシック" panose="020B0609070205080204" pitchFamily="49" charset="-128"/>
                        <a:ea typeface="ＭＳ ゴシック" panose="020B0609070205080204" pitchFamily="49" charset="-128"/>
                      </a:endParaRPr>
                    </a:p>
                  </a:txBody>
                  <a:tcPr marL="7846" marR="7846" marT="7846" marB="0" anchor="ctr"/>
                </a:tc>
                <a:tc>
                  <a:txBody>
                    <a:bodyPr/>
                    <a:lstStyle/>
                    <a:p>
                      <a:pPr algn="ctr" fontAlgn="ctr"/>
                      <a:endParaRPr lang="ja-JP" altLang="en-US" sz="1000" b="1" i="0" u="none" strike="noStrike">
                        <a:effectLst/>
                        <a:latin typeface="ＭＳ ゴシック" panose="020B0609070205080204" pitchFamily="49" charset="-128"/>
                        <a:ea typeface="ＭＳ ゴシック" panose="020B0609070205080204" pitchFamily="49" charset="-128"/>
                      </a:endParaRPr>
                    </a:p>
                  </a:txBody>
                  <a:tcPr marL="7846" marR="7846" marT="7846" marB="0" anchor="ctr"/>
                </a:tc>
                <a:extLst>
                  <a:ext uri="{0D108BD9-81ED-4DB2-BD59-A6C34878D82A}">
                    <a16:rowId xmlns:a16="http://schemas.microsoft.com/office/drawing/2014/main" val="4276504245"/>
                  </a:ext>
                </a:extLst>
              </a:tr>
              <a:tr h="927442">
                <a:tc>
                  <a:txBody>
                    <a:bodyPr/>
                    <a:lstStyle/>
                    <a:p>
                      <a:pPr algn="ctr" fontAlgn="ctr"/>
                      <a:endParaRPr lang="ja-JP" altLang="en-US" sz="800" b="1"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endParaRPr lang="ja-JP" altLang="en-US" sz="800" b="1"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endParaRPr lang="ja-JP" altLang="en-US" sz="800" b="1"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endParaRPr lang="ja-JP" altLang="en-US" sz="800" b="1"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endParaRPr lang="ja-JP" altLang="en-US" sz="800" b="1"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endParaRPr lang="ja-JP" altLang="en-US" sz="800" b="1"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endParaRPr lang="ja-JP" altLang="en-US" sz="800" b="1"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endParaRPr lang="ja-JP" altLang="en-US" sz="800" b="1"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endParaRPr lang="ja-JP" altLang="en-US" sz="800" b="1" i="0" u="none" strike="noStrike">
                        <a:effectLst/>
                        <a:latin typeface="ＭＳ 明朝" panose="02020609040205080304" pitchFamily="17" charset="-128"/>
                        <a:ea typeface="ＭＳ 明朝" panose="02020609040205080304" pitchFamily="17" charset="-128"/>
                      </a:endParaRPr>
                    </a:p>
                  </a:txBody>
                  <a:tcPr marL="7846" marR="7846" marT="7846" marB="0" anchor="ctr">
                    <a:lnT w="12700" cap="flat" cmpd="sng" algn="ctr">
                      <a:solidFill>
                        <a:schemeClr val="tx1"/>
                      </a:solidFill>
                      <a:prstDash val="solid"/>
                      <a:round/>
                      <a:headEnd type="none" w="med" len="med"/>
                      <a:tailEnd type="none" w="med" len="med"/>
                    </a:lnT>
                  </a:tcPr>
                </a:tc>
                <a:tc>
                  <a:txBody>
                    <a:bodyPr/>
                    <a:lstStyle/>
                    <a:p>
                      <a:pPr algn="ctr" fontAlgn="ctr"/>
                      <a:endParaRPr lang="ja-JP" altLang="en-US" sz="800" b="1"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800" u="none" strike="noStrike">
                          <a:effectLst/>
                        </a:rPr>
                        <a:t>　</a:t>
                      </a:r>
                      <a:endParaRPr lang="ja-JP" altLang="en-US" sz="800" b="1"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r" fontAlgn="ctr"/>
                      <a:r>
                        <a:rPr lang="ja-JP" altLang="en-US" sz="1400" u="none" strike="noStrike" dirty="0">
                          <a:effectLst/>
                        </a:rPr>
                        <a:t>（平成</a:t>
                      </a:r>
                      <a:r>
                        <a:rPr lang="en-US" altLang="ja-JP" sz="1400" u="none" strike="noStrike" dirty="0">
                          <a:effectLst/>
                        </a:rPr>
                        <a:t>29</a:t>
                      </a:r>
                      <a:r>
                        <a:rPr lang="ja-JP" altLang="en-US" sz="1400" u="none" strike="noStrike" dirty="0">
                          <a:effectLst/>
                        </a:rPr>
                        <a:t>年</a:t>
                      </a:r>
                      <a:r>
                        <a:rPr lang="ja-JP" altLang="en-US" sz="800" u="none" strike="noStrike" dirty="0">
                          <a:effectLst/>
                        </a:rPr>
                        <a:t>）</a:t>
                      </a:r>
                      <a:endParaRPr lang="ja-JP" altLang="en-US" sz="8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extLst>
                  <a:ext uri="{0D108BD9-81ED-4DB2-BD59-A6C34878D82A}">
                    <a16:rowId xmlns:a16="http://schemas.microsoft.com/office/drawing/2014/main" val="1265065898"/>
                  </a:ext>
                </a:extLst>
              </a:tr>
              <a:tr h="1011751">
                <a:tc gridSpan="2">
                  <a:txBody>
                    <a:bodyPr/>
                    <a:lstStyle/>
                    <a:p>
                      <a:pPr algn="dist" fontAlgn="ctr"/>
                      <a:r>
                        <a:rPr lang="zh-CN" altLang="en-US" sz="800" u="none" strike="noStrike" dirty="0">
                          <a:effectLst/>
                        </a:rPr>
                        <a:t>区　　　　分</a:t>
                      </a:r>
                      <a:endParaRPr lang="zh-CN" altLang="en-US" sz="8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hMerge="1">
                  <a:txBody>
                    <a:bodyPr/>
                    <a:lstStyle/>
                    <a:p>
                      <a:endParaRPr kumimoji="1" lang="ja-JP" altLang="en-US"/>
                    </a:p>
                  </a:txBody>
                  <a:tcPr/>
                </a:tc>
                <a:tc>
                  <a:txBody>
                    <a:bodyPr/>
                    <a:lstStyle/>
                    <a:p>
                      <a:pPr algn="dist" fontAlgn="ctr"/>
                      <a:r>
                        <a:rPr lang="ja-JP" altLang="en-US" sz="1400" u="none" strike="noStrike" dirty="0">
                          <a:effectLst/>
                        </a:rPr>
                        <a:t>総数</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dist" fontAlgn="ctr"/>
                      <a:r>
                        <a:rPr lang="ja-JP" altLang="en-US" sz="1400" u="none" strike="noStrike" dirty="0">
                          <a:effectLst/>
                        </a:rPr>
                        <a:t>殺人</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dist" fontAlgn="ctr"/>
                      <a:r>
                        <a:rPr lang="ja-JP" altLang="en-US" sz="1400" u="none" strike="noStrike" dirty="0">
                          <a:effectLst/>
                        </a:rPr>
                        <a:t>強盗</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dist" fontAlgn="ctr"/>
                      <a:r>
                        <a:rPr lang="ja-JP" altLang="en-US" sz="1400" u="none" strike="noStrike" dirty="0">
                          <a:effectLst/>
                        </a:rPr>
                        <a:t>放火</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dist" fontAlgn="ctr"/>
                      <a:r>
                        <a:rPr lang="ja-JP" altLang="en-US" sz="1400" u="none" strike="noStrike" dirty="0">
                          <a:effectLst/>
                        </a:rPr>
                        <a:t>強制性交等・</a:t>
                      </a:r>
                      <a:br>
                        <a:rPr lang="ja-JP" altLang="en-US" sz="1400" u="none" strike="noStrike" dirty="0">
                          <a:effectLst/>
                        </a:rPr>
                      </a:br>
                      <a:r>
                        <a:rPr lang="ja-JP" altLang="en-US" sz="1400" u="none" strike="noStrike" dirty="0">
                          <a:effectLst/>
                        </a:rPr>
                        <a:t>強制わいせつ</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dist" fontAlgn="ctr"/>
                      <a:r>
                        <a:rPr lang="ja-JP" altLang="en-US" sz="1400" u="none" strike="noStrike" dirty="0">
                          <a:effectLst/>
                        </a:rPr>
                        <a:t>傷害・暴行</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dist" fontAlgn="ctr"/>
                      <a:r>
                        <a:rPr lang="ja-JP" altLang="en-US" sz="1400" u="none" strike="noStrike" dirty="0">
                          <a:effectLst/>
                        </a:rPr>
                        <a:t>脅迫</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dist" fontAlgn="ctr"/>
                      <a:r>
                        <a:rPr lang="ja-JP" altLang="en-US" sz="1400" u="none" strike="noStrike" dirty="0">
                          <a:effectLst/>
                        </a:rPr>
                        <a:t>窃盗</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dist" fontAlgn="ctr"/>
                      <a:r>
                        <a:rPr lang="ja-JP" altLang="en-US" sz="1400" u="none" strike="noStrike" dirty="0">
                          <a:effectLst/>
                        </a:rPr>
                        <a:t>詐欺</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dist" fontAlgn="ctr"/>
                      <a:r>
                        <a:rPr lang="ja-JP" altLang="en-US" sz="1400" u="none" strike="noStrike" dirty="0">
                          <a:effectLst/>
                        </a:rPr>
                        <a:t>その他</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extLst>
                  <a:ext uri="{0D108BD9-81ED-4DB2-BD59-A6C34878D82A}">
                    <a16:rowId xmlns:a16="http://schemas.microsoft.com/office/drawing/2014/main" val="2918164191"/>
                  </a:ext>
                </a:extLst>
              </a:tr>
              <a:tr h="505876">
                <a:tc gridSpan="2">
                  <a:txBody>
                    <a:bodyPr/>
                    <a:lstStyle/>
                    <a:p>
                      <a:pPr algn="dist" fontAlgn="ctr"/>
                      <a:r>
                        <a:rPr lang="ja-JP" altLang="en-US" sz="1400" u="none" strike="noStrike" dirty="0">
                          <a:effectLst/>
                        </a:rPr>
                        <a:t>検挙人員総数（</a:t>
                      </a:r>
                      <a:r>
                        <a:rPr lang="en-US" sz="1400" u="none" strike="noStrike" dirty="0">
                          <a:effectLst/>
                        </a:rPr>
                        <a:t>Ａ）</a:t>
                      </a:r>
                      <a:endParaRPr 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hMerge="1">
                  <a:txBody>
                    <a:bodyPr/>
                    <a:lstStyle/>
                    <a:p>
                      <a:endParaRPr kumimoji="1" lang="ja-JP" altLang="en-US"/>
                    </a:p>
                  </a:txBody>
                  <a:tcPr/>
                </a:tc>
                <a:tc>
                  <a:txBody>
                    <a:bodyPr/>
                    <a:lstStyle/>
                    <a:p>
                      <a:pPr algn="ctr" fontAlgn="ctr"/>
                      <a:r>
                        <a:rPr lang="ja-JP" altLang="en-US" sz="1400" u="none" strike="noStrike" dirty="0">
                          <a:effectLst/>
                        </a:rPr>
                        <a:t>  </a:t>
                      </a:r>
                      <a:r>
                        <a:rPr lang="en-US" altLang="ja-JP" sz="1400" u="none" strike="noStrike" dirty="0">
                          <a:effectLst/>
                        </a:rPr>
                        <a:t>215,003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874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1,704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579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3,747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46,675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2,808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109,238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9,928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39,450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extLst>
                  <a:ext uri="{0D108BD9-81ED-4DB2-BD59-A6C34878D82A}">
                    <a16:rowId xmlns:a16="http://schemas.microsoft.com/office/drawing/2014/main" val="1183139675"/>
                  </a:ext>
                </a:extLst>
              </a:tr>
              <a:tr h="505876">
                <a:tc gridSpan="2">
                  <a:txBody>
                    <a:bodyPr/>
                    <a:lstStyle/>
                    <a:p>
                      <a:pPr algn="dist" fontAlgn="ctr"/>
                      <a:r>
                        <a:rPr lang="ja-JP" altLang="en-US" sz="1400" u="none" strike="noStrike" dirty="0">
                          <a:effectLst/>
                        </a:rPr>
                        <a:t>精神障害者等（</a:t>
                      </a:r>
                      <a:r>
                        <a:rPr lang="en-US" sz="1400" u="none" strike="noStrike" dirty="0">
                          <a:effectLst/>
                        </a:rPr>
                        <a:t>Ｂ）</a:t>
                      </a:r>
                      <a:endParaRPr 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hMerge="1">
                  <a:txBody>
                    <a:bodyPr/>
                    <a:lstStyle/>
                    <a:p>
                      <a:endParaRPr kumimoji="1" lang="ja-JP" altLang="en-US"/>
                    </a:p>
                  </a:txBody>
                  <a:tcPr/>
                </a:tc>
                <a:tc>
                  <a:txBody>
                    <a:bodyPr/>
                    <a:lstStyle/>
                    <a:p>
                      <a:pPr algn="ctr" fontAlgn="ctr"/>
                      <a:r>
                        <a:rPr lang="ja-JP" altLang="en-US" sz="1400" u="none" strike="noStrike" dirty="0">
                          <a:effectLst/>
                        </a:rPr>
                        <a:t>    </a:t>
                      </a:r>
                      <a:r>
                        <a:rPr lang="en-US" altLang="ja-JP" sz="1400" u="none" strike="noStrike" dirty="0">
                          <a:effectLst/>
                        </a:rPr>
                        <a:t>3,260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117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64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108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41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807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87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1,152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148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736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extLst>
                  <a:ext uri="{0D108BD9-81ED-4DB2-BD59-A6C34878D82A}">
                    <a16:rowId xmlns:a16="http://schemas.microsoft.com/office/drawing/2014/main" val="3598289413"/>
                  </a:ext>
                </a:extLst>
              </a:tr>
              <a:tr h="505876">
                <a:tc>
                  <a:txBody>
                    <a:bodyPr/>
                    <a:lstStyle/>
                    <a:p>
                      <a:pPr algn="l" fontAlgn="ctr"/>
                      <a:endParaRPr lang="ja-JP" altLang="en-US" sz="8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dist" fontAlgn="ctr"/>
                      <a:r>
                        <a:rPr lang="ja-JP" altLang="en-US" sz="1400" u="none" strike="noStrike" dirty="0">
                          <a:effectLst/>
                        </a:rPr>
                        <a:t>精神障害者</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2,002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68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42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57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33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492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47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707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92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464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extLst>
                  <a:ext uri="{0D108BD9-81ED-4DB2-BD59-A6C34878D82A}">
                    <a16:rowId xmlns:a16="http://schemas.microsoft.com/office/drawing/2014/main" val="3436510837"/>
                  </a:ext>
                </a:extLst>
              </a:tr>
              <a:tr h="505876">
                <a:tc>
                  <a:txBody>
                    <a:bodyPr/>
                    <a:lstStyle/>
                    <a:p>
                      <a:pPr algn="l" fontAlgn="ctr"/>
                      <a:endParaRPr lang="ja-JP" altLang="en-US" sz="8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dist" fontAlgn="ctr"/>
                      <a:r>
                        <a:rPr lang="ja-JP" altLang="en-US" sz="1400" u="none" strike="noStrike" dirty="0">
                          <a:effectLst/>
                        </a:rPr>
                        <a:t>精神障害の疑いのある者</a:t>
                      </a:r>
                      <a:endParaRPr lang="ja-JP" alt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1,258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49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22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51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8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315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40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445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dirty="0">
                          <a:effectLst/>
                        </a:rPr>
                        <a:t>       </a:t>
                      </a:r>
                      <a:r>
                        <a:rPr lang="en-US" altLang="ja-JP" sz="1400" u="none" strike="noStrike" dirty="0">
                          <a:effectLst/>
                        </a:rPr>
                        <a:t>56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ctr" fontAlgn="ctr"/>
                      <a:r>
                        <a:rPr lang="ja-JP" altLang="en-US" sz="1400" u="none" strike="noStrike">
                          <a:effectLst/>
                        </a:rPr>
                        <a:t>      </a:t>
                      </a:r>
                      <a:r>
                        <a:rPr lang="en-US" altLang="ja-JP" sz="1400" u="none" strike="noStrike">
                          <a:effectLst/>
                        </a:rPr>
                        <a:t>272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extLst>
                  <a:ext uri="{0D108BD9-81ED-4DB2-BD59-A6C34878D82A}">
                    <a16:rowId xmlns:a16="http://schemas.microsoft.com/office/drawing/2014/main" val="3314130123"/>
                  </a:ext>
                </a:extLst>
              </a:tr>
              <a:tr h="505876">
                <a:tc gridSpan="2">
                  <a:txBody>
                    <a:bodyPr/>
                    <a:lstStyle/>
                    <a:p>
                      <a:pPr algn="ctr" fontAlgn="ctr"/>
                      <a:r>
                        <a:rPr lang="en-US" sz="1400" u="none" strike="noStrike" dirty="0">
                          <a:effectLst/>
                        </a:rPr>
                        <a:t>Ｂ／Ａ（％）</a:t>
                      </a:r>
                      <a:endParaRPr lang="en-US"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hMerge="1">
                  <a:txBody>
                    <a:bodyPr/>
                    <a:lstStyle/>
                    <a:p>
                      <a:endParaRPr kumimoji="1" lang="ja-JP" altLang="en-US"/>
                    </a:p>
                  </a:txBody>
                  <a:tcPr/>
                </a:tc>
                <a:tc>
                  <a:txBody>
                    <a:bodyPr/>
                    <a:lstStyle/>
                    <a:p>
                      <a:pPr algn="r" fontAlgn="ctr"/>
                      <a:r>
                        <a:rPr lang="en-US" altLang="ja-JP" sz="1400" u="none" strike="noStrike" dirty="0">
                          <a:effectLst/>
                        </a:rPr>
                        <a:t>1.5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r" fontAlgn="ctr"/>
                      <a:r>
                        <a:rPr lang="en-US" altLang="ja-JP" sz="1400" u="none" strike="noStrike">
                          <a:effectLst/>
                        </a:rPr>
                        <a:t>13.4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r" fontAlgn="ctr"/>
                      <a:r>
                        <a:rPr lang="en-US" altLang="ja-JP" sz="1400" u="none" strike="noStrike">
                          <a:effectLst/>
                        </a:rPr>
                        <a:t>3.8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r" fontAlgn="ctr"/>
                      <a:r>
                        <a:rPr lang="en-US" altLang="ja-JP" sz="1400" u="none" strike="noStrike">
                          <a:effectLst/>
                        </a:rPr>
                        <a:t>18.7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r" fontAlgn="ctr"/>
                      <a:r>
                        <a:rPr lang="en-US" altLang="ja-JP" sz="1400" u="none" strike="noStrike">
                          <a:effectLst/>
                        </a:rPr>
                        <a:t>1.1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r" fontAlgn="ctr"/>
                      <a:r>
                        <a:rPr lang="en-US" altLang="ja-JP" sz="1400" u="none" strike="noStrike">
                          <a:effectLst/>
                        </a:rPr>
                        <a:t>1.7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r" fontAlgn="ctr"/>
                      <a:r>
                        <a:rPr lang="en-US" altLang="ja-JP" sz="1400" u="none" strike="noStrike">
                          <a:effectLst/>
                        </a:rPr>
                        <a:t>3.1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r" fontAlgn="ctr"/>
                      <a:r>
                        <a:rPr lang="en-US" altLang="ja-JP" sz="1400" u="none" strike="noStrike">
                          <a:effectLst/>
                        </a:rPr>
                        <a:t>1.1 </a:t>
                      </a:r>
                      <a:endParaRPr lang="en-US" altLang="ja-JP" sz="1400" b="0" i="0" u="none" strike="noStrike">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r" fontAlgn="ctr"/>
                      <a:r>
                        <a:rPr lang="en-US" altLang="ja-JP" sz="1400" u="none" strike="noStrike" dirty="0">
                          <a:effectLst/>
                        </a:rPr>
                        <a:t>1.5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tc>
                  <a:txBody>
                    <a:bodyPr/>
                    <a:lstStyle/>
                    <a:p>
                      <a:pPr algn="r" fontAlgn="ctr"/>
                      <a:r>
                        <a:rPr lang="en-US" altLang="ja-JP" sz="1400" u="none" strike="noStrike" dirty="0">
                          <a:effectLst/>
                        </a:rPr>
                        <a:t>1.9 </a:t>
                      </a:r>
                      <a:endParaRPr lang="en-US" altLang="ja-JP" sz="1400" b="0" i="0" u="none" strike="noStrike" dirty="0">
                        <a:effectLst/>
                        <a:latin typeface="ＭＳ 明朝" panose="02020609040205080304" pitchFamily="17" charset="-128"/>
                        <a:ea typeface="ＭＳ 明朝" panose="02020609040205080304" pitchFamily="17" charset="-128"/>
                      </a:endParaRPr>
                    </a:p>
                  </a:txBody>
                  <a:tcPr marL="7846" marR="7846" marT="7846" marB="0" anchor="ctr"/>
                </a:tc>
                <a:extLst>
                  <a:ext uri="{0D108BD9-81ED-4DB2-BD59-A6C34878D82A}">
                    <a16:rowId xmlns:a16="http://schemas.microsoft.com/office/drawing/2014/main" val="45642141"/>
                  </a:ext>
                </a:extLst>
              </a:tr>
            </a:tbl>
          </a:graphicData>
        </a:graphic>
      </p:graphicFrame>
    </p:spTree>
    <p:extLst>
      <p:ext uri="{BB962C8B-B14F-4D97-AF65-F5344CB8AC3E}">
        <p14:creationId xmlns:p14="http://schemas.microsoft.com/office/powerpoint/2010/main" val="2082869966"/>
      </p:ext>
    </p:extLst>
  </p:cSld>
  <p:clrMapOvr>
    <a:masterClrMapping/>
  </p:clrMapOvr>
  <mc:AlternateContent xmlns:mc="http://schemas.openxmlformats.org/markup-compatibility/2006" xmlns:p14="http://schemas.microsoft.com/office/powerpoint/2010/main">
    <mc:Choice Requires="p14">
      <p:transition spd="slow" p14:dur="2000" advTm="36252"/>
    </mc:Choice>
    <mc:Fallback xmlns="">
      <p:transition spd="slow" advTm="36252"/>
    </mc:Fallback>
  </mc:AlternateContent>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9915A6F1-75D1-4922-B27D-140BD29BCD9F}"/>
              </a:ext>
            </a:extLst>
          </p:cNvPr>
          <p:cNvGraphicFramePr>
            <a:graphicFrameLocks/>
          </p:cNvGraphicFramePr>
          <p:nvPr/>
        </p:nvGraphicFramePr>
        <p:xfrm>
          <a:off x="251520" y="332656"/>
          <a:ext cx="8568952" cy="626469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57484674"/>
      </p:ext>
    </p:extLst>
  </p:cSld>
  <p:clrMapOvr>
    <a:masterClrMapping/>
  </p:clrMapOvr>
  <mc:AlternateContent xmlns:mc="http://schemas.openxmlformats.org/markup-compatibility/2006" xmlns:p14="http://schemas.microsoft.com/office/powerpoint/2010/main">
    <mc:Choice Requires="p14">
      <p:transition spd="slow" p14:dur="2000" advTm="14846"/>
    </mc:Choice>
    <mc:Fallback xmlns="">
      <p:transition spd="slow" advTm="14846"/>
    </mc:Fallback>
  </mc:AlternateContent>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D870716-CB3D-4B43-BA64-1E8C43C12451}"/>
              </a:ext>
            </a:extLst>
          </p:cNvPr>
          <p:cNvSpPr>
            <a:spLocks noGrp="1"/>
          </p:cNvSpPr>
          <p:nvPr>
            <p:ph type="title"/>
          </p:nvPr>
        </p:nvSpPr>
        <p:spPr>
          <a:xfrm>
            <a:off x="1150938" y="332656"/>
            <a:ext cx="7793037" cy="1440160"/>
          </a:xfrm>
        </p:spPr>
        <p:txBody>
          <a:bodyPr/>
          <a:lstStyle/>
          <a:p>
            <a:r>
              <a:rPr kumimoji="1" lang="ja-JP" altLang="en-US" dirty="0">
                <a:solidFill>
                  <a:srgbClr val="FFFF00"/>
                </a:solidFill>
              </a:rPr>
              <a:t>精神障害</a:t>
            </a:r>
            <a:r>
              <a:rPr lang="ja-JP" altLang="en-US" dirty="0">
                <a:solidFill>
                  <a:srgbClr val="FFFF00"/>
                </a:solidFill>
              </a:rPr>
              <a:t>者、非精神障害者の犯罪率</a:t>
            </a:r>
            <a:endParaRPr kumimoji="1" lang="ja-JP" altLang="en-US" dirty="0">
              <a:solidFill>
                <a:srgbClr val="FFFF00"/>
              </a:solidFill>
            </a:endParaRPr>
          </a:p>
        </p:txBody>
      </p:sp>
      <p:sp>
        <p:nvSpPr>
          <p:cNvPr id="3" name="コンテンツ プレースホルダー 2">
            <a:extLst>
              <a:ext uri="{FF2B5EF4-FFF2-40B4-BE49-F238E27FC236}">
                <a16:creationId xmlns:a16="http://schemas.microsoft.com/office/drawing/2014/main" id="{EB4D6630-42CD-44DE-9D0A-67B0FAC2737D}"/>
              </a:ext>
            </a:extLst>
          </p:cNvPr>
          <p:cNvSpPr>
            <a:spLocks noGrp="1"/>
          </p:cNvSpPr>
          <p:nvPr>
            <p:ph idx="1"/>
          </p:nvPr>
        </p:nvSpPr>
        <p:spPr>
          <a:xfrm>
            <a:off x="683568" y="1772816"/>
            <a:ext cx="8271520" cy="4359697"/>
          </a:xfrm>
        </p:spPr>
        <p:txBody>
          <a:bodyPr/>
          <a:lstStyle/>
          <a:p>
            <a:r>
              <a:rPr kumimoji="1" lang="ja-JP" altLang="en-US" sz="2800" dirty="0"/>
              <a:t>精神障害者・非精神障害者の犯罪率はその分母を精神障害者数、（全人口ー精神障害者数）にしないといけないという意見がある。</a:t>
            </a:r>
            <a:endParaRPr kumimoji="1" lang="en-US" altLang="ja-JP" sz="2800" dirty="0"/>
          </a:p>
          <a:p>
            <a:r>
              <a:rPr kumimoji="1" lang="ja-JP" altLang="en-US" sz="2800" dirty="0"/>
              <a:t>厚労省の資料　精神障害者数　</a:t>
            </a:r>
            <a:r>
              <a:rPr kumimoji="1" lang="en-US" altLang="ja-JP" sz="2800" dirty="0"/>
              <a:t>419</a:t>
            </a:r>
            <a:r>
              <a:rPr kumimoji="1" lang="ja-JP" altLang="en-US" sz="2800" dirty="0"/>
              <a:t>万人　精神障害の疑いの人はここには含まれない。これを真精神障害者とする。</a:t>
            </a:r>
            <a:endParaRPr kumimoji="1" lang="en-US" altLang="ja-JP" sz="2800" dirty="0"/>
          </a:p>
          <a:p>
            <a:r>
              <a:rPr lang="ja-JP" altLang="en-US" sz="2800" dirty="0"/>
              <a:t>精神障害者の検挙件数を分子にしたとき真精神障害者</a:t>
            </a:r>
            <a:r>
              <a:rPr lang="en-US" altLang="ja-JP" sz="2800" dirty="0"/>
              <a:t>10</a:t>
            </a:r>
            <a:r>
              <a:rPr lang="ja-JP" altLang="en-US" sz="2800" dirty="0"/>
              <a:t>万人あたりの数になる</a:t>
            </a:r>
            <a:endParaRPr lang="en-US" altLang="ja-JP" sz="2800" dirty="0"/>
          </a:p>
          <a:p>
            <a:r>
              <a:rPr lang="ja-JP" altLang="en-US" sz="2800" dirty="0"/>
              <a:t>精神障害者等の検挙件数を分子にしたとき精神障害者</a:t>
            </a:r>
            <a:r>
              <a:rPr lang="en-US" altLang="ja-JP" sz="2800" dirty="0"/>
              <a:t>10</a:t>
            </a:r>
            <a:r>
              <a:rPr lang="ja-JP" altLang="en-US" sz="2800" dirty="0"/>
              <a:t>万人あたりの数になる</a:t>
            </a:r>
            <a:endParaRPr lang="en-US" altLang="ja-JP" sz="2800" dirty="0"/>
          </a:p>
          <a:p>
            <a:endParaRPr lang="en-US" altLang="ja-JP" dirty="0"/>
          </a:p>
          <a:p>
            <a:endParaRPr kumimoji="1" lang="ja-JP" altLang="en-US" dirty="0"/>
          </a:p>
        </p:txBody>
      </p:sp>
    </p:spTree>
    <p:extLst>
      <p:ext uri="{BB962C8B-B14F-4D97-AF65-F5344CB8AC3E}">
        <p14:creationId xmlns:p14="http://schemas.microsoft.com/office/powerpoint/2010/main" val="268829801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グラフ 2">
            <a:extLst>
              <a:ext uri="{FF2B5EF4-FFF2-40B4-BE49-F238E27FC236}">
                <a16:creationId xmlns:a16="http://schemas.microsoft.com/office/drawing/2014/main" id="{E2B98781-77FC-4916-953E-7C38DE5BDC1D}"/>
              </a:ext>
            </a:extLst>
          </p:cNvPr>
          <p:cNvGraphicFramePr>
            <a:graphicFrameLocks/>
          </p:cNvGraphicFramePr>
          <p:nvPr/>
        </p:nvGraphicFramePr>
        <p:xfrm>
          <a:off x="311943" y="116632"/>
          <a:ext cx="8520113" cy="64087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5896976"/>
      </p:ext>
    </p:extLst>
  </p:cSld>
  <p:clrMapOvr>
    <a:masterClrMapping/>
  </p:clrMapOvr>
  <mc:AlternateContent xmlns:mc="http://schemas.openxmlformats.org/markup-compatibility/2006" xmlns:p14="http://schemas.microsoft.com/office/powerpoint/2010/main">
    <mc:Choice Requires="p14">
      <p:transition spd="slow" p14:dur="2000" advTm="72639"/>
    </mc:Choice>
    <mc:Fallback xmlns="">
      <p:transition spd="slow" advTm="72639"/>
    </mc:Fallback>
  </mc:AlternateContent>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B8B224-78F9-4E56-9D31-3E7CC0905398}"/>
              </a:ext>
            </a:extLst>
          </p:cNvPr>
          <p:cNvSpPr>
            <a:spLocks noGrp="1"/>
          </p:cNvSpPr>
          <p:nvPr>
            <p:ph type="title"/>
          </p:nvPr>
        </p:nvSpPr>
        <p:spPr>
          <a:xfrm>
            <a:off x="323528" y="617538"/>
            <a:ext cx="8620447" cy="1143000"/>
          </a:xfrm>
        </p:spPr>
        <p:txBody>
          <a:bodyPr/>
          <a:lstStyle/>
          <a:p>
            <a:r>
              <a:rPr kumimoji="1" lang="ja-JP" altLang="en-US" dirty="0"/>
              <a:t>精神障害者の犯罪率の分母は精神障害者数では多く見積もりすぎ</a:t>
            </a:r>
          </a:p>
        </p:txBody>
      </p:sp>
      <p:sp>
        <p:nvSpPr>
          <p:cNvPr id="3" name="コンテンツ プレースホルダー 2">
            <a:extLst>
              <a:ext uri="{FF2B5EF4-FFF2-40B4-BE49-F238E27FC236}">
                <a16:creationId xmlns:a16="http://schemas.microsoft.com/office/drawing/2014/main" id="{C734E2FE-3D7E-4254-B9F7-C0C8496B515B}"/>
              </a:ext>
            </a:extLst>
          </p:cNvPr>
          <p:cNvSpPr>
            <a:spLocks noGrp="1"/>
          </p:cNvSpPr>
          <p:nvPr>
            <p:ph idx="1"/>
          </p:nvPr>
        </p:nvSpPr>
        <p:spPr/>
        <p:txBody>
          <a:bodyPr/>
          <a:lstStyle/>
          <a:p>
            <a:r>
              <a:rPr kumimoji="1" lang="ja-JP" altLang="en-US" dirty="0"/>
              <a:t>精神障害者の犯罪率は真精神障害者の犯罪率でみるか</a:t>
            </a:r>
            <a:endParaRPr kumimoji="1" lang="en-US" altLang="ja-JP" dirty="0"/>
          </a:p>
          <a:p>
            <a:r>
              <a:rPr lang="ja-JP" altLang="en-US" dirty="0"/>
              <a:t>精神障害の疑いのある人の人口の推定値を分母に、分子に精神障害の疑いのある人の検挙件数とした犯罪率も併記しないといけない</a:t>
            </a:r>
            <a:endParaRPr kumimoji="1" lang="ja-JP" altLang="en-US" dirty="0"/>
          </a:p>
        </p:txBody>
      </p:sp>
    </p:spTree>
    <p:extLst>
      <p:ext uri="{BB962C8B-B14F-4D97-AF65-F5344CB8AC3E}">
        <p14:creationId xmlns:p14="http://schemas.microsoft.com/office/powerpoint/2010/main" val="361441835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EE651A-575A-4F96-8EE4-D185A41DC654}"/>
              </a:ext>
            </a:extLst>
          </p:cNvPr>
          <p:cNvSpPr>
            <a:spLocks noGrp="1"/>
          </p:cNvSpPr>
          <p:nvPr>
            <p:ph type="title"/>
          </p:nvPr>
        </p:nvSpPr>
        <p:spPr/>
        <p:txBody>
          <a:bodyPr/>
          <a:lstStyle/>
          <a:p>
            <a:pPr algn="ctr"/>
            <a:r>
              <a:rPr kumimoji="1" lang="ja-JP" altLang="en-US" dirty="0"/>
              <a:t>精神障害の疑いのある人の</a:t>
            </a:r>
            <a:br>
              <a:rPr kumimoji="1" lang="en-US" altLang="ja-JP" dirty="0"/>
            </a:br>
            <a:r>
              <a:rPr kumimoji="1" lang="ja-JP" altLang="en-US" dirty="0"/>
              <a:t>推定人口</a:t>
            </a:r>
          </a:p>
        </p:txBody>
      </p:sp>
      <p:sp>
        <p:nvSpPr>
          <p:cNvPr id="3" name="コンテンツ プレースホルダー 2">
            <a:extLst>
              <a:ext uri="{FF2B5EF4-FFF2-40B4-BE49-F238E27FC236}">
                <a16:creationId xmlns:a16="http://schemas.microsoft.com/office/drawing/2014/main" id="{195DC3DA-AA31-4565-B6C1-51B5EA4FC45D}"/>
              </a:ext>
            </a:extLst>
          </p:cNvPr>
          <p:cNvSpPr>
            <a:spLocks noGrp="1"/>
          </p:cNvSpPr>
          <p:nvPr>
            <p:ph idx="1"/>
          </p:nvPr>
        </p:nvSpPr>
        <p:spPr>
          <a:xfrm>
            <a:off x="251520" y="2017713"/>
            <a:ext cx="8703568" cy="4114800"/>
          </a:xfrm>
        </p:spPr>
        <p:txBody>
          <a:bodyPr/>
          <a:lstStyle/>
          <a:p>
            <a:r>
              <a:rPr kumimoji="1" lang="ja-JP" altLang="en-US" dirty="0"/>
              <a:t>厚労省統計ではその実数は全く現れていない。</a:t>
            </a:r>
            <a:endParaRPr kumimoji="1" lang="en-US" altLang="ja-JP" dirty="0"/>
          </a:p>
          <a:p>
            <a:r>
              <a:rPr lang="ja-JP" altLang="en-US" dirty="0"/>
              <a:t>国勢調査の時に精神科受診歴を書いてもらうか、精神症状問診票を書いてもらうしかない。そんなことはあり得ない。</a:t>
            </a:r>
            <a:endParaRPr lang="en-US" altLang="ja-JP" dirty="0"/>
          </a:p>
          <a:p>
            <a:r>
              <a:rPr kumimoji="1" lang="ja-JP" altLang="en-US" dirty="0"/>
              <a:t>犯罪率が真精神障害者と精神障害の疑いのある人で同じだと仮定する。</a:t>
            </a:r>
            <a:endParaRPr kumimoji="1" lang="en-US" altLang="ja-JP" dirty="0"/>
          </a:p>
          <a:p>
            <a:r>
              <a:rPr lang="ja-JP" altLang="en-US" b="0" i="0" u="none" strike="noStrike" dirty="0">
                <a:effectLst/>
                <a:latin typeface="ＭＳ Ｐゴシック" panose="020B0600070205080204" pitchFamily="50" charset="-128"/>
                <a:ea typeface="ＭＳ Ｐゴシック" panose="020B0600070205080204" pitchFamily="50" charset="-128"/>
              </a:rPr>
              <a:t>精神障害の疑いのある人の総数＝</a:t>
            </a:r>
            <a:r>
              <a:rPr lang="en-US" altLang="ja-JP" b="0" i="0" u="none" strike="noStrike" dirty="0">
                <a:effectLst/>
                <a:latin typeface="ＭＳ Ｐゴシック" panose="020B0600070205080204" pitchFamily="50" charset="-128"/>
                <a:ea typeface="ＭＳ Ｐゴシック" panose="020B0600070205080204" pitchFamily="50" charset="-128"/>
              </a:rPr>
              <a:t>420</a:t>
            </a:r>
            <a:r>
              <a:rPr lang="ja-JP" altLang="en-US" b="0" i="0" u="none" strike="noStrike" dirty="0">
                <a:effectLst/>
                <a:latin typeface="ＭＳ Ｐゴシック" panose="020B0600070205080204" pitchFamily="50" charset="-128"/>
                <a:ea typeface="ＭＳ Ｐゴシック" panose="020B0600070205080204" pitchFamily="50" charset="-128"/>
              </a:rPr>
              <a:t>万人</a:t>
            </a:r>
            <a:r>
              <a:rPr lang="en-US" altLang="ja-JP" b="0" i="0" u="none" strike="noStrike" dirty="0">
                <a:effectLst/>
                <a:latin typeface="ＭＳ Ｐゴシック" panose="020B0600070205080204" pitchFamily="50" charset="-128"/>
                <a:ea typeface="ＭＳ Ｐゴシック" panose="020B0600070205080204" pitchFamily="50" charset="-128"/>
              </a:rPr>
              <a:t>÷2002×1258</a:t>
            </a:r>
            <a:r>
              <a:rPr lang="ja-JP" altLang="en-US" b="0" i="0" u="none" strike="noStrike" dirty="0">
                <a:effectLst/>
                <a:latin typeface="ＭＳ Ｐゴシック" panose="020B0600070205080204" pitchFamily="50" charset="-128"/>
                <a:ea typeface="ＭＳ Ｐゴシック" panose="020B0600070205080204" pitchFamily="50" charset="-128"/>
              </a:rPr>
              <a:t>＝</a:t>
            </a:r>
            <a:r>
              <a:rPr lang="en-US" altLang="ja-JP" b="0" i="0" u="none" strike="noStrike" dirty="0">
                <a:effectLst/>
                <a:latin typeface="ＭＳ Ｐゴシック" panose="020B0600070205080204" pitchFamily="50" charset="-128"/>
                <a:ea typeface="ＭＳ Ｐゴシック" panose="020B0600070205080204" pitchFamily="50" charset="-128"/>
              </a:rPr>
              <a:t>264</a:t>
            </a:r>
            <a:r>
              <a:rPr lang="ja-JP" altLang="en-US" b="0" i="0" u="none" strike="noStrike" dirty="0">
                <a:effectLst/>
                <a:latin typeface="ＭＳ Ｐゴシック" panose="020B0600070205080204" pitchFamily="50" charset="-128"/>
                <a:ea typeface="ＭＳ Ｐゴシック" panose="020B0600070205080204" pitchFamily="50" charset="-128"/>
              </a:rPr>
              <a:t>万人</a:t>
            </a:r>
            <a:r>
              <a:rPr lang="ja-JP" altLang="en-US" dirty="0"/>
              <a:t> </a:t>
            </a:r>
            <a:endParaRPr kumimoji="1" lang="ja-JP" altLang="en-US" dirty="0"/>
          </a:p>
        </p:txBody>
      </p:sp>
    </p:spTree>
    <p:extLst>
      <p:ext uri="{BB962C8B-B14F-4D97-AF65-F5344CB8AC3E}">
        <p14:creationId xmlns:p14="http://schemas.microsoft.com/office/powerpoint/2010/main" val="41141303"/>
      </p:ext>
    </p:extLst>
  </p:cSld>
  <p:clrMapOvr>
    <a:masterClrMapping/>
  </p:clrMapOvr>
  <mc:AlternateContent xmlns:mc="http://schemas.openxmlformats.org/markup-compatibility/2006" xmlns:p14="http://schemas.microsoft.com/office/powerpoint/2010/main">
    <mc:Choice Requires="p14">
      <p:transition spd="slow" p14:dur="2000" advTm="40774"/>
    </mc:Choice>
    <mc:Fallback xmlns="">
      <p:transition spd="slow" advTm="40774"/>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238CD600-398B-4FD0-B387-053AED4E1B56}"/>
              </a:ext>
            </a:extLst>
          </p:cNvPr>
          <p:cNvSpPr>
            <a:spLocks noGrp="1" noChangeArrowheads="1"/>
          </p:cNvSpPr>
          <p:nvPr>
            <p:ph type="title"/>
          </p:nvPr>
        </p:nvSpPr>
        <p:spPr/>
        <p:txBody>
          <a:bodyPr/>
          <a:lstStyle/>
          <a:p>
            <a:r>
              <a:rPr lang="ja-JP" altLang="en-US">
                <a:solidFill>
                  <a:srgbClr val="FFFF00"/>
                </a:solidFill>
              </a:rPr>
              <a:t>人間とは</a:t>
            </a:r>
          </a:p>
        </p:txBody>
      </p:sp>
      <p:sp>
        <p:nvSpPr>
          <p:cNvPr id="7177" name="Rectangle 9">
            <a:extLst>
              <a:ext uri="{FF2B5EF4-FFF2-40B4-BE49-F238E27FC236}">
                <a16:creationId xmlns:a16="http://schemas.microsoft.com/office/drawing/2014/main" id="{3E9ED9CB-7F1B-448A-8542-D73582E44BFB}"/>
              </a:ext>
            </a:extLst>
          </p:cNvPr>
          <p:cNvSpPr>
            <a:spLocks noGrp="1" noChangeArrowheads="1"/>
          </p:cNvSpPr>
          <p:nvPr>
            <p:ph idx="1"/>
          </p:nvPr>
        </p:nvSpPr>
        <p:spPr>
          <a:xfrm>
            <a:off x="457200" y="1828800"/>
            <a:ext cx="3589338" cy="1822450"/>
          </a:xfrm>
        </p:spPr>
        <p:txBody>
          <a:bodyPr/>
          <a:lstStyle/>
          <a:p>
            <a:pPr>
              <a:lnSpc>
                <a:spcPct val="90000"/>
              </a:lnSpc>
            </a:pPr>
            <a:r>
              <a:rPr lang="ja-JP" altLang="en-US" sz="2800"/>
              <a:t>生物学的</a:t>
            </a:r>
          </a:p>
          <a:p>
            <a:pPr>
              <a:lnSpc>
                <a:spcPct val="90000"/>
              </a:lnSpc>
            </a:pPr>
            <a:r>
              <a:rPr lang="ja-JP" altLang="en-US" sz="2800"/>
              <a:t>社会学的</a:t>
            </a:r>
          </a:p>
          <a:p>
            <a:pPr>
              <a:lnSpc>
                <a:spcPct val="90000"/>
              </a:lnSpc>
            </a:pPr>
            <a:r>
              <a:rPr lang="ja-JP" altLang="en-US" sz="2800"/>
              <a:t>心理学的　　　　</a:t>
            </a:r>
          </a:p>
          <a:p>
            <a:pPr>
              <a:lnSpc>
                <a:spcPct val="90000"/>
              </a:lnSpc>
              <a:buFont typeface="Wingdings" panose="05000000000000000000" pitchFamily="2" charset="2"/>
              <a:buNone/>
            </a:pPr>
            <a:r>
              <a:rPr lang="ja-JP" altLang="en-US" sz="2800"/>
              <a:t>　　　　　　存在である</a:t>
            </a:r>
          </a:p>
          <a:p>
            <a:pPr>
              <a:lnSpc>
                <a:spcPct val="90000"/>
              </a:lnSpc>
            </a:pPr>
            <a:endParaRPr lang="en-US" altLang="ja-JP" sz="2800"/>
          </a:p>
        </p:txBody>
      </p:sp>
      <p:sp>
        <p:nvSpPr>
          <p:cNvPr id="7171" name="Line 3">
            <a:extLst>
              <a:ext uri="{FF2B5EF4-FFF2-40B4-BE49-F238E27FC236}">
                <a16:creationId xmlns:a16="http://schemas.microsoft.com/office/drawing/2014/main" id="{A33AD01E-AB5D-4C88-8E62-01F7FCFF6CFF}"/>
              </a:ext>
            </a:extLst>
          </p:cNvPr>
          <p:cNvSpPr>
            <a:spLocks noChangeShapeType="1"/>
          </p:cNvSpPr>
          <p:nvPr/>
        </p:nvSpPr>
        <p:spPr bwMode="auto">
          <a:xfrm flipV="1">
            <a:off x="3657600" y="4267200"/>
            <a:ext cx="0" cy="914400"/>
          </a:xfrm>
          <a:prstGeom prst="line">
            <a:avLst/>
          </a:prstGeom>
          <a:noFill/>
          <a:ln w="38100" cap="sq">
            <a:solidFill>
              <a:srgbClr val="FFFF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7172" name="Line 4">
            <a:extLst>
              <a:ext uri="{FF2B5EF4-FFF2-40B4-BE49-F238E27FC236}">
                <a16:creationId xmlns:a16="http://schemas.microsoft.com/office/drawing/2014/main" id="{73464790-4CDF-42DC-9F02-2D5005C3D5CA}"/>
              </a:ext>
            </a:extLst>
          </p:cNvPr>
          <p:cNvSpPr>
            <a:spLocks noChangeShapeType="1"/>
          </p:cNvSpPr>
          <p:nvPr/>
        </p:nvSpPr>
        <p:spPr bwMode="auto">
          <a:xfrm flipH="1">
            <a:off x="2971800" y="5181600"/>
            <a:ext cx="685800" cy="457200"/>
          </a:xfrm>
          <a:prstGeom prst="line">
            <a:avLst/>
          </a:prstGeom>
          <a:noFill/>
          <a:ln w="38100" cap="sq">
            <a:solidFill>
              <a:srgbClr val="FFFF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7173" name="Line 5">
            <a:extLst>
              <a:ext uri="{FF2B5EF4-FFF2-40B4-BE49-F238E27FC236}">
                <a16:creationId xmlns:a16="http://schemas.microsoft.com/office/drawing/2014/main" id="{04BE0BEB-F3C7-45AA-9AD8-79A87D368532}"/>
              </a:ext>
            </a:extLst>
          </p:cNvPr>
          <p:cNvSpPr>
            <a:spLocks noChangeShapeType="1"/>
          </p:cNvSpPr>
          <p:nvPr/>
        </p:nvSpPr>
        <p:spPr bwMode="auto">
          <a:xfrm>
            <a:off x="3657600" y="5181600"/>
            <a:ext cx="838200" cy="457200"/>
          </a:xfrm>
          <a:prstGeom prst="line">
            <a:avLst/>
          </a:prstGeom>
          <a:noFill/>
          <a:ln w="38100" cap="sq">
            <a:solidFill>
              <a:srgbClr val="FFFF00"/>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ja-JP" altLang="en-US"/>
          </a:p>
        </p:txBody>
      </p:sp>
      <p:sp>
        <p:nvSpPr>
          <p:cNvPr id="7174" name="Text Box 6">
            <a:extLst>
              <a:ext uri="{FF2B5EF4-FFF2-40B4-BE49-F238E27FC236}">
                <a16:creationId xmlns:a16="http://schemas.microsoft.com/office/drawing/2014/main" id="{4C6956C4-EB81-46B9-BEC3-E0384F1C096F}"/>
              </a:ext>
            </a:extLst>
          </p:cNvPr>
          <p:cNvSpPr txBox="1">
            <a:spLocks noChangeArrowheads="1"/>
          </p:cNvSpPr>
          <p:nvPr/>
        </p:nvSpPr>
        <p:spPr bwMode="auto">
          <a:xfrm>
            <a:off x="2895600" y="3810000"/>
            <a:ext cx="1752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2800">
                <a:solidFill>
                  <a:srgbClr val="FFFF00"/>
                </a:solidFill>
                <a:latin typeface="Times New Roman" panose="02020603050405020304" pitchFamily="18" charset="0"/>
              </a:rPr>
              <a:t>生物学的</a:t>
            </a:r>
          </a:p>
        </p:txBody>
      </p:sp>
      <p:sp>
        <p:nvSpPr>
          <p:cNvPr id="7175" name="Text Box 7">
            <a:extLst>
              <a:ext uri="{FF2B5EF4-FFF2-40B4-BE49-F238E27FC236}">
                <a16:creationId xmlns:a16="http://schemas.microsoft.com/office/drawing/2014/main" id="{4D2197E1-B9B7-49E4-B791-525712FA5FF1}"/>
              </a:ext>
            </a:extLst>
          </p:cNvPr>
          <p:cNvSpPr txBox="1">
            <a:spLocks noChangeArrowheads="1"/>
          </p:cNvSpPr>
          <p:nvPr/>
        </p:nvSpPr>
        <p:spPr bwMode="auto">
          <a:xfrm>
            <a:off x="2057400" y="5943600"/>
            <a:ext cx="1752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2800">
                <a:solidFill>
                  <a:srgbClr val="FFFF00"/>
                </a:solidFill>
                <a:latin typeface="Times New Roman" panose="02020603050405020304" pitchFamily="18" charset="0"/>
              </a:rPr>
              <a:t>社会学的</a:t>
            </a:r>
          </a:p>
        </p:txBody>
      </p:sp>
      <p:sp>
        <p:nvSpPr>
          <p:cNvPr id="7176" name="Text Box 8">
            <a:extLst>
              <a:ext uri="{FF2B5EF4-FFF2-40B4-BE49-F238E27FC236}">
                <a16:creationId xmlns:a16="http://schemas.microsoft.com/office/drawing/2014/main" id="{2FA7C671-FEBF-4320-9C67-1CDDB6D9D4EB}"/>
              </a:ext>
            </a:extLst>
          </p:cNvPr>
          <p:cNvSpPr txBox="1">
            <a:spLocks noChangeArrowheads="1"/>
          </p:cNvSpPr>
          <p:nvPr/>
        </p:nvSpPr>
        <p:spPr bwMode="auto">
          <a:xfrm>
            <a:off x="4038600" y="5867400"/>
            <a:ext cx="1752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2800">
                <a:solidFill>
                  <a:srgbClr val="FFFF00"/>
                </a:solidFill>
                <a:latin typeface="Times New Roman" panose="02020603050405020304" pitchFamily="18" charset="0"/>
              </a:rPr>
              <a:t>心理学的</a:t>
            </a:r>
          </a:p>
        </p:txBody>
      </p:sp>
      <p:sp>
        <p:nvSpPr>
          <p:cNvPr id="7178" name="AutoShape 10">
            <a:extLst>
              <a:ext uri="{FF2B5EF4-FFF2-40B4-BE49-F238E27FC236}">
                <a16:creationId xmlns:a16="http://schemas.microsoft.com/office/drawing/2014/main" id="{8EDBC609-302C-4603-8E45-EBD9FDF70379}"/>
              </a:ext>
            </a:extLst>
          </p:cNvPr>
          <p:cNvSpPr>
            <a:spLocks noChangeArrowheads="1"/>
          </p:cNvSpPr>
          <p:nvPr/>
        </p:nvSpPr>
        <p:spPr bwMode="auto">
          <a:xfrm>
            <a:off x="2895600" y="1981200"/>
            <a:ext cx="1524000" cy="2286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2"/>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79" name="AutoShape 11">
            <a:extLst>
              <a:ext uri="{FF2B5EF4-FFF2-40B4-BE49-F238E27FC236}">
                <a16:creationId xmlns:a16="http://schemas.microsoft.com/office/drawing/2014/main" id="{06D3FEF1-1535-46C6-AFE8-026F30DF1C43}"/>
              </a:ext>
            </a:extLst>
          </p:cNvPr>
          <p:cNvSpPr>
            <a:spLocks noChangeArrowheads="1"/>
          </p:cNvSpPr>
          <p:nvPr/>
        </p:nvSpPr>
        <p:spPr bwMode="auto">
          <a:xfrm>
            <a:off x="2895600" y="2438400"/>
            <a:ext cx="1524000" cy="2286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2"/>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80" name="AutoShape 12">
            <a:extLst>
              <a:ext uri="{FF2B5EF4-FFF2-40B4-BE49-F238E27FC236}">
                <a16:creationId xmlns:a16="http://schemas.microsoft.com/office/drawing/2014/main" id="{163C9761-739F-4E7F-AA06-124ECEC32CFD}"/>
              </a:ext>
            </a:extLst>
          </p:cNvPr>
          <p:cNvSpPr>
            <a:spLocks noChangeArrowheads="1"/>
          </p:cNvSpPr>
          <p:nvPr/>
        </p:nvSpPr>
        <p:spPr bwMode="auto">
          <a:xfrm>
            <a:off x="2895600" y="2895600"/>
            <a:ext cx="1600200" cy="2286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accent2"/>
          </a:solidFill>
          <a:ln w="12700" cap="sq">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81" name="Text Box 13">
            <a:extLst>
              <a:ext uri="{FF2B5EF4-FFF2-40B4-BE49-F238E27FC236}">
                <a16:creationId xmlns:a16="http://schemas.microsoft.com/office/drawing/2014/main" id="{70EAD6B8-98F6-43E7-BA47-354473173E3D}"/>
              </a:ext>
            </a:extLst>
          </p:cNvPr>
          <p:cNvSpPr txBox="1">
            <a:spLocks noChangeArrowheads="1"/>
          </p:cNvSpPr>
          <p:nvPr/>
        </p:nvSpPr>
        <p:spPr bwMode="auto">
          <a:xfrm>
            <a:off x="4800600" y="1828800"/>
            <a:ext cx="1676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2800">
                <a:latin typeface="Times New Roman" panose="02020603050405020304" pitchFamily="18" charset="0"/>
              </a:rPr>
              <a:t>薬物療法</a:t>
            </a:r>
          </a:p>
        </p:txBody>
      </p:sp>
      <p:sp>
        <p:nvSpPr>
          <p:cNvPr id="7182" name="Text Box 14">
            <a:extLst>
              <a:ext uri="{FF2B5EF4-FFF2-40B4-BE49-F238E27FC236}">
                <a16:creationId xmlns:a16="http://schemas.microsoft.com/office/drawing/2014/main" id="{08CB2DBB-4124-4F8E-8290-8F5E9EBDAB5D}"/>
              </a:ext>
            </a:extLst>
          </p:cNvPr>
          <p:cNvSpPr txBox="1">
            <a:spLocks noChangeArrowheads="1"/>
          </p:cNvSpPr>
          <p:nvPr/>
        </p:nvSpPr>
        <p:spPr bwMode="auto">
          <a:xfrm>
            <a:off x="4800600" y="2362200"/>
            <a:ext cx="1905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2800">
                <a:latin typeface="Times New Roman" panose="02020603050405020304" pitchFamily="18" charset="0"/>
              </a:rPr>
              <a:t>環境調整</a:t>
            </a:r>
          </a:p>
        </p:txBody>
      </p:sp>
      <p:sp>
        <p:nvSpPr>
          <p:cNvPr id="7183" name="Text Box 15">
            <a:extLst>
              <a:ext uri="{FF2B5EF4-FFF2-40B4-BE49-F238E27FC236}">
                <a16:creationId xmlns:a16="http://schemas.microsoft.com/office/drawing/2014/main" id="{D45C1F96-0105-4655-BF2B-3D90DAF2B5E9}"/>
              </a:ext>
            </a:extLst>
          </p:cNvPr>
          <p:cNvSpPr txBox="1">
            <a:spLocks noChangeArrowheads="1"/>
          </p:cNvSpPr>
          <p:nvPr/>
        </p:nvSpPr>
        <p:spPr bwMode="auto">
          <a:xfrm>
            <a:off x="4876800" y="2819400"/>
            <a:ext cx="2438400"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ja-JP" altLang="en-US" sz="2800">
                <a:latin typeface="Times New Roman" panose="02020603050405020304" pitchFamily="18" charset="0"/>
              </a:rPr>
              <a:t>精神療法　・　カウンセリング</a:t>
            </a: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72846"/>
    </mc:Choice>
    <mc:Fallback xmlns="">
      <p:transition spd="slow" advTm="72846"/>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77">
                                            <p:txEl>
                                              <p:pRg st="0" end="0"/>
                                            </p:txEl>
                                          </p:spTgt>
                                        </p:tgtEl>
                                        <p:attrNameLst>
                                          <p:attrName>style.visibility</p:attrName>
                                        </p:attrNameLst>
                                      </p:cBhvr>
                                      <p:to>
                                        <p:strVal val="visible"/>
                                      </p:to>
                                    </p:set>
                                    <p:anim calcmode="lin" valueType="num">
                                      <p:cBhvr additive="base">
                                        <p:cTn id="7" dur="500" fill="hold"/>
                                        <p:tgtEl>
                                          <p:spTgt spid="717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7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4" name="type.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177">
                                            <p:txEl>
                                              <p:pRg st="1" end="1"/>
                                            </p:txEl>
                                          </p:spTgt>
                                        </p:tgtEl>
                                        <p:attrNameLst>
                                          <p:attrName>style.visibility</p:attrName>
                                        </p:attrNameLst>
                                      </p:cBhvr>
                                      <p:to>
                                        <p:strVal val="visible"/>
                                      </p:to>
                                    </p:set>
                                    <p:anim calcmode="lin" valueType="num">
                                      <p:cBhvr additive="base">
                                        <p:cTn id="13" dur="500" fill="hold"/>
                                        <p:tgtEl>
                                          <p:spTgt spid="717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177">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4" name="type.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177">
                                            <p:txEl>
                                              <p:pRg st="2" end="2"/>
                                            </p:txEl>
                                          </p:spTgt>
                                        </p:tgtEl>
                                        <p:attrNameLst>
                                          <p:attrName>style.visibility</p:attrName>
                                        </p:attrNameLst>
                                      </p:cBhvr>
                                      <p:to>
                                        <p:strVal val="visible"/>
                                      </p:to>
                                    </p:set>
                                    <p:anim calcmode="lin" valueType="num">
                                      <p:cBhvr additive="base">
                                        <p:cTn id="19" dur="500" fill="hold"/>
                                        <p:tgtEl>
                                          <p:spTgt spid="717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177">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4" name="type.wav"/>
                                        </p:tgtEl>
                                      </p:cMediaNode>
                                    </p:audio>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177">
                                            <p:txEl>
                                              <p:pRg st="3" end="3"/>
                                            </p:txEl>
                                          </p:spTgt>
                                        </p:tgtEl>
                                        <p:attrNameLst>
                                          <p:attrName>style.visibility</p:attrName>
                                        </p:attrNameLst>
                                      </p:cBhvr>
                                      <p:to>
                                        <p:strVal val="visible"/>
                                      </p:to>
                                    </p:set>
                                    <p:anim calcmode="lin" valueType="num">
                                      <p:cBhvr additive="base">
                                        <p:cTn id="25" dur="500" fill="hold"/>
                                        <p:tgtEl>
                                          <p:spTgt spid="717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177">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4" name="type.wav"/>
                                        </p:tgtEl>
                                      </p:cMediaNode>
                                    </p:audio>
                                  </p:sub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7171"/>
                                        </p:tgtEl>
                                        <p:attrNameLst>
                                          <p:attrName>style.visibility</p:attrName>
                                        </p:attrNameLst>
                                      </p:cBhvr>
                                      <p:to>
                                        <p:strVal val="visible"/>
                                      </p:to>
                                    </p:set>
                                    <p:anim calcmode="lin" valueType="num">
                                      <p:cBhvr additive="base">
                                        <p:cTn id="31" dur="500" fill="hold"/>
                                        <p:tgtEl>
                                          <p:spTgt spid="7171"/>
                                        </p:tgtEl>
                                        <p:attrNameLst>
                                          <p:attrName>ppt_x</p:attrName>
                                        </p:attrNameLst>
                                      </p:cBhvr>
                                      <p:tavLst>
                                        <p:tav tm="0">
                                          <p:val>
                                            <p:strVal val="0-#ppt_w/2"/>
                                          </p:val>
                                        </p:tav>
                                        <p:tav tm="100000">
                                          <p:val>
                                            <p:strVal val="#ppt_x"/>
                                          </p:val>
                                        </p:tav>
                                      </p:tavLst>
                                    </p:anim>
                                    <p:anim calcmode="lin" valueType="num">
                                      <p:cBhvr additive="base">
                                        <p:cTn id="32" dur="500" fill="hold"/>
                                        <p:tgtEl>
                                          <p:spTgt spid="7171"/>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9"/>
                                            </p:cond>
                                          </p:stCondLst>
                                          <p:endCondLst>
                                            <p:cond evt="onStopAudio" delay="0">
                                              <p:tgtEl>
                                                <p:sldTgt/>
                                              </p:tgtEl>
                                            </p:cond>
                                          </p:endCondLst>
                                        </p:cTn>
                                        <p:tgtEl>
                                          <p:sndTgt r:embed="rId4" name="type.wav"/>
                                        </p:tgtEl>
                                      </p:cMediaNode>
                                    </p:audio>
                                  </p:sub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7174"/>
                                        </p:tgtEl>
                                        <p:attrNameLst>
                                          <p:attrName>style.visibility</p:attrName>
                                        </p:attrNameLst>
                                      </p:cBhvr>
                                      <p:to>
                                        <p:strVal val="visible"/>
                                      </p:to>
                                    </p:set>
                                    <p:anim calcmode="lin" valueType="num">
                                      <p:cBhvr additive="base">
                                        <p:cTn id="37" dur="500" fill="hold"/>
                                        <p:tgtEl>
                                          <p:spTgt spid="7174"/>
                                        </p:tgtEl>
                                        <p:attrNameLst>
                                          <p:attrName>ppt_x</p:attrName>
                                        </p:attrNameLst>
                                      </p:cBhvr>
                                      <p:tavLst>
                                        <p:tav tm="0">
                                          <p:val>
                                            <p:strVal val="0-#ppt_w/2"/>
                                          </p:val>
                                        </p:tav>
                                        <p:tav tm="100000">
                                          <p:val>
                                            <p:strVal val="#ppt_x"/>
                                          </p:val>
                                        </p:tav>
                                      </p:tavLst>
                                    </p:anim>
                                    <p:anim calcmode="lin" valueType="num">
                                      <p:cBhvr additive="base">
                                        <p:cTn id="38" dur="500" fill="hold"/>
                                        <p:tgtEl>
                                          <p:spTgt spid="717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4" name="type.wav"/>
                                        </p:tgtEl>
                                      </p:cMediaNode>
                                    </p:audio>
                                  </p:sub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nodeType="clickEffect">
                                  <p:stCondLst>
                                    <p:cond delay="0"/>
                                  </p:stCondLst>
                                  <p:childTnLst>
                                    <p:set>
                                      <p:cBhvr>
                                        <p:cTn id="42" dur="1" fill="hold">
                                          <p:stCondLst>
                                            <p:cond delay="0"/>
                                          </p:stCondLst>
                                        </p:cTn>
                                        <p:tgtEl>
                                          <p:spTgt spid="7172"/>
                                        </p:tgtEl>
                                        <p:attrNameLst>
                                          <p:attrName>style.visibility</p:attrName>
                                        </p:attrNameLst>
                                      </p:cBhvr>
                                      <p:to>
                                        <p:strVal val="visible"/>
                                      </p:to>
                                    </p:set>
                                    <p:anim calcmode="lin" valueType="num">
                                      <p:cBhvr additive="base">
                                        <p:cTn id="43" dur="500" fill="hold"/>
                                        <p:tgtEl>
                                          <p:spTgt spid="7172"/>
                                        </p:tgtEl>
                                        <p:attrNameLst>
                                          <p:attrName>ppt_x</p:attrName>
                                        </p:attrNameLst>
                                      </p:cBhvr>
                                      <p:tavLst>
                                        <p:tav tm="0">
                                          <p:val>
                                            <p:strVal val="0-#ppt_w/2"/>
                                          </p:val>
                                        </p:tav>
                                        <p:tav tm="100000">
                                          <p:val>
                                            <p:strVal val="#ppt_x"/>
                                          </p:val>
                                        </p:tav>
                                      </p:tavLst>
                                    </p:anim>
                                    <p:anim calcmode="lin" valueType="num">
                                      <p:cBhvr additive="base">
                                        <p:cTn id="44" dur="500" fill="hold"/>
                                        <p:tgtEl>
                                          <p:spTgt spid="717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4" name="type.wav"/>
                                        </p:tgtEl>
                                      </p:cMediaNode>
                                    </p:audio>
                                  </p:sub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7175"/>
                                        </p:tgtEl>
                                        <p:attrNameLst>
                                          <p:attrName>style.visibility</p:attrName>
                                        </p:attrNameLst>
                                      </p:cBhvr>
                                      <p:to>
                                        <p:strVal val="visible"/>
                                      </p:to>
                                    </p:set>
                                    <p:anim calcmode="lin" valueType="num">
                                      <p:cBhvr additive="base">
                                        <p:cTn id="49" dur="500" fill="hold"/>
                                        <p:tgtEl>
                                          <p:spTgt spid="7175"/>
                                        </p:tgtEl>
                                        <p:attrNameLst>
                                          <p:attrName>ppt_x</p:attrName>
                                        </p:attrNameLst>
                                      </p:cBhvr>
                                      <p:tavLst>
                                        <p:tav tm="0">
                                          <p:val>
                                            <p:strVal val="0-#ppt_w/2"/>
                                          </p:val>
                                        </p:tav>
                                        <p:tav tm="100000">
                                          <p:val>
                                            <p:strVal val="#ppt_x"/>
                                          </p:val>
                                        </p:tav>
                                      </p:tavLst>
                                    </p:anim>
                                    <p:anim calcmode="lin" valueType="num">
                                      <p:cBhvr additive="base">
                                        <p:cTn id="50" dur="500" fill="hold"/>
                                        <p:tgtEl>
                                          <p:spTgt spid="7175"/>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7"/>
                                            </p:cond>
                                          </p:stCondLst>
                                          <p:endCondLst>
                                            <p:cond evt="onStopAudio" delay="0">
                                              <p:tgtEl>
                                                <p:sldTgt/>
                                              </p:tgtEl>
                                            </p:cond>
                                          </p:endCondLst>
                                        </p:cTn>
                                        <p:tgtEl>
                                          <p:sndTgt r:embed="rId4" name="type.wav"/>
                                        </p:tgtEl>
                                      </p:cMediaNode>
                                    </p:audio>
                                  </p:sub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nodeType="clickEffect">
                                  <p:stCondLst>
                                    <p:cond delay="0"/>
                                  </p:stCondLst>
                                  <p:childTnLst>
                                    <p:set>
                                      <p:cBhvr>
                                        <p:cTn id="54" dur="1" fill="hold">
                                          <p:stCondLst>
                                            <p:cond delay="0"/>
                                          </p:stCondLst>
                                        </p:cTn>
                                        <p:tgtEl>
                                          <p:spTgt spid="7173"/>
                                        </p:tgtEl>
                                        <p:attrNameLst>
                                          <p:attrName>style.visibility</p:attrName>
                                        </p:attrNameLst>
                                      </p:cBhvr>
                                      <p:to>
                                        <p:strVal val="visible"/>
                                      </p:to>
                                    </p:set>
                                    <p:anim calcmode="lin" valueType="num">
                                      <p:cBhvr additive="base">
                                        <p:cTn id="55" dur="500" fill="hold"/>
                                        <p:tgtEl>
                                          <p:spTgt spid="7173"/>
                                        </p:tgtEl>
                                        <p:attrNameLst>
                                          <p:attrName>ppt_x</p:attrName>
                                        </p:attrNameLst>
                                      </p:cBhvr>
                                      <p:tavLst>
                                        <p:tav tm="0">
                                          <p:val>
                                            <p:strVal val="0-#ppt_w/2"/>
                                          </p:val>
                                        </p:tav>
                                        <p:tav tm="100000">
                                          <p:val>
                                            <p:strVal val="#ppt_x"/>
                                          </p:val>
                                        </p:tav>
                                      </p:tavLst>
                                    </p:anim>
                                    <p:anim calcmode="lin" valueType="num">
                                      <p:cBhvr additive="base">
                                        <p:cTn id="56" dur="500" fill="hold"/>
                                        <p:tgtEl>
                                          <p:spTgt spid="717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3"/>
                                            </p:cond>
                                          </p:stCondLst>
                                          <p:endCondLst>
                                            <p:cond evt="onStopAudio" delay="0">
                                              <p:tgtEl>
                                                <p:sldTgt/>
                                              </p:tgtEl>
                                            </p:cond>
                                          </p:endCondLst>
                                        </p:cTn>
                                        <p:tgtEl>
                                          <p:sndTgt r:embed="rId4" name="type.wav"/>
                                        </p:tgtEl>
                                      </p:cMediaNode>
                                    </p:audio>
                                  </p:sub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7176"/>
                                        </p:tgtEl>
                                        <p:attrNameLst>
                                          <p:attrName>style.visibility</p:attrName>
                                        </p:attrNameLst>
                                      </p:cBhvr>
                                      <p:to>
                                        <p:strVal val="visible"/>
                                      </p:to>
                                    </p:set>
                                    <p:anim calcmode="lin" valueType="num">
                                      <p:cBhvr additive="base">
                                        <p:cTn id="61" dur="500" fill="hold"/>
                                        <p:tgtEl>
                                          <p:spTgt spid="7176"/>
                                        </p:tgtEl>
                                        <p:attrNameLst>
                                          <p:attrName>ppt_x</p:attrName>
                                        </p:attrNameLst>
                                      </p:cBhvr>
                                      <p:tavLst>
                                        <p:tav tm="0">
                                          <p:val>
                                            <p:strVal val="0-#ppt_w/2"/>
                                          </p:val>
                                        </p:tav>
                                        <p:tav tm="100000">
                                          <p:val>
                                            <p:strVal val="#ppt_x"/>
                                          </p:val>
                                        </p:tav>
                                      </p:tavLst>
                                    </p:anim>
                                    <p:anim calcmode="lin" valueType="num">
                                      <p:cBhvr additive="base">
                                        <p:cTn id="62" dur="500" fill="hold"/>
                                        <p:tgtEl>
                                          <p:spTgt spid="717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9"/>
                                            </p:cond>
                                          </p:stCondLst>
                                          <p:endCondLst>
                                            <p:cond evt="onStopAudio" delay="0">
                                              <p:tgtEl>
                                                <p:sldTgt/>
                                              </p:tgtEl>
                                            </p:cond>
                                          </p:endCondLst>
                                        </p:cTn>
                                        <p:tgtEl>
                                          <p:sndTgt r:embed="rId4" name="type.wav"/>
                                        </p:tgtEl>
                                      </p:cMediaNode>
                                    </p:audio>
                                  </p:sub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8" fill="hold" nodeType="clickEffect">
                                  <p:stCondLst>
                                    <p:cond delay="0"/>
                                  </p:stCondLst>
                                  <p:childTnLst>
                                    <p:set>
                                      <p:cBhvr>
                                        <p:cTn id="66" dur="1" fill="hold">
                                          <p:stCondLst>
                                            <p:cond delay="0"/>
                                          </p:stCondLst>
                                        </p:cTn>
                                        <p:tgtEl>
                                          <p:spTgt spid="7178"/>
                                        </p:tgtEl>
                                        <p:attrNameLst>
                                          <p:attrName>style.visibility</p:attrName>
                                        </p:attrNameLst>
                                      </p:cBhvr>
                                      <p:to>
                                        <p:strVal val="visible"/>
                                      </p:to>
                                    </p:set>
                                    <p:anim calcmode="lin" valueType="num">
                                      <p:cBhvr additive="base">
                                        <p:cTn id="67" dur="500" fill="hold"/>
                                        <p:tgtEl>
                                          <p:spTgt spid="7178"/>
                                        </p:tgtEl>
                                        <p:attrNameLst>
                                          <p:attrName>ppt_x</p:attrName>
                                        </p:attrNameLst>
                                      </p:cBhvr>
                                      <p:tavLst>
                                        <p:tav tm="0">
                                          <p:val>
                                            <p:strVal val="0-#ppt_w/2"/>
                                          </p:val>
                                        </p:tav>
                                        <p:tav tm="100000">
                                          <p:val>
                                            <p:strVal val="#ppt_x"/>
                                          </p:val>
                                        </p:tav>
                                      </p:tavLst>
                                    </p:anim>
                                    <p:anim calcmode="lin" valueType="num">
                                      <p:cBhvr additive="base">
                                        <p:cTn id="68" dur="500" fill="hold"/>
                                        <p:tgtEl>
                                          <p:spTgt spid="7178"/>
                                        </p:tgtEl>
                                        <p:attrNameLst>
                                          <p:attrName>ppt_y</p:attrName>
                                        </p:attrNameLst>
                                      </p:cBhvr>
                                      <p:tavLst>
                                        <p:tav tm="0">
                                          <p:val>
                                            <p:strVal val="#ppt_y"/>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2" fill="hold" grpId="0" nodeType="clickEffect">
                                  <p:stCondLst>
                                    <p:cond delay="0"/>
                                  </p:stCondLst>
                                  <p:childTnLst>
                                    <p:set>
                                      <p:cBhvr>
                                        <p:cTn id="72" dur="1" fill="hold">
                                          <p:stCondLst>
                                            <p:cond delay="0"/>
                                          </p:stCondLst>
                                        </p:cTn>
                                        <p:tgtEl>
                                          <p:spTgt spid="7181"/>
                                        </p:tgtEl>
                                        <p:attrNameLst>
                                          <p:attrName>style.visibility</p:attrName>
                                        </p:attrNameLst>
                                      </p:cBhvr>
                                      <p:to>
                                        <p:strVal val="visible"/>
                                      </p:to>
                                    </p:set>
                                    <p:anim calcmode="lin" valueType="num">
                                      <p:cBhvr additive="base">
                                        <p:cTn id="73" dur="500" fill="hold"/>
                                        <p:tgtEl>
                                          <p:spTgt spid="7181"/>
                                        </p:tgtEl>
                                        <p:attrNameLst>
                                          <p:attrName>ppt_x</p:attrName>
                                        </p:attrNameLst>
                                      </p:cBhvr>
                                      <p:tavLst>
                                        <p:tav tm="0">
                                          <p:val>
                                            <p:strVal val="1+#ppt_w/2"/>
                                          </p:val>
                                        </p:tav>
                                        <p:tav tm="100000">
                                          <p:val>
                                            <p:strVal val="#ppt_x"/>
                                          </p:val>
                                        </p:tav>
                                      </p:tavLst>
                                    </p:anim>
                                    <p:anim calcmode="lin" valueType="num">
                                      <p:cBhvr additive="base">
                                        <p:cTn id="74" dur="500" fill="hold"/>
                                        <p:tgtEl>
                                          <p:spTgt spid="7181"/>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71"/>
                                            </p:cond>
                                          </p:stCondLst>
                                          <p:endCondLst>
                                            <p:cond evt="onStopAudio" delay="0">
                                              <p:tgtEl>
                                                <p:sldTgt/>
                                              </p:tgtEl>
                                            </p:cond>
                                          </p:endCondLst>
                                        </p:cTn>
                                        <p:tgtEl>
                                          <p:sndTgt r:embed="rId4" name="type.wav"/>
                                        </p:tgtEl>
                                      </p:cMediaNode>
                                    </p:audio>
                                  </p:sub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8" fill="hold" nodeType="clickEffect">
                                  <p:stCondLst>
                                    <p:cond delay="0"/>
                                  </p:stCondLst>
                                  <p:childTnLst>
                                    <p:set>
                                      <p:cBhvr>
                                        <p:cTn id="78" dur="1" fill="hold">
                                          <p:stCondLst>
                                            <p:cond delay="0"/>
                                          </p:stCondLst>
                                        </p:cTn>
                                        <p:tgtEl>
                                          <p:spTgt spid="7179"/>
                                        </p:tgtEl>
                                        <p:attrNameLst>
                                          <p:attrName>style.visibility</p:attrName>
                                        </p:attrNameLst>
                                      </p:cBhvr>
                                      <p:to>
                                        <p:strVal val="visible"/>
                                      </p:to>
                                    </p:set>
                                    <p:anim calcmode="lin" valueType="num">
                                      <p:cBhvr additive="base">
                                        <p:cTn id="79" dur="500" fill="hold"/>
                                        <p:tgtEl>
                                          <p:spTgt spid="7179"/>
                                        </p:tgtEl>
                                        <p:attrNameLst>
                                          <p:attrName>ppt_x</p:attrName>
                                        </p:attrNameLst>
                                      </p:cBhvr>
                                      <p:tavLst>
                                        <p:tav tm="0">
                                          <p:val>
                                            <p:strVal val="0-#ppt_w/2"/>
                                          </p:val>
                                        </p:tav>
                                        <p:tav tm="100000">
                                          <p:val>
                                            <p:strVal val="#ppt_x"/>
                                          </p:val>
                                        </p:tav>
                                      </p:tavLst>
                                    </p:anim>
                                    <p:anim calcmode="lin" valueType="num">
                                      <p:cBhvr additive="base">
                                        <p:cTn id="80" dur="500" fill="hold"/>
                                        <p:tgtEl>
                                          <p:spTgt spid="7179"/>
                                        </p:tgtEl>
                                        <p:attrNameLst>
                                          <p:attrName>ppt_y</p:attrName>
                                        </p:attrNameLst>
                                      </p:cBhvr>
                                      <p:tavLst>
                                        <p:tav tm="0">
                                          <p:val>
                                            <p:strVal val="#ppt_y"/>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2" fill="hold" grpId="0" nodeType="clickEffect">
                                  <p:stCondLst>
                                    <p:cond delay="0"/>
                                  </p:stCondLst>
                                  <p:childTnLst>
                                    <p:set>
                                      <p:cBhvr>
                                        <p:cTn id="84" dur="1" fill="hold">
                                          <p:stCondLst>
                                            <p:cond delay="0"/>
                                          </p:stCondLst>
                                        </p:cTn>
                                        <p:tgtEl>
                                          <p:spTgt spid="7182"/>
                                        </p:tgtEl>
                                        <p:attrNameLst>
                                          <p:attrName>style.visibility</p:attrName>
                                        </p:attrNameLst>
                                      </p:cBhvr>
                                      <p:to>
                                        <p:strVal val="visible"/>
                                      </p:to>
                                    </p:set>
                                    <p:anim calcmode="lin" valueType="num">
                                      <p:cBhvr additive="base">
                                        <p:cTn id="85" dur="500" fill="hold"/>
                                        <p:tgtEl>
                                          <p:spTgt spid="7182"/>
                                        </p:tgtEl>
                                        <p:attrNameLst>
                                          <p:attrName>ppt_x</p:attrName>
                                        </p:attrNameLst>
                                      </p:cBhvr>
                                      <p:tavLst>
                                        <p:tav tm="0">
                                          <p:val>
                                            <p:strVal val="1+#ppt_w/2"/>
                                          </p:val>
                                        </p:tav>
                                        <p:tav tm="100000">
                                          <p:val>
                                            <p:strVal val="#ppt_x"/>
                                          </p:val>
                                        </p:tav>
                                      </p:tavLst>
                                    </p:anim>
                                    <p:anim calcmode="lin" valueType="num">
                                      <p:cBhvr additive="base">
                                        <p:cTn id="86" dur="500" fill="hold"/>
                                        <p:tgtEl>
                                          <p:spTgt spid="718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83"/>
                                            </p:cond>
                                          </p:stCondLst>
                                          <p:endCondLst>
                                            <p:cond evt="onStopAudio" delay="0">
                                              <p:tgtEl>
                                                <p:sldTgt/>
                                              </p:tgtEl>
                                            </p:cond>
                                          </p:endCondLst>
                                        </p:cTn>
                                        <p:tgtEl>
                                          <p:sndTgt r:embed="rId4" name="type.wav"/>
                                        </p:tgtEl>
                                      </p:cMediaNode>
                                    </p:audio>
                                  </p:sub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8" fill="hold" nodeType="clickEffect">
                                  <p:stCondLst>
                                    <p:cond delay="0"/>
                                  </p:stCondLst>
                                  <p:childTnLst>
                                    <p:set>
                                      <p:cBhvr>
                                        <p:cTn id="90" dur="1" fill="hold">
                                          <p:stCondLst>
                                            <p:cond delay="0"/>
                                          </p:stCondLst>
                                        </p:cTn>
                                        <p:tgtEl>
                                          <p:spTgt spid="7180"/>
                                        </p:tgtEl>
                                        <p:attrNameLst>
                                          <p:attrName>style.visibility</p:attrName>
                                        </p:attrNameLst>
                                      </p:cBhvr>
                                      <p:to>
                                        <p:strVal val="visible"/>
                                      </p:to>
                                    </p:set>
                                    <p:anim calcmode="lin" valueType="num">
                                      <p:cBhvr additive="base">
                                        <p:cTn id="91" dur="500" fill="hold"/>
                                        <p:tgtEl>
                                          <p:spTgt spid="7180"/>
                                        </p:tgtEl>
                                        <p:attrNameLst>
                                          <p:attrName>ppt_x</p:attrName>
                                        </p:attrNameLst>
                                      </p:cBhvr>
                                      <p:tavLst>
                                        <p:tav tm="0">
                                          <p:val>
                                            <p:strVal val="0-#ppt_w/2"/>
                                          </p:val>
                                        </p:tav>
                                        <p:tav tm="100000">
                                          <p:val>
                                            <p:strVal val="#ppt_x"/>
                                          </p:val>
                                        </p:tav>
                                      </p:tavLst>
                                    </p:anim>
                                    <p:anim calcmode="lin" valueType="num">
                                      <p:cBhvr additive="base">
                                        <p:cTn id="92" dur="500" fill="hold"/>
                                        <p:tgtEl>
                                          <p:spTgt spid="7180"/>
                                        </p:tgtEl>
                                        <p:attrNameLst>
                                          <p:attrName>ppt_y</p:attrName>
                                        </p:attrNameLst>
                                      </p:cBhvr>
                                      <p:tavLst>
                                        <p:tav tm="0">
                                          <p:val>
                                            <p:strVal val="#ppt_y"/>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2" fill="hold" grpId="0" nodeType="clickEffect">
                                  <p:stCondLst>
                                    <p:cond delay="0"/>
                                  </p:stCondLst>
                                  <p:childTnLst>
                                    <p:set>
                                      <p:cBhvr>
                                        <p:cTn id="96" dur="1" fill="hold">
                                          <p:stCondLst>
                                            <p:cond delay="0"/>
                                          </p:stCondLst>
                                        </p:cTn>
                                        <p:tgtEl>
                                          <p:spTgt spid="7183"/>
                                        </p:tgtEl>
                                        <p:attrNameLst>
                                          <p:attrName>style.visibility</p:attrName>
                                        </p:attrNameLst>
                                      </p:cBhvr>
                                      <p:to>
                                        <p:strVal val="visible"/>
                                      </p:to>
                                    </p:set>
                                    <p:anim calcmode="lin" valueType="num">
                                      <p:cBhvr additive="base">
                                        <p:cTn id="97" dur="500" fill="hold"/>
                                        <p:tgtEl>
                                          <p:spTgt spid="7183"/>
                                        </p:tgtEl>
                                        <p:attrNameLst>
                                          <p:attrName>ppt_x</p:attrName>
                                        </p:attrNameLst>
                                      </p:cBhvr>
                                      <p:tavLst>
                                        <p:tav tm="0">
                                          <p:val>
                                            <p:strVal val="1+#ppt_w/2"/>
                                          </p:val>
                                        </p:tav>
                                        <p:tav tm="100000">
                                          <p:val>
                                            <p:strVal val="#ppt_x"/>
                                          </p:val>
                                        </p:tav>
                                      </p:tavLst>
                                    </p:anim>
                                    <p:anim calcmode="lin" valueType="num">
                                      <p:cBhvr additive="base">
                                        <p:cTn id="98" dur="500" fill="hold"/>
                                        <p:tgtEl>
                                          <p:spTgt spid="718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5"/>
                                            </p:cond>
                                          </p:stCondLst>
                                          <p:endCondLst>
                                            <p:cond evt="onStopAudio" delay="0">
                                              <p:tgtEl>
                                                <p:sldTgt/>
                                              </p:tgtEl>
                                            </p:cond>
                                          </p:endCondLst>
                                        </p:cTn>
                                        <p:tgtEl>
                                          <p:sndTgt r:embed="rId4"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7" grpId="0" build="p" autoUpdateAnimBg="0"/>
      <p:bldP spid="7174" grpId="0" autoUpdateAnimBg="0"/>
      <p:bldP spid="7175" grpId="0" autoUpdateAnimBg="0"/>
      <p:bldP spid="7176" grpId="0" autoUpdateAnimBg="0"/>
      <p:bldP spid="7181" grpId="0" autoUpdateAnimBg="0"/>
      <p:bldP spid="7182" grpId="0" autoUpdateAnimBg="0"/>
      <p:bldP spid="7183" grpId="0"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グラフ 2">
            <a:extLst>
              <a:ext uri="{FF2B5EF4-FFF2-40B4-BE49-F238E27FC236}">
                <a16:creationId xmlns:a16="http://schemas.microsoft.com/office/drawing/2014/main" id="{DCBC3E17-2152-4D00-9B50-4B4BA52BEDF6}"/>
              </a:ext>
            </a:extLst>
          </p:cNvPr>
          <p:cNvGraphicFramePr>
            <a:graphicFrameLocks/>
          </p:cNvGraphicFramePr>
          <p:nvPr/>
        </p:nvGraphicFramePr>
        <p:xfrm>
          <a:off x="395536" y="332656"/>
          <a:ext cx="8352928" cy="63367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013522068"/>
      </p:ext>
    </p:extLst>
  </p:cSld>
  <p:clrMapOvr>
    <a:masterClrMapping/>
  </p:clrMapOvr>
  <mc:AlternateContent xmlns:mc="http://schemas.openxmlformats.org/markup-compatibility/2006" xmlns:p14="http://schemas.microsoft.com/office/powerpoint/2010/main">
    <mc:Choice Requires="p14">
      <p:transition spd="slow" p14:dur="2000" advTm="36323"/>
    </mc:Choice>
    <mc:Fallback xmlns="">
      <p:transition spd="slow" advTm="36323"/>
    </mc:Fallback>
  </mc:AlternateContent>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グラフ 2">
            <a:extLst>
              <a:ext uri="{FF2B5EF4-FFF2-40B4-BE49-F238E27FC236}">
                <a16:creationId xmlns:a16="http://schemas.microsoft.com/office/drawing/2014/main" id="{3C6D3F3E-77DA-4881-B5CF-7B0BC4110B61}"/>
              </a:ext>
            </a:extLst>
          </p:cNvPr>
          <p:cNvGraphicFramePr>
            <a:graphicFrameLocks/>
          </p:cNvGraphicFramePr>
          <p:nvPr/>
        </p:nvGraphicFramePr>
        <p:xfrm>
          <a:off x="12544" y="116632"/>
          <a:ext cx="9131455" cy="674136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19570808"/>
      </p:ext>
    </p:extLst>
  </p:cSld>
  <p:clrMapOvr>
    <a:masterClrMapping/>
  </p:clrMapOvr>
  <mc:AlternateContent xmlns:mc="http://schemas.openxmlformats.org/markup-compatibility/2006" xmlns:p14="http://schemas.microsoft.com/office/powerpoint/2010/main">
    <mc:Choice Requires="p14">
      <p:transition spd="slow" p14:dur="2000" advTm="56561"/>
    </mc:Choice>
    <mc:Fallback xmlns="">
      <p:transition spd="slow" advTm="56561"/>
    </mc:Fallback>
  </mc:AlternateContent>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E4401D4-CA98-4197-98F0-4F672AD7B27B}"/>
              </a:ext>
            </a:extLst>
          </p:cNvPr>
          <p:cNvSpPr>
            <a:spLocks noGrp="1"/>
          </p:cNvSpPr>
          <p:nvPr>
            <p:ph type="title"/>
          </p:nvPr>
        </p:nvSpPr>
        <p:spPr>
          <a:xfrm>
            <a:off x="539552" y="260648"/>
            <a:ext cx="8404423" cy="1224136"/>
          </a:xfrm>
        </p:spPr>
        <p:txBody>
          <a:bodyPr/>
          <a:lstStyle/>
          <a:p>
            <a:pPr marR="0" lvl="0" algn="l" defTabSz="914400" rtl="0" eaLnBrk="1" fontAlgn="base" latinLnBrk="0" hangingPunct="1">
              <a:lnSpc>
                <a:spcPct val="100000"/>
              </a:lnSpc>
              <a:spcBef>
                <a:spcPct val="20000"/>
              </a:spcBef>
              <a:spcAft>
                <a:spcPct val="0"/>
              </a:spcAft>
              <a:buClr>
                <a:srgbClr val="FFCC00"/>
              </a:buClr>
              <a:buSzPct val="60000"/>
              <a:tabLst/>
              <a:defRPr/>
            </a:pPr>
            <a:r>
              <a:rPr kumimoji="1" lang="ja-JP" altLang="en-US" dirty="0">
                <a:solidFill>
                  <a:srgbClr val="FFFF00"/>
                </a:solidFill>
              </a:rPr>
              <a:t>精神障害者は乱暴者ではない！</a:t>
            </a:r>
            <a:br>
              <a:rPr kumimoji="1" lang="ja-JP" altLang="en-US" dirty="0">
                <a:solidFill>
                  <a:srgbClr val="FFFF00"/>
                </a:solidFill>
              </a:rPr>
            </a:br>
            <a:endParaRPr kumimoji="1" lang="ja-JP" altLang="en-US" sz="4000" dirty="0">
              <a:solidFill>
                <a:srgbClr val="FFFF00"/>
              </a:solidFill>
            </a:endParaRPr>
          </a:p>
        </p:txBody>
      </p:sp>
      <p:sp>
        <p:nvSpPr>
          <p:cNvPr id="3" name="コンテンツ プレースホルダー 2">
            <a:extLst>
              <a:ext uri="{FF2B5EF4-FFF2-40B4-BE49-F238E27FC236}">
                <a16:creationId xmlns:a16="http://schemas.microsoft.com/office/drawing/2014/main" id="{9A13CFE0-7A85-4B3F-9FDA-C18A03E9E674}"/>
              </a:ext>
            </a:extLst>
          </p:cNvPr>
          <p:cNvSpPr>
            <a:spLocks noGrp="1"/>
          </p:cNvSpPr>
          <p:nvPr>
            <p:ph idx="1"/>
          </p:nvPr>
        </p:nvSpPr>
        <p:spPr>
          <a:xfrm>
            <a:off x="1182688" y="1556792"/>
            <a:ext cx="7772400" cy="4575721"/>
          </a:xfrm>
        </p:spPr>
        <p:txBody>
          <a:bodyPr/>
          <a:lstStyle/>
          <a:p>
            <a:r>
              <a:rPr kumimoji="1" lang="ja-JP" altLang="en-US" dirty="0"/>
              <a:t>精神障害者も精神障害の疑いのある人も殺人、放火でも際立って高いわけではないことが分かる。</a:t>
            </a:r>
            <a:endParaRPr kumimoji="1" lang="en-US" altLang="ja-JP" dirty="0"/>
          </a:p>
          <a:p>
            <a:r>
              <a:rPr kumimoji="1" lang="ja-JP" altLang="en-US" dirty="0"/>
              <a:t>殺人は</a:t>
            </a:r>
            <a:r>
              <a:rPr kumimoji="1" lang="en-US" altLang="ja-JP" dirty="0"/>
              <a:t>2</a:t>
            </a:r>
            <a:r>
              <a:rPr kumimoji="1" lang="ja-JP" altLang="en-US" dirty="0"/>
              <a:t>～</a:t>
            </a:r>
            <a:r>
              <a:rPr kumimoji="1" lang="en-US" altLang="ja-JP" dirty="0"/>
              <a:t>3</a:t>
            </a:r>
            <a:r>
              <a:rPr kumimoji="1" lang="ja-JP" altLang="en-US" dirty="0"/>
              <a:t>倍。放火は</a:t>
            </a:r>
            <a:r>
              <a:rPr kumimoji="1" lang="en-US" altLang="ja-JP" dirty="0"/>
              <a:t>3</a:t>
            </a:r>
            <a:r>
              <a:rPr kumimoji="1" lang="ja-JP" altLang="en-US" dirty="0"/>
              <a:t>～</a:t>
            </a:r>
            <a:r>
              <a:rPr kumimoji="1" lang="en-US" altLang="ja-JP" dirty="0"/>
              <a:t>4</a:t>
            </a:r>
            <a:r>
              <a:rPr kumimoji="1" lang="ja-JP" altLang="en-US" dirty="0"/>
              <a:t>倍程度。</a:t>
            </a:r>
            <a:endParaRPr kumimoji="1" lang="en-US" altLang="ja-JP" dirty="0"/>
          </a:p>
          <a:p>
            <a:r>
              <a:rPr kumimoji="1" lang="ja-JP" altLang="en-US" dirty="0"/>
              <a:t>傷害・暴行は非精神障害者の</a:t>
            </a:r>
            <a:r>
              <a:rPr kumimoji="1" lang="en-US" altLang="ja-JP" dirty="0"/>
              <a:t>1/4</a:t>
            </a:r>
            <a:r>
              <a:rPr kumimoji="1" lang="ja-JP" altLang="en-US" dirty="0"/>
              <a:t>でしかない。</a:t>
            </a:r>
            <a:endParaRPr kumimoji="1" lang="en-US" altLang="ja-JP" dirty="0"/>
          </a:p>
          <a:p>
            <a:r>
              <a:rPr kumimoji="1" lang="ja-JP" altLang="en-US" dirty="0"/>
              <a:t>精神障害者は乱暴者ではない！</a:t>
            </a:r>
          </a:p>
        </p:txBody>
      </p:sp>
    </p:spTree>
    <p:extLst>
      <p:ext uri="{BB962C8B-B14F-4D97-AF65-F5344CB8AC3E}">
        <p14:creationId xmlns:p14="http://schemas.microsoft.com/office/powerpoint/2010/main" val="418094387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F5E78E24-B53C-45E5-BB81-84F3CF8D2013}"/>
              </a:ext>
            </a:extLst>
          </p:cNvPr>
          <p:cNvSpPr>
            <a:spLocks noGrp="1" noChangeArrowheads="1"/>
          </p:cNvSpPr>
          <p:nvPr>
            <p:ph type="title"/>
          </p:nvPr>
        </p:nvSpPr>
        <p:spPr>
          <a:xfrm>
            <a:off x="1150938" y="617538"/>
            <a:ext cx="7793037" cy="867246"/>
          </a:xfrm>
        </p:spPr>
        <p:txBody>
          <a:bodyPr/>
          <a:lstStyle/>
          <a:p>
            <a:r>
              <a:rPr lang="ja-JP" altLang="en-US" dirty="0">
                <a:solidFill>
                  <a:srgbClr val="FFFF00"/>
                </a:solidFill>
              </a:rPr>
              <a:t>偏見と誤解の構造</a:t>
            </a:r>
          </a:p>
        </p:txBody>
      </p:sp>
      <p:sp>
        <p:nvSpPr>
          <p:cNvPr id="47107" name="Rectangle 3">
            <a:extLst>
              <a:ext uri="{FF2B5EF4-FFF2-40B4-BE49-F238E27FC236}">
                <a16:creationId xmlns:a16="http://schemas.microsoft.com/office/drawing/2014/main" id="{45E14F14-964F-4336-B132-5BCE15BE3D2E}"/>
              </a:ext>
            </a:extLst>
          </p:cNvPr>
          <p:cNvSpPr>
            <a:spLocks noGrp="1" noChangeArrowheads="1"/>
          </p:cNvSpPr>
          <p:nvPr>
            <p:ph idx="1"/>
          </p:nvPr>
        </p:nvSpPr>
        <p:spPr>
          <a:xfrm>
            <a:off x="457200" y="2017713"/>
            <a:ext cx="8497888" cy="4114800"/>
          </a:xfrm>
        </p:spPr>
        <p:txBody>
          <a:bodyPr/>
          <a:lstStyle/>
          <a:p>
            <a:r>
              <a:rPr lang="en-US" altLang="ja-JP"/>
              <a:t>｢</a:t>
            </a:r>
            <a:r>
              <a:rPr lang="ja-JP" altLang="en-US">
                <a:solidFill>
                  <a:srgbClr val="FFFF00"/>
                </a:solidFill>
              </a:rPr>
              <a:t>了解不能（訳がわからない）</a:t>
            </a:r>
            <a:r>
              <a:rPr lang="en-US" altLang="ja-JP"/>
              <a:t>｣</a:t>
            </a:r>
            <a:r>
              <a:rPr lang="ja-JP" altLang="en-US"/>
              <a:t>の心の動きを「</a:t>
            </a:r>
            <a:r>
              <a:rPr lang="ja-JP" altLang="en-US">
                <a:solidFill>
                  <a:srgbClr val="FFFF00"/>
                </a:solidFill>
              </a:rPr>
              <a:t>何をしでかすか分からない</a:t>
            </a:r>
            <a:r>
              <a:rPr lang="ja-JP" altLang="en-US"/>
              <a:t>」に拡大解釈</a:t>
            </a:r>
          </a:p>
          <a:p>
            <a:pPr lvl="1"/>
            <a:r>
              <a:rPr lang="ja-JP" altLang="en-US"/>
              <a:t>非精神障害者のすることは予測可能という誤解</a:t>
            </a:r>
          </a:p>
          <a:p>
            <a:r>
              <a:rPr lang="ja-JP" altLang="en-US">
                <a:solidFill>
                  <a:srgbClr val="FFFF00"/>
                </a:solidFill>
              </a:rPr>
              <a:t>生活障害の結果</a:t>
            </a:r>
            <a:r>
              <a:rPr lang="ja-JP" altLang="en-US"/>
              <a:t>としての振る舞い・行動に対する</a:t>
            </a:r>
            <a:r>
              <a:rPr lang="ja-JP" altLang="en-US">
                <a:solidFill>
                  <a:srgbClr val="FFFF00"/>
                </a:solidFill>
              </a:rPr>
              <a:t>嫌悪感・恐怖感</a:t>
            </a:r>
          </a:p>
          <a:p>
            <a:r>
              <a:rPr lang="ja-JP" altLang="en-US"/>
              <a:t>陰性症状から陽性症状への</a:t>
            </a:r>
            <a:r>
              <a:rPr lang="ja-JP" altLang="en-US">
                <a:solidFill>
                  <a:srgbClr val="FFFF00"/>
                </a:solidFill>
              </a:rPr>
              <a:t>拡大解釈</a:t>
            </a:r>
          </a:p>
          <a:p>
            <a:r>
              <a:rPr lang="ja-JP" altLang="en-US"/>
              <a:t>違和感を持つ相手が</a:t>
            </a:r>
            <a:r>
              <a:rPr lang="ja-JP" altLang="en-US">
                <a:solidFill>
                  <a:srgbClr val="FFFF00"/>
                </a:solidFill>
              </a:rPr>
              <a:t>弱者だから差別する</a:t>
            </a:r>
          </a:p>
        </p:txBody>
      </p:sp>
    </p:spTree>
    <p:extLst>
      <p:ext uri="{BB962C8B-B14F-4D97-AF65-F5344CB8AC3E}">
        <p14:creationId xmlns:p14="http://schemas.microsoft.com/office/powerpoint/2010/main" val="2888194827"/>
      </p:ext>
    </p:extLst>
  </p:cSld>
  <p:clrMapOvr>
    <a:masterClrMapping/>
  </p:clrMapOvr>
  <mc:AlternateContent xmlns:mc="http://schemas.openxmlformats.org/markup-compatibility/2006" xmlns:p14="http://schemas.microsoft.com/office/powerpoint/2010/main">
    <mc:Choice Requires="p14">
      <p:transition spd="slow" p14:dur="2000" advTm="130516"/>
    </mc:Choice>
    <mc:Fallback xmlns="">
      <p:transition spd="slow" advTm="130516"/>
    </mc:Fallback>
  </mc:AlternateContent>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7FD7F76C-FFF8-4C5F-8F5F-82E52E92B6DC}"/>
              </a:ext>
            </a:extLst>
          </p:cNvPr>
          <p:cNvSpPr>
            <a:spLocks noGrp="1" noChangeArrowheads="1"/>
          </p:cNvSpPr>
          <p:nvPr>
            <p:ph type="title"/>
          </p:nvPr>
        </p:nvSpPr>
        <p:spPr>
          <a:xfrm>
            <a:off x="1150938" y="617538"/>
            <a:ext cx="7793037" cy="723230"/>
          </a:xfrm>
        </p:spPr>
        <p:txBody>
          <a:bodyPr/>
          <a:lstStyle/>
          <a:p>
            <a:r>
              <a:rPr lang="ja-JP" altLang="en-US" dirty="0">
                <a:solidFill>
                  <a:srgbClr val="FFFF00"/>
                </a:solidFill>
              </a:rPr>
              <a:t>偏見と誤解の再生産</a:t>
            </a:r>
          </a:p>
        </p:txBody>
      </p:sp>
      <p:sp>
        <p:nvSpPr>
          <p:cNvPr id="48131" name="Rectangle 3">
            <a:extLst>
              <a:ext uri="{FF2B5EF4-FFF2-40B4-BE49-F238E27FC236}">
                <a16:creationId xmlns:a16="http://schemas.microsoft.com/office/drawing/2014/main" id="{6666E26A-CC6C-446C-8A3C-8BAD2BFB96E7}"/>
              </a:ext>
            </a:extLst>
          </p:cNvPr>
          <p:cNvSpPr>
            <a:spLocks noGrp="1" noChangeArrowheads="1"/>
          </p:cNvSpPr>
          <p:nvPr>
            <p:ph idx="1"/>
          </p:nvPr>
        </p:nvSpPr>
        <p:spPr/>
        <p:txBody>
          <a:bodyPr/>
          <a:lstStyle/>
          <a:p>
            <a:r>
              <a:rPr lang="ja-JP" altLang="en-US" dirty="0">
                <a:solidFill>
                  <a:srgbClr val="FFFF00"/>
                </a:solidFill>
              </a:rPr>
              <a:t>知的障害を伴わない発達障害者</a:t>
            </a:r>
            <a:r>
              <a:rPr lang="ja-JP" altLang="en-US" dirty="0"/>
              <a:t>が新たな差別・偏見の標的になろうとしている</a:t>
            </a:r>
          </a:p>
          <a:p>
            <a:r>
              <a:rPr lang="ja-JP" altLang="en-US" dirty="0"/>
              <a:t>発達障害の存在が知られてきた。中途半端な理解でレッテル貼りだけが横行する。</a:t>
            </a:r>
          </a:p>
          <a:p>
            <a:r>
              <a:rPr lang="ja-JP" altLang="en-US" dirty="0"/>
              <a:t>ある凶悪犯罪の犯人が発達障害者であったことがマスコミで大々的に報じられる</a:t>
            </a:r>
          </a:p>
          <a:p>
            <a:r>
              <a:rPr lang="en-US" altLang="ja-JP" dirty="0">
                <a:solidFill>
                  <a:srgbClr val="FFFF00"/>
                </a:solidFill>
              </a:rPr>
              <a:t>｢</a:t>
            </a:r>
            <a:r>
              <a:rPr lang="ja-JP" altLang="en-US" dirty="0">
                <a:solidFill>
                  <a:srgbClr val="FFFF00"/>
                </a:solidFill>
              </a:rPr>
              <a:t>了解不能</a:t>
            </a:r>
            <a:r>
              <a:rPr lang="en-US" altLang="ja-JP" dirty="0">
                <a:solidFill>
                  <a:srgbClr val="FFFF00"/>
                </a:solidFill>
              </a:rPr>
              <a:t>｣</a:t>
            </a:r>
            <a:r>
              <a:rPr lang="ja-JP" altLang="en-US" dirty="0">
                <a:solidFill>
                  <a:srgbClr val="FFFF00"/>
                </a:solidFill>
              </a:rPr>
              <a:t>の拡大解釈</a:t>
            </a:r>
            <a:r>
              <a:rPr lang="ja-JP" altLang="en-US" dirty="0"/>
              <a:t>がある</a:t>
            </a:r>
          </a:p>
        </p:txBody>
      </p:sp>
    </p:spTree>
    <p:extLst>
      <p:ext uri="{BB962C8B-B14F-4D97-AF65-F5344CB8AC3E}">
        <p14:creationId xmlns:p14="http://schemas.microsoft.com/office/powerpoint/2010/main" val="4286002279"/>
      </p:ext>
    </p:extLst>
  </p:cSld>
  <p:clrMapOvr>
    <a:masterClrMapping/>
  </p:clrMapOvr>
  <mc:AlternateContent xmlns:mc="http://schemas.openxmlformats.org/markup-compatibility/2006" xmlns:p14="http://schemas.microsoft.com/office/powerpoint/2010/main">
    <mc:Choice Requires="p14">
      <p:transition spd="slow" p14:dur="2000" advTm="55859"/>
    </mc:Choice>
    <mc:Fallback xmlns="">
      <p:transition spd="slow" advTm="55859"/>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AutoShape 2"/>
          <p:cNvSpPr>
            <a:spLocks noChangeArrowheads="1"/>
          </p:cNvSpPr>
          <p:nvPr/>
        </p:nvSpPr>
        <p:spPr bwMode="auto">
          <a:xfrm>
            <a:off x="2771775" y="1773238"/>
            <a:ext cx="2952750" cy="4248150"/>
          </a:xfrm>
          <a:prstGeom prst="roundRect">
            <a:avLst>
              <a:gd name="adj" fmla="val 16667"/>
            </a:avLst>
          </a:prstGeom>
          <a:solidFill>
            <a:schemeClr val="bg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11267" name="Rectangle 3"/>
          <p:cNvSpPr>
            <a:spLocks noGrp="1" noChangeArrowheads="1"/>
          </p:cNvSpPr>
          <p:nvPr>
            <p:ph type="title"/>
          </p:nvPr>
        </p:nvSpPr>
        <p:spPr>
          <a:xfrm>
            <a:off x="1150938" y="476251"/>
            <a:ext cx="7793037" cy="7699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effectLst/>
              </a:rPr>
              <a:t>こころと脳</a:t>
            </a:r>
          </a:p>
        </p:txBody>
      </p:sp>
      <p:sp>
        <p:nvSpPr>
          <p:cNvPr id="45060" name="Oval 4"/>
          <p:cNvSpPr>
            <a:spLocks noChangeArrowheads="1"/>
          </p:cNvSpPr>
          <p:nvPr/>
        </p:nvSpPr>
        <p:spPr bwMode="auto">
          <a:xfrm>
            <a:off x="3132138" y="2420938"/>
            <a:ext cx="2232025" cy="1296987"/>
          </a:xfrm>
          <a:prstGeom prst="ellipse">
            <a:avLst/>
          </a:prstGeom>
          <a:solidFill>
            <a:srgbClr val="FFCC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45061" name="Oval 5"/>
          <p:cNvSpPr>
            <a:spLocks noChangeArrowheads="1"/>
          </p:cNvSpPr>
          <p:nvPr/>
        </p:nvSpPr>
        <p:spPr bwMode="auto">
          <a:xfrm>
            <a:off x="3203575" y="4292600"/>
            <a:ext cx="2160588" cy="12954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3200">
                <a:latin typeface="Tahoma" pitchFamily="34" charset="0"/>
              </a:rPr>
              <a:t>脳</a:t>
            </a:r>
          </a:p>
        </p:txBody>
      </p:sp>
      <p:sp>
        <p:nvSpPr>
          <p:cNvPr id="45063" name="AutoShape 7"/>
          <p:cNvSpPr>
            <a:spLocks noChangeArrowheads="1"/>
          </p:cNvSpPr>
          <p:nvPr/>
        </p:nvSpPr>
        <p:spPr bwMode="auto">
          <a:xfrm>
            <a:off x="1331913" y="2565400"/>
            <a:ext cx="976312" cy="719138"/>
          </a:xfrm>
          <a:prstGeom prst="rightArrow">
            <a:avLst>
              <a:gd name="adj1" fmla="val 50000"/>
              <a:gd name="adj2" fmla="val 33940"/>
            </a:avLst>
          </a:prstGeom>
          <a:solidFill>
            <a:srgbClr val="CC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45064" name="AutoShape 8"/>
          <p:cNvSpPr>
            <a:spLocks noChangeArrowheads="1"/>
          </p:cNvSpPr>
          <p:nvPr/>
        </p:nvSpPr>
        <p:spPr bwMode="auto">
          <a:xfrm>
            <a:off x="1476375" y="4724400"/>
            <a:ext cx="976313" cy="720725"/>
          </a:xfrm>
          <a:prstGeom prst="rightArrow">
            <a:avLst>
              <a:gd name="adj1" fmla="val 50000"/>
              <a:gd name="adj2" fmla="val 33866"/>
            </a:avLst>
          </a:prstGeom>
          <a:solidFill>
            <a:srgbClr val="CC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45065" name="AutoShape 9"/>
          <p:cNvSpPr>
            <a:spLocks noChangeArrowheads="1"/>
          </p:cNvSpPr>
          <p:nvPr/>
        </p:nvSpPr>
        <p:spPr bwMode="auto">
          <a:xfrm>
            <a:off x="5940425" y="2565400"/>
            <a:ext cx="976313" cy="628650"/>
          </a:xfrm>
          <a:prstGeom prst="leftArrow">
            <a:avLst>
              <a:gd name="adj1" fmla="val 50000"/>
              <a:gd name="adj2" fmla="val 38826"/>
            </a:avLst>
          </a:prstGeom>
          <a:solidFill>
            <a:srgbClr val="00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45066" name="AutoShape 10"/>
          <p:cNvSpPr>
            <a:spLocks noChangeArrowheads="1"/>
          </p:cNvSpPr>
          <p:nvPr/>
        </p:nvSpPr>
        <p:spPr bwMode="auto">
          <a:xfrm>
            <a:off x="6011863" y="4797425"/>
            <a:ext cx="976312" cy="647700"/>
          </a:xfrm>
          <a:prstGeom prst="leftArrow">
            <a:avLst>
              <a:gd name="adj1" fmla="val 50000"/>
              <a:gd name="adj2" fmla="val 37684"/>
            </a:avLst>
          </a:prstGeom>
          <a:solidFill>
            <a:srgbClr val="00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45067" name="AutoShape 11"/>
          <p:cNvSpPr>
            <a:spLocks noChangeArrowheads="1"/>
          </p:cNvSpPr>
          <p:nvPr/>
        </p:nvSpPr>
        <p:spPr bwMode="auto">
          <a:xfrm rot="-2660152">
            <a:off x="5795963" y="3357563"/>
            <a:ext cx="1284287" cy="1300162"/>
          </a:xfrm>
          <a:custGeom>
            <a:avLst/>
            <a:gdLst>
              <a:gd name="T0" fmla="*/ 917373 w 21600"/>
              <a:gd name="T1" fmla="*/ 0 h 21600"/>
              <a:gd name="T2" fmla="*/ 550400 w 21600"/>
              <a:gd name="T3" fmla="*/ 371449 h 21600"/>
              <a:gd name="T4" fmla="*/ 366914 w 21600"/>
              <a:gd name="T5" fmla="*/ 557204 h 21600"/>
              <a:gd name="T6" fmla="*/ 0 w 21600"/>
              <a:gd name="T7" fmla="*/ 928713 h 21600"/>
              <a:gd name="T8" fmla="*/ 366914 w 21600"/>
              <a:gd name="T9" fmla="*/ 1300162 h 21600"/>
              <a:gd name="T10" fmla="*/ 733887 w 21600"/>
              <a:gd name="T11" fmla="*/ 1114407 h 21600"/>
              <a:gd name="T12" fmla="*/ 1100800 w 21600"/>
              <a:gd name="T13" fmla="*/ 742958 h 21600"/>
              <a:gd name="T14" fmla="*/ 1284287 w 21600"/>
              <a:gd name="T15" fmla="*/ 371449 h 21600"/>
              <a:gd name="T16" fmla="*/ 17694720 60000 65536"/>
              <a:gd name="T17" fmla="*/ 11796480 60000 65536"/>
              <a:gd name="T18" fmla="*/ 17694720 60000 65536"/>
              <a:gd name="T19" fmla="*/ 11796480 60000 65536"/>
              <a:gd name="T20" fmla="*/ 5898240 60000 65536"/>
              <a:gd name="T21" fmla="*/ 5898240 60000 65536"/>
              <a:gd name="T22" fmla="*/ 0 60000 65536"/>
              <a:gd name="T23" fmla="*/ 0 60000 65536"/>
              <a:gd name="T24" fmla="*/ 3085 w 21600"/>
              <a:gd name="T25" fmla="*/ 12343 h 21600"/>
              <a:gd name="T26" fmla="*/ 18514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5429" y="0"/>
                </a:moveTo>
                <a:lnTo>
                  <a:pt x="9257" y="6171"/>
                </a:lnTo>
                <a:lnTo>
                  <a:pt x="12343" y="6171"/>
                </a:lnTo>
                <a:lnTo>
                  <a:pt x="12343" y="12343"/>
                </a:lnTo>
                <a:lnTo>
                  <a:pt x="6171" y="12343"/>
                </a:lnTo>
                <a:lnTo>
                  <a:pt x="6171" y="9257"/>
                </a:lnTo>
                <a:lnTo>
                  <a:pt x="0" y="15429"/>
                </a:lnTo>
                <a:lnTo>
                  <a:pt x="6171" y="21600"/>
                </a:lnTo>
                <a:lnTo>
                  <a:pt x="6171" y="18514"/>
                </a:lnTo>
                <a:lnTo>
                  <a:pt x="18514" y="18514"/>
                </a:lnTo>
                <a:lnTo>
                  <a:pt x="18514" y="6171"/>
                </a:lnTo>
                <a:lnTo>
                  <a:pt x="21600" y="6171"/>
                </a:lnTo>
                <a:lnTo>
                  <a:pt x="15429" y="0"/>
                </a:lnTo>
                <a:close/>
              </a:path>
            </a:pathLst>
          </a:custGeom>
          <a:solidFill>
            <a:srgbClr val="0066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68" name="AutoShape 12"/>
          <p:cNvSpPr>
            <a:spLocks noChangeArrowheads="1"/>
          </p:cNvSpPr>
          <p:nvPr/>
        </p:nvSpPr>
        <p:spPr bwMode="auto">
          <a:xfrm rot="8139827">
            <a:off x="1403350" y="3357563"/>
            <a:ext cx="1284288" cy="1300162"/>
          </a:xfrm>
          <a:custGeom>
            <a:avLst/>
            <a:gdLst>
              <a:gd name="T0" fmla="*/ 917374 w 21600"/>
              <a:gd name="T1" fmla="*/ 0 h 21600"/>
              <a:gd name="T2" fmla="*/ 550401 w 21600"/>
              <a:gd name="T3" fmla="*/ 371449 h 21600"/>
              <a:gd name="T4" fmla="*/ 366914 w 21600"/>
              <a:gd name="T5" fmla="*/ 557204 h 21600"/>
              <a:gd name="T6" fmla="*/ 0 w 21600"/>
              <a:gd name="T7" fmla="*/ 928713 h 21600"/>
              <a:gd name="T8" fmla="*/ 366914 w 21600"/>
              <a:gd name="T9" fmla="*/ 1300162 h 21600"/>
              <a:gd name="T10" fmla="*/ 733887 w 21600"/>
              <a:gd name="T11" fmla="*/ 1114407 h 21600"/>
              <a:gd name="T12" fmla="*/ 1100801 w 21600"/>
              <a:gd name="T13" fmla="*/ 742958 h 21600"/>
              <a:gd name="T14" fmla="*/ 1284288 w 21600"/>
              <a:gd name="T15" fmla="*/ 371449 h 21600"/>
              <a:gd name="T16" fmla="*/ 17694720 60000 65536"/>
              <a:gd name="T17" fmla="*/ 11796480 60000 65536"/>
              <a:gd name="T18" fmla="*/ 17694720 60000 65536"/>
              <a:gd name="T19" fmla="*/ 11796480 60000 65536"/>
              <a:gd name="T20" fmla="*/ 5898240 60000 65536"/>
              <a:gd name="T21" fmla="*/ 5898240 60000 65536"/>
              <a:gd name="T22" fmla="*/ 0 60000 65536"/>
              <a:gd name="T23" fmla="*/ 0 60000 65536"/>
              <a:gd name="T24" fmla="*/ 3085 w 21600"/>
              <a:gd name="T25" fmla="*/ 12343 h 21600"/>
              <a:gd name="T26" fmla="*/ 18514 w 21600"/>
              <a:gd name="T27" fmla="*/ 18514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15429" y="0"/>
                </a:moveTo>
                <a:lnTo>
                  <a:pt x="9257" y="6171"/>
                </a:lnTo>
                <a:lnTo>
                  <a:pt x="12343" y="6171"/>
                </a:lnTo>
                <a:lnTo>
                  <a:pt x="12343" y="12343"/>
                </a:lnTo>
                <a:lnTo>
                  <a:pt x="6171" y="12343"/>
                </a:lnTo>
                <a:lnTo>
                  <a:pt x="6171" y="9257"/>
                </a:lnTo>
                <a:lnTo>
                  <a:pt x="0" y="15429"/>
                </a:lnTo>
                <a:lnTo>
                  <a:pt x="6171" y="21600"/>
                </a:lnTo>
                <a:lnTo>
                  <a:pt x="6171" y="18514"/>
                </a:lnTo>
                <a:lnTo>
                  <a:pt x="18514" y="18514"/>
                </a:lnTo>
                <a:lnTo>
                  <a:pt x="18514" y="6171"/>
                </a:lnTo>
                <a:lnTo>
                  <a:pt x="21600" y="6171"/>
                </a:lnTo>
                <a:lnTo>
                  <a:pt x="15429" y="0"/>
                </a:lnTo>
                <a:close/>
              </a:path>
            </a:pathLst>
          </a:custGeom>
          <a:solidFill>
            <a:srgbClr val="CC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45069" name="AutoShape 13"/>
          <p:cNvSpPr>
            <a:spLocks noChangeArrowheads="1"/>
          </p:cNvSpPr>
          <p:nvPr/>
        </p:nvSpPr>
        <p:spPr bwMode="auto">
          <a:xfrm>
            <a:off x="3635375" y="3644900"/>
            <a:ext cx="485775" cy="647700"/>
          </a:xfrm>
          <a:prstGeom prst="upArrow">
            <a:avLst>
              <a:gd name="adj1" fmla="val 50000"/>
              <a:gd name="adj2" fmla="val 33333"/>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45070" name="AutoShape 14"/>
          <p:cNvSpPr>
            <a:spLocks noChangeArrowheads="1"/>
          </p:cNvSpPr>
          <p:nvPr/>
        </p:nvSpPr>
        <p:spPr bwMode="auto">
          <a:xfrm rot="10800000">
            <a:off x="4427538" y="3716338"/>
            <a:ext cx="485775" cy="647700"/>
          </a:xfrm>
          <a:prstGeom prst="upArrow">
            <a:avLst>
              <a:gd name="adj1" fmla="val 50000"/>
              <a:gd name="adj2" fmla="val 33333"/>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endParaRPr lang="ja-JP" altLang="en-US"/>
          </a:p>
        </p:txBody>
      </p:sp>
      <p:sp>
        <p:nvSpPr>
          <p:cNvPr id="45071" name="Text Box 15"/>
          <p:cNvSpPr txBox="1">
            <a:spLocks noChangeArrowheads="1"/>
          </p:cNvSpPr>
          <p:nvPr/>
        </p:nvSpPr>
        <p:spPr bwMode="auto">
          <a:xfrm>
            <a:off x="3419475" y="2781300"/>
            <a:ext cx="1584325"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spcBef>
                <a:spcPct val="50000"/>
              </a:spcBef>
            </a:pPr>
            <a:r>
              <a:rPr lang="ja-JP" altLang="en-US" sz="3200">
                <a:solidFill>
                  <a:srgbClr val="FF0000"/>
                </a:solidFill>
                <a:latin typeface="Tahoma" pitchFamily="34" charset="0"/>
              </a:rPr>
              <a:t>こころ</a:t>
            </a:r>
          </a:p>
        </p:txBody>
      </p:sp>
      <p:sp>
        <p:nvSpPr>
          <p:cNvPr id="45072" name="Text Box 16"/>
          <p:cNvSpPr txBox="1">
            <a:spLocks noChangeArrowheads="1"/>
          </p:cNvSpPr>
          <p:nvPr/>
        </p:nvSpPr>
        <p:spPr bwMode="auto">
          <a:xfrm>
            <a:off x="539750" y="1557338"/>
            <a:ext cx="187166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3200">
                <a:latin typeface="Tahoma" pitchFamily="34" charset="0"/>
              </a:rPr>
              <a:t>ストレス</a:t>
            </a:r>
          </a:p>
        </p:txBody>
      </p:sp>
      <p:sp>
        <p:nvSpPr>
          <p:cNvPr id="45073" name="Text Box 17"/>
          <p:cNvSpPr txBox="1">
            <a:spLocks noChangeArrowheads="1"/>
          </p:cNvSpPr>
          <p:nvPr/>
        </p:nvSpPr>
        <p:spPr bwMode="auto">
          <a:xfrm>
            <a:off x="7092950" y="1700213"/>
            <a:ext cx="1655763"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3200">
                <a:latin typeface="Tahoma" pitchFamily="34" charset="0"/>
              </a:rPr>
              <a:t>治療</a:t>
            </a:r>
          </a:p>
        </p:txBody>
      </p:sp>
      <p:sp>
        <p:nvSpPr>
          <p:cNvPr id="11281" name="Text Box 18"/>
          <p:cNvSpPr txBox="1">
            <a:spLocks noChangeArrowheads="1"/>
          </p:cNvSpPr>
          <p:nvPr/>
        </p:nvSpPr>
        <p:spPr bwMode="auto">
          <a:xfrm>
            <a:off x="179388" y="2565400"/>
            <a:ext cx="10795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endParaRPr lang="ja-JP" altLang="en-US" sz="2400">
              <a:latin typeface="Tahoma" pitchFamily="34" charset="0"/>
            </a:endParaRPr>
          </a:p>
        </p:txBody>
      </p:sp>
      <p:sp>
        <p:nvSpPr>
          <p:cNvPr id="45075" name="Text Box 19"/>
          <p:cNvSpPr txBox="1">
            <a:spLocks noChangeArrowheads="1"/>
          </p:cNvSpPr>
          <p:nvPr/>
        </p:nvSpPr>
        <p:spPr bwMode="auto">
          <a:xfrm>
            <a:off x="250825" y="2708275"/>
            <a:ext cx="12969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2400">
                <a:latin typeface="Tahoma" pitchFamily="34" charset="0"/>
              </a:rPr>
              <a:t>心理的</a:t>
            </a:r>
          </a:p>
        </p:txBody>
      </p:sp>
      <p:sp>
        <p:nvSpPr>
          <p:cNvPr id="45076" name="Text Box 20"/>
          <p:cNvSpPr txBox="1">
            <a:spLocks noChangeArrowheads="1"/>
          </p:cNvSpPr>
          <p:nvPr/>
        </p:nvSpPr>
        <p:spPr bwMode="auto">
          <a:xfrm>
            <a:off x="395288" y="3716338"/>
            <a:ext cx="12969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2400">
                <a:latin typeface="Tahoma" pitchFamily="34" charset="0"/>
              </a:rPr>
              <a:t>社会的</a:t>
            </a:r>
          </a:p>
        </p:txBody>
      </p:sp>
      <p:sp>
        <p:nvSpPr>
          <p:cNvPr id="45077" name="Text Box 21"/>
          <p:cNvSpPr txBox="1">
            <a:spLocks noChangeArrowheads="1"/>
          </p:cNvSpPr>
          <p:nvPr/>
        </p:nvSpPr>
        <p:spPr bwMode="auto">
          <a:xfrm>
            <a:off x="468313" y="4652963"/>
            <a:ext cx="1008062"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2400">
                <a:latin typeface="Tahoma" pitchFamily="34" charset="0"/>
              </a:rPr>
              <a:t>生物学的</a:t>
            </a:r>
          </a:p>
        </p:txBody>
      </p:sp>
      <p:sp>
        <p:nvSpPr>
          <p:cNvPr id="45078" name="Text Box 22"/>
          <p:cNvSpPr txBox="1">
            <a:spLocks noChangeArrowheads="1"/>
          </p:cNvSpPr>
          <p:nvPr/>
        </p:nvSpPr>
        <p:spPr bwMode="auto">
          <a:xfrm>
            <a:off x="7092950" y="2492375"/>
            <a:ext cx="1871663"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2400">
                <a:latin typeface="Tahoma" pitchFamily="34" charset="0"/>
              </a:rPr>
              <a:t>カウンセリング・精神療法</a:t>
            </a:r>
          </a:p>
        </p:txBody>
      </p:sp>
      <p:sp>
        <p:nvSpPr>
          <p:cNvPr id="45079" name="Text Box 23"/>
          <p:cNvSpPr txBox="1">
            <a:spLocks noChangeArrowheads="1"/>
          </p:cNvSpPr>
          <p:nvPr/>
        </p:nvSpPr>
        <p:spPr bwMode="auto">
          <a:xfrm>
            <a:off x="7164388" y="3716338"/>
            <a:ext cx="15843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2400">
                <a:latin typeface="Tahoma" pitchFamily="34" charset="0"/>
              </a:rPr>
              <a:t>環境調整</a:t>
            </a:r>
          </a:p>
        </p:txBody>
      </p:sp>
      <p:sp>
        <p:nvSpPr>
          <p:cNvPr id="45080" name="Text Box 24"/>
          <p:cNvSpPr txBox="1">
            <a:spLocks noChangeArrowheads="1"/>
          </p:cNvSpPr>
          <p:nvPr/>
        </p:nvSpPr>
        <p:spPr bwMode="auto">
          <a:xfrm>
            <a:off x="7092950" y="4868863"/>
            <a:ext cx="16557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ja-JP" altLang="en-US" sz="2400">
                <a:latin typeface="Tahoma" pitchFamily="34" charset="0"/>
              </a:rPr>
              <a:t>薬物療法</a:t>
            </a:r>
          </a:p>
        </p:txBody>
      </p:sp>
    </p:spTree>
    <p:custDataLst>
      <p:tags r:id="rId1"/>
    </p:custDataLst>
    <p:extLst>
      <p:ext uri="{BB962C8B-B14F-4D97-AF65-F5344CB8AC3E}">
        <p14:creationId xmlns:p14="http://schemas.microsoft.com/office/powerpoint/2010/main" val="3260729939"/>
      </p:ext>
    </p:extLst>
  </p:cSld>
  <p:clrMapOvr>
    <a:masterClrMapping/>
  </p:clrMapOvr>
  <mc:AlternateContent xmlns:mc="http://schemas.openxmlformats.org/markup-compatibility/2006" xmlns:p14="http://schemas.microsoft.com/office/powerpoint/2010/main">
    <mc:Choice Requires="p14">
      <p:transition spd="slow" p14:dur="2000" advTm="95508"/>
    </mc:Choice>
    <mc:Fallback xmlns="">
      <p:transition spd="slow" advTm="95508"/>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5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45060"/>
                                        </p:tgtEl>
                                        <p:attrNameLst>
                                          <p:attrName>style.visibility</p:attrName>
                                        </p:attrNameLst>
                                      </p:cBhvr>
                                      <p:to>
                                        <p:strVal val="visible"/>
                                      </p:to>
                                    </p:set>
                                    <p:anim calcmode="lin" valueType="num">
                                      <p:cBhvr additive="base">
                                        <p:cTn id="11" dur="500" fill="hold"/>
                                        <p:tgtEl>
                                          <p:spTgt spid="45060"/>
                                        </p:tgtEl>
                                        <p:attrNameLst>
                                          <p:attrName>ppt_x</p:attrName>
                                        </p:attrNameLst>
                                      </p:cBhvr>
                                      <p:tavLst>
                                        <p:tav tm="0">
                                          <p:val>
                                            <p:strVal val="#ppt_x"/>
                                          </p:val>
                                        </p:tav>
                                        <p:tav tm="100000">
                                          <p:val>
                                            <p:strVal val="#ppt_x"/>
                                          </p:val>
                                        </p:tav>
                                      </p:tavLst>
                                    </p:anim>
                                    <p:anim calcmode="lin" valueType="num">
                                      <p:cBhvr additive="base">
                                        <p:cTn id="12" dur="500" fill="hold"/>
                                        <p:tgtEl>
                                          <p:spTgt spid="45060"/>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5071"/>
                                        </p:tgtEl>
                                        <p:attrNameLst>
                                          <p:attrName>style.visibility</p:attrName>
                                        </p:attrNameLst>
                                      </p:cBhvr>
                                      <p:to>
                                        <p:strVal val="visible"/>
                                      </p:to>
                                    </p:set>
                                    <p:animEffect transition="in" filter="blinds(horizontal)">
                                      <p:cBhvr>
                                        <p:cTn id="17" dur="500"/>
                                        <p:tgtEl>
                                          <p:spTgt spid="4507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5061">
                                            <p:bg/>
                                          </p:spTgt>
                                        </p:tgtEl>
                                        <p:attrNameLst>
                                          <p:attrName>style.visibility</p:attrName>
                                        </p:attrNameLst>
                                      </p:cBhvr>
                                      <p:to>
                                        <p:strVal val="visible"/>
                                      </p:to>
                                    </p:set>
                                    <p:animEffect transition="in" filter="blinds(horizontal)">
                                      <p:cBhvr>
                                        <p:cTn id="22" dur="500"/>
                                        <p:tgtEl>
                                          <p:spTgt spid="45061">
                                            <p:bg/>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45061">
                                            <p:txEl>
                                              <p:pRg st="0" end="0"/>
                                            </p:txEl>
                                          </p:spTgt>
                                        </p:tgtEl>
                                        <p:attrNameLst>
                                          <p:attrName>style.visibility</p:attrName>
                                        </p:attrNameLst>
                                      </p:cBhvr>
                                      <p:to>
                                        <p:strVal val="visible"/>
                                      </p:to>
                                    </p:set>
                                    <p:animEffect transition="in" filter="blinds(horizontal)">
                                      <p:cBhvr>
                                        <p:cTn id="27" dur="500"/>
                                        <p:tgtEl>
                                          <p:spTgt spid="45061">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45069"/>
                                        </p:tgtEl>
                                        <p:attrNameLst>
                                          <p:attrName>style.visibility</p:attrName>
                                        </p:attrNameLst>
                                      </p:cBhvr>
                                      <p:to>
                                        <p:strVal val="visible"/>
                                      </p:to>
                                    </p:set>
                                    <p:animEffect transition="in" filter="blinds(horizontal)">
                                      <p:cBhvr>
                                        <p:cTn id="32" dur="500"/>
                                        <p:tgtEl>
                                          <p:spTgt spid="4506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45070"/>
                                        </p:tgtEl>
                                        <p:attrNameLst>
                                          <p:attrName>style.visibility</p:attrName>
                                        </p:attrNameLst>
                                      </p:cBhvr>
                                      <p:to>
                                        <p:strVal val="visible"/>
                                      </p:to>
                                    </p:set>
                                    <p:animEffect transition="in" filter="blinds(horizontal)">
                                      <p:cBhvr>
                                        <p:cTn id="37" dur="500"/>
                                        <p:tgtEl>
                                          <p:spTgt spid="45070"/>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8" fill="hold" grpId="0" nodeType="clickEffect">
                                  <p:stCondLst>
                                    <p:cond delay="0"/>
                                  </p:stCondLst>
                                  <p:childTnLst>
                                    <p:set>
                                      <p:cBhvr>
                                        <p:cTn id="41" dur="1" fill="hold">
                                          <p:stCondLst>
                                            <p:cond delay="0"/>
                                          </p:stCondLst>
                                        </p:cTn>
                                        <p:tgtEl>
                                          <p:spTgt spid="45072"/>
                                        </p:tgtEl>
                                        <p:attrNameLst>
                                          <p:attrName>style.visibility</p:attrName>
                                        </p:attrNameLst>
                                      </p:cBhvr>
                                      <p:to>
                                        <p:strVal val="visible"/>
                                      </p:to>
                                    </p:set>
                                    <p:anim calcmode="lin" valueType="num">
                                      <p:cBhvr additive="base">
                                        <p:cTn id="42" dur="500" fill="hold"/>
                                        <p:tgtEl>
                                          <p:spTgt spid="45072"/>
                                        </p:tgtEl>
                                        <p:attrNameLst>
                                          <p:attrName>ppt_x</p:attrName>
                                        </p:attrNameLst>
                                      </p:cBhvr>
                                      <p:tavLst>
                                        <p:tav tm="0">
                                          <p:val>
                                            <p:strVal val="0-#ppt_w/2"/>
                                          </p:val>
                                        </p:tav>
                                        <p:tav tm="100000">
                                          <p:val>
                                            <p:strVal val="#ppt_x"/>
                                          </p:val>
                                        </p:tav>
                                      </p:tavLst>
                                    </p:anim>
                                    <p:anim calcmode="lin" valueType="num">
                                      <p:cBhvr additive="base">
                                        <p:cTn id="43" dur="500" fill="hold"/>
                                        <p:tgtEl>
                                          <p:spTgt spid="45072"/>
                                        </p:tgtEl>
                                        <p:attrNameLst>
                                          <p:attrName>ppt_y</p:attrName>
                                        </p:attrNameLst>
                                      </p:cBhvr>
                                      <p:tavLst>
                                        <p:tav tm="0">
                                          <p:val>
                                            <p:strVal val="#ppt_y"/>
                                          </p:val>
                                        </p:tav>
                                        <p:tav tm="100000">
                                          <p:val>
                                            <p:strVal val="#ppt_y"/>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45075"/>
                                        </p:tgtEl>
                                        <p:attrNameLst>
                                          <p:attrName>style.visibility</p:attrName>
                                        </p:attrNameLst>
                                      </p:cBhvr>
                                      <p:to>
                                        <p:strVal val="visible"/>
                                      </p:to>
                                    </p:set>
                                    <p:anim calcmode="lin" valueType="num">
                                      <p:cBhvr additive="base">
                                        <p:cTn id="48" dur="500" fill="hold"/>
                                        <p:tgtEl>
                                          <p:spTgt spid="45075"/>
                                        </p:tgtEl>
                                        <p:attrNameLst>
                                          <p:attrName>ppt_x</p:attrName>
                                        </p:attrNameLst>
                                      </p:cBhvr>
                                      <p:tavLst>
                                        <p:tav tm="0">
                                          <p:val>
                                            <p:strVal val="0-#ppt_w/2"/>
                                          </p:val>
                                        </p:tav>
                                        <p:tav tm="100000">
                                          <p:val>
                                            <p:strVal val="#ppt_x"/>
                                          </p:val>
                                        </p:tav>
                                      </p:tavLst>
                                    </p:anim>
                                    <p:anim calcmode="lin" valueType="num">
                                      <p:cBhvr additive="base">
                                        <p:cTn id="49" dur="500" fill="hold"/>
                                        <p:tgtEl>
                                          <p:spTgt spid="45075"/>
                                        </p:tgtEl>
                                        <p:attrNameLst>
                                          <p:attrName>ppt_y</p:attrName>
                                        </p:attrNameLst>
                                      </p:cBhvr>
                                      <p:tavLst>
                                        <p:tav tm="0">
                                          <p:val>
                                            <p:strVal val="#ppt_y"/>
                                          </p:val>
                                        </p:tav>
                                        <p:tav tm="100000">
                                          <p:val>
                                            <p:strVal val="#ppt_y"/>
                                          </p:val>
                                        </p:tav>
                                      </p:tavLst>
                                    </p:anim>
                                  </p:childTnLst>
                                </p:cTn>
                              </p:par>
                              <p:par>
                                <p:cTn id="50" presetID="2" presetClass="entr" presetSubtype="8" fill="hold" grpId="0" nodeType="withEffect">
                                  <p:stCondLst>
                                    <p:cond delay="0"/>
                                  </p:stCondLst>
                                  <p:childTnLst>
                                    <p:set>
                                      <p:cBhvr>
                                        <p:cTn id="51" dur="1" fill="hold">
                                          <p:stCondLst>
                                            <p:cond delay="0"/>
                                          </p:stCondLst>
                                        </p:cTn>
                                        <p:tgtEl>
                                          <p:spTgt spid="45063"/>
                                        </p:tgtEl>
                                        <p:attrNameLst>
                                          <p:attrName>style.visibility</p:attrName>
                                        </p:attrNameLst>
                                      </p:cBhvr>
                                      <p:to>
                                        <p:strVal val="visible"/>
                                      </p:to>
                                    </p:set>
                                    <p:anim calcmode="lin" valueType="num">
                                      <p:cBhvr additive="base">
                                        <p:cTn id="52" dur="500" fill="hold"/>
                                        <p:tgtEl>
                                          <p:spTgt spid="45063"/>
                                        </p:tgtEl>
                                        <p:attrNameLst>
                                          <p:attrName>ppt_x</p:attrName>
                                        </p:attrNameLst>
                                      </p:cBhvr>
                                      <p:tavLst>
                                        <p:tav tm="0">
                                          <p:val>
                                            <p:strVal val="0-#ppt_w/2"/>
                                          </p:val>
                                        </p:tav>
                                        <p:tav tm="100000">
                                          <p:val>
                                            <p:strVal val="#ppt_x"/>
                                          </p:val>
                                        </p:tav>
                                      </p:tavLst>
                                    </p:anim>
                                    <p:anim calcmode="lin" valueType="num">
                                      <p:cBhvr additive="base">
                                        <p:cTn id="53" dur="500" fill="hold"/>
                                        <p:tgtEl>
                                          <p:spTgt spid="45063"/>
                                        </p:tgtEl>
                                        <p:attrNameLst>
                                          <p:attrName>ppt_y</p:attrName>
                                        </p:attrNameLst>
                                      </p:cBhvr>
                                      <p:tavLst>
                                        <p:tav tm="0">
                                          <p:val>
                                            <p:strVal val="#ppt_y"/>
                                          </p:val>
                                        </p:tav>
                                        <p:tav tm="100000">
                                          <p:val>
                                            <p:strVal val="#ppt_y"/>
                                          </p:val>
                                        </p:tav>
                                      </p:tavLst>
                                    </p:anim>
                                  </p:childTnLst>
                                </p:cTn>
                              </p:par>
                            </p:childTnLst>
                          </p:cTn>
                        </p:par>
                      </p:childTnLst>
                    </p:cTn>
                  </p:par>
                  <p:par>
                    <p:cTn id="54" fill="hold" nodeType="clickPar">
                      <p:stCondLst>
                        <p:cond delay="indefinite"/>
                      </p:stCondLst>
                      <p:childTnLst>
                        <p:par>
                          <p:cTn id="55" fill="hold" nodeType="withGroup">
                            <p:stCondLst>
                              <p:cond delay="0"/>
                            </p:stCondLst>
                            <p:childTnLst>
                              <p:par>
                                <p:cTn id="56" presetID="2" presetClass="entr" presetSubtype="8" fill="hold" grpId="0" nodeType="clickEffect">
                                  <p:stCondLst>
                                    <p:cond delay="0"/>
                                  </p:stCondLst>
                                  <p:childTnLst>
                                    <p:set>
                                      <p:cBhvr>
                                        <p:cTn id="57" dur="1" fill="hold">
                                          <p:stCondLst>
                                            <p:cond delay="0"/>
                                          </p:stCondLst>
                                        </p:cTn>
                                        <p:tgtEl>
                                          <p:spTgt spid="45077"/>
                                        </p:tgtEl>
                                        <p:attrNameLst>
                                          <p:attrName>style.visibility</p:attrName>
                                        </p:attrNameLst>
                                      </p:cBhvr>
                                      <p:to>
                                        <p:strVal val="visible"/>
                                      </p:to>
                                    </p:set>
                                    <p:anim calcmode="lin" valueType="num">
                                      <p:cBhvr additive="base">
                                        <p:cTn id="58" dur="500" fill="hold"/>
                                        <p:tgtEl>
                                          <p:spTgt spid="45077"/>
                                        </p:tgtEl>
                                        <p:attrNameLst>
                                          <p:attrName>ppt_x</p:attrName>
                                        </p:attrNameLst>
                                      </p:cBhvr>
                                      <p:tavLst>
                                        <p:tav tm="0">
                                          <p:val>
                                            <p:strVal val="0-#ppt_w/2"/>
                                          </p:val>
                                        </p:tav>
                                        <p:tav tm="100000">
                                          <p:val>
                                            <p:strVal val="#ppt_x"/>
                                          </p:val>
                                        </p:tav>
                                      </p:tavLst>
                                    </p:anim>
                                    <p:anim calcmode="lin" valueType="num">
                                      <p:cBhvr additive="base">
                                        <p:cTn id="59" dur="500" fill="hold"/>
                                        <p:tgtEl>
                                          <p:spTgt spid="45077"/>
                                        </p:tgtEl>
                                        <p:attrNameLst>
                                          <p:attrName>ppt_y</p:attrName>
                                        </p:attrNameLst>
                                      </p:cBhvr>
                                      <p:tavLst>
                                        <p:tav tm="0">
                                          <p:val>
                                            <p:strVal val="#ppt_y"/>
                                          </p:val>
                                        </p:tav>
                                        <p:tav tm="100000">
                                          <p:val>
                                            <p:strVal val="#ppt_y"/>
                                          </p:val>
                                        </p:tav>
                                      </p:tavLst>
                                    </p:anim>
                                  </p:childTnLst>
                                </p:cTn>
                              </p:par>
                              <p:par>
                                <p:cTn id="60" presetID="2" presetClass="entr" presetSubtype="8" fill="hold" grpId="0" nodeType="withEffect">
                                  <p:stCondLst>
                                    <p:cond delay="0"/>
                                  </p:stCondLst>
                                  <p:childTnLst>
                                    <p:set>
                                      <p:cBhvr>
                                        <p:cTn id="61" dur="1" fill="hold">
                                          <p:stCondLst>
                                            <p:cond delay="0"/>
                                          </p:stCondLst>
                                        </p:cTn>
                                        <p:tgtEl>
                                          <p:spTgt spid="45064"/>
                                        </p:tgtEl>
                                        <p:attrNameLst>
                                          <p:attrName>style.visibility</p:attrName>
                                        </p:attrNameLst>
                                      </p:cBhvr>
                                      <p:to>
                                        <p:strVal val="visible"/>
                                      </p:to>
                                    </p:set>
                                    <p:anim calcmode="lin" valueType="num">
                                      <p:cBhvr additive="base">
                                        <p:cTn id="62" dur="500" fill="hold"/>
                                        <p:tgtEl>
                                          <p:spTgt spid="45064"/>
                                        </p:tgtEl>
                                        <p:attrNameLst>
                                          <p:attrName>ppt_x</p:attrName>
                                        </p:attrNameLst>
                                      </p:cBhvr>
                                      <p:tavLst>
                                        <p:tav tm="0">
                                          <p:val>
                                            <p:strVal val="0-#ppt_w/2"/>
                                          </p:val>
                                        </p:tav>
                                        <p:tav tm="100000">
                                          <p:val>
                                            <p:strVal val="#ppt_x"/>
                                          </p:val>
                                        </p:tav>
                                      </p:tavLst>
                                    </p:anim>
                                    <p:anim calcmode="lin" valueType="num">
                                      <p:cBhvr additive="base">
                                        <p:cTn id="63" dur="500" fill="hold"/>
                                        <p:tgtEl>
                                          <p:spTgt spid="45064"/>
                                        </p:tgtEl>
                                        <p:attrNameLst>
                                          <p:attrName>ppt_y</p:attrName>
                                        </p:attrNameLst>
                                      </p:cBhvr>
                                      <p:tavLst>
                                        <p:tav tm="0">
                                          <p:val>
                                            <p:strVal val="#ppt_y"/>
                                          </p:val>
                                        </p:tav>
                                        <p:tav tm="100000">
                                          <p:val>
                                            <p:strVal val="#ppt_y"/>
                                          </p:val>
                                        </p:tav>
                                      </p:tavLst>
                                    </p:anim>
                                  </p:childTnLst>
                                </p:cTn>
                              </p:par>
                            </p:childTnLst>
                          </p:cTn>
                        </p:par>
                      </p:childTnLst>
                    </p:cTn>
                  </p:par>
                  <p:par>
                    <p:cTn id="64" fill="hold" nodeType="clickPar">
                      <p:stCondLst>
                        <p:cond delay="indefinite"/>
                      </p:stCondLst>
                      <p:childTnLst>
                        <p:par>
                          <p:cTn id="65" fill="hold" nodeType="withGroup">
                            <p:stCondLst>
                              <p:cond delay="0"/>
                            </p:stCondLst>
                            <p:childTnLst>
                              <p:par>
                                <p:cTn id="66" presetID="2" presetClass="entr" presetSubtype="8" fill="hold" grpId="0" nodeType="clickEffect">
                                  <p:stCondLst>
                                    <p:cond delay="0"/>
                                  </p:stCondLst>
                                  <p:childTnLst>
                                    <p:set>
                                      <p:cBhvr>
                                        <p:cTn id="67" dur="1" fill="hold">
                                          <p:stCondLst>
                                            <p:cond delay="0"/>
                                          </p:stCondLst>
                                        </p:cTn>
                                        <p:tgtEl>
                                          <p:spTgt spid="45076"/>
                                        </p:tgtEl>
                                        <p:attrNameLst>
                                          <p:attrName>style.visibility</p:attrName>
                                        </p:attrNameLst>
                                      </p:cBhvr>
                                      <p:to>
                                        <p:strVal val="visible"/>
                                      </p:to>
                                    </p:set>
                                    <p:anim calcmode="lin" valueType="num">
                                      <p:cBhvr additive="base">
                                        <p:cTn id="68" dur="500" fill="hold"/>
                                        <p:tgtEl>
                                          <p:spTgt spid="45076"/>
                                        </p:tgtEl>
                                        <p:attrNameLst>
                                          <p:attrName>ppt_x</p:attrName>
                                        </p:attrNameLst>
                                      </p:cBhvr>
                                      <p:tavLst>
                                        <p:tav tm="0">
                                          <p:val>
                                            <p:strVal val="0-#ppt_w/2"/>
                                          </p:val>
                                        </p:tav>
                                        <p:tav tm="100000">
                                          <p:val>
                                            <p:strVal val="#ppt_x"/>
                                          </p:val>
                                        </p:tav>
                                      </p:tavLst>
                                    </p:anim>
                                    <p:anim calcmode="lin" valueType="num">
                                      <p:cBhvr additive="base">
                                        <p:cTn id="69" dur="500" fill="hold"/>
                                        <p:tgtEl>
                                          <p:spTgt spid="45076"/>
                                        </p:tgtEl>
                                        <p:attrNameLst>
                                          <p:attrName>ppt_y</p:attrName>
                                        </p:attrNameLst>
                                      </p:cBhvr>
                                      <p:tavLst>
                                        <p:tav tm="0">
                                          <p:val>
                                            <p:strVal val="#ppt_y"/>
                                          </p:val>
                                        </p:tav>
                                        <p:tav tm="100000">
                                          <p:val>
                                            <p:strVal val="#ppt_y"/>
                                          </p:val>
                                        </p:tav>
                                      </p:tavLst>
                                    </p:anim>
                                  </p:childTnLst>
                                </p:cTn>
                              </p:par>
                              <p:par>
                                <p:cTn id="70" presetID="2" presetClass="entr" presetSubtype="8" fill="hold" grpId="0" nodeType="withEffect">
                                  <p:stCondLst>
                                    <p:cond delay="0"/>
                                  </p:stCondLst>
                                  <p:childTnLst>
                                    <p:set>
                                      <p:cBhvr>
                                        <p:cTn id="71" dur="1" fill="hold">
                                          <p:stCondLst>
                                            <p:cond delay="0"/>
                                          </p:stCondLst>
                                        </p:cTn>
                                        <p:tgtEl>
                                          <p:spTgt spid="45068"/>
                                        </p:tgtEl>
                                        <p:attrNameLst>
                                          <p:attrName>style.visibility</p:attrName>
                                        </p:attrNameLst>
                                      </p:cBhvr>
                                      <p:to>
                                        <p:strVal val="visible"/>
                                      </p:to>
                                    </p:set>
                                    <p:anim calcmode="lin" valueType="num">
                                      <p:cBhvr additive="base">
                                        <p:cTn id="72" dur="500" fill="hold"/>
                                        <p:tgtEl>
                                          <p:spTgt spid="45068"/>
                                        </p:tgtEl>
                                        <p:attrNameLst>
                                          <p:attrName>ppt_x</p:attrName>
                                        </p:attrNameLst>
                                      </p:cBhvr>
                                      <p:tavLst>
                                        <p:tav tm="0">
                                          <p:val>
                                            <p:strVal val="0-#ppt_w/2"/>
                                          </p:val>
                                        </p:tav>
                                        <p:tav tm="100000">
                                          <p:val>
                                            <p:strVal val="#ppt_x"/>
                                          </p:val>
                                        </p:tav>
                                      </p:tavLst>
                                    </p:anim>
                                    <p:anim calcmode="lin" valueType="num">
                                      <p:cBhvr additive="base">
                                        <p:cTn id="73" dur="500" fill="hold"/>
                                        <p:tgtEl>
                                          <p:spTgt spid="45068"/>
                                        </p:tgtEl>
                                        <p:attrNameLst>
                                          <p:attrName>ppt_y</p:attrName>
                                        </p:attrNameLst>
                                      </p:cBhvr>
                                      <p:tavLst>
                                        <p:tav tm="0">
                                          <p:val>
                                            <p:strVal val="#ppt_y"/>
                                          </p:val>
                                        </p:tav>
                                        <p:tav tm="100000">
                                          <p:val>
                                            <p:strVal val="#ppt_y"/>
                                          </p:val>
                                        </p:tav>
                                      </p:tavLst>
                                    </p:anim>
                                  </p:childTnLst>
                                </p:cTn>
                              </p:par>
                            </p:childTnLst>
                          </p:cTn>
                        </p:par>
                      </p:childTnLst>
                    </p:cTn>
                  </p:par>
                  <p:par>
                    <p:cTn id="74" fill="hold" nodeType="clickPar">
                      <p:stCondLst>
                        <p:cond delay="indefinite"/>
                      </p:stCondLst>
                      <p:childTnLst>
                        <p:par>
                          <p:cTn id="75" fill="hold" nodeType="withGroup">
                            <p:stCondLst>
                              <p:cond delay="0"/>
                            </p:stCondLst>
                            <p:childTnLst>
                              <p:par>
                                <p:cTn id="76" presetID="2" presetClass="entr" presetSubtype="2" fill="hold" grpId="0" nodeType="clickEffect">
                                  <p:stCondLst>
                                    <p:cond delay="0"/>
                                  </p:stCondLst>
                                  <p:childTnLst>
                                    <p:set>
                                      <p:cBhvr>
                                        <p:cTn id="77" dur="1" fill="hold">
                                          <p:stCondLst>
                                            <p:cond delay="0"/>
                                          </p:stCondLst>
                                        </p:cTn>
                                        <p:tgtEl>
                                          <p:spTgt spid="45073"/>
                                        </p:tgtEl>
                                        <p:attrNameLst>
                                          <p:attrName>style.visibility</p:attrName>
                                        </p:attrNameLst>
                                      </p:cBhvr>
                                      <p:to>
                                        <p:strVal val="visible"/>
                                      </p:to>
                                    </p:set>
                                    <p:anim calcmode="lin" valueType="num">
                                      <p:cBhvr additive="base">
                                        <p:cTn id="78" dur="500" fill="hold"/>
                                        <p:tgtEl>
                                          <p:spTgt spid="45073"/>
                                        </p:tgtEl>
                                        <p:attrNameLst>
                                          <p:attrName>ppt_x</p:attrName>
                                        </p:attrNameLst>
                                      </p:cBhvr>
                                      <p:tavLst>
                                        <p:tav tm="0">
                                          <p:val>
                                            <p:strVal val="1+#ppt_w/2"/>
                                          </p:val>
                                        </p:tav>
                                        <p:tav tm="100000">
                                          <p:val>
                                            <p:strVal val="#ppt_x"/>
                                          </p:val>
                                        </p:tav>
                                      </p:tavLst>
                                    </p:anim>
                                    <p:anim calcmode="lin" valueType="num">
                                      <p:cBhvr additive="base">
                                        <p:cTn id="79" dur="500" fill="hold"/>
                                        <p:tgtEl>
                                          <p:spTgt spid="45073"/>
                                        </p:tgtEl>
                                        <p:attrNameLst>
                                          <p:attrName>ppt_y</p:attrName>
                                        </p:attrNameLst>
                                      </p:cBhvr>
                                      <p:tavLst>
                                        <p:tav tm="0">
                                          <p:val>
                                            <p:strVal val="#ppt_y"/>
                                          </p:val>
                                        </p:tav>
                                        <p:tav tm="100000">
                                          <p:val>
                                            <p:strVal val="#ppt_y"/>
                                          </p:val>
                                        </p:tav>
                                      </p:tavLst>
                                    </p:anim>
                                  </p:childTnLst>
                                </p:cTn>
                              </p:par>
                            </p:childTnLst>
                          </p:cTn>
                        </p:par>
                      </p:childTnLst>
                    </p:cTn>
                  </p:par>
                  <p:par>
                    <p:cTn id="80" fill="hold" nodeType="clickPar">
                      <p:stCondLst>
                        <p:cond delay="indefinite"/>
                      </p:stCondLst>
                      <p:childTnLst>
                        <p:par>
                          <p:cTn id="81" fill="hold" nodeType="withGroup">
                            <p:stCondLst>
                              <p:cond delay="0"/>
                            </p:stCondLst>
                            <p:childTnLst>
                              <p:par>
                                <p:cTn id="82" presetID="2" presetClass="entr" presetSubtype="2" fill="hold" grpId="0" nodeType="clickEffect">
                                  <p:stCondLst>
                                    <p:cond delay="0"/>
                                  </p:stCondLst>
                                  <p:childTnLst>
                                    <p:set>
                                      <p:cBhvr>
                                        <p:cTn id="83" dur="1" fill="hold">
                                          <p:stCondLst>
                                            <p:cond delay="0"/>
                                          </p:stCondLst>
                                        </p:cTn>
                                        <p:tgtEl>
                                          <p:spTgt spid="45065"/>
                                        </p:tgtEl>
                                        <p:attrNameLst>
                                          <p:attrName>style.visibility</p:attrName>
                                        </p:attrNameLst>
                                      </p:cBhvr>
                                      <p:to>
                                        <p:strVal val="visible"/>
                                      </p:to>
                                    </p:set>
                                    <p:anim calcmode="lin" valueType="num">
                                      <p:cBhvr additive="base">
                                        <p:cTn id="84" dur="500" fill="hold"/>
                                        <p:tgtEl>
                                          <p:spTgt spid="45065"/>
                                        </p:tgtEl>
                                        <p:attrNameLst>
                                          <p:attrName>ppt_x</p:attrName>
                                        </p:attrNameLst>
                                      </p:cBhvr>
                                      <p:tavLst>
                                        <p:tav tm="0">
                                          <p:val>
                                            <p:strVal val="1+#ppt_w/2"/>
                                          </p:val>
                                        </p:tav>
                                        <p:tav tm="100000">
                                          <p:val>
                                            <p:strVal val="#ppt_x"/>
                                          </p:val>
                                        </p:tav>
                                      </p:tavLst>
                                    </p:anim>
                                    <p:anim calcmode="lin" valueType="num">
                                      <p:cBhvr additive="base">
                                        <p:cTn id="85" dur="500" fill="hold"/>
                                        <p:tgtEl>
                                          <p:spTgt spid="45065"/>
                                        </p:tgtEl>
                                        <p:attrNameLst>
                                          <p:attrName>ppt_y</p:attrName>
                                        </p:attrNameLst>
                                      </p:cBhvr>
                                      <p:tavLst>
                                        <p:tav tm="0">
                                          <p:val>
                                            <p:strVal val="#ppt_y"/>
                                          </p:val>
                                        </p:tav>
                                        <p:tav tm="100000">
                                          <p:val>
                                            <p:strVal val="#ppt_y"/>
                                          </p:val>
                                        </p:tav>
                                      </p:tavLst>
                                    </p:anim>
                                  </p:childTnLst>
                                </p:cTn>
                              </p:par>
                              <p:par>
                                <p:cTn id="86" presetID="2" presetClass="entr" presetSubtype="2" fill="hold" grpId="0" nodeType="withEffect">
                                  <p:stCondLst>
                                    <p:cond delay="0"/>
                                  </p:stCondLst>
                                  <p:childTnLst>
                                    <p:set>
                                      <p:cBhvr>
                                        <p:cTn id="87" dur="1" fill="hold">
                                          <p:stCondLst>
                                            <p:cond delay="0"/>
                                          </p:stCondLst>
                                        </p:cTn>
                                        <p:tgtEl>
                                          <p:spTgt spid="45078"/>
                                        </p:tgtEl>
                                        <p:attrNameLst>
                                          <p:attrName>style.visibility</p:attrName>
                                        </p:attrNameLst>
                                      </p:cBhvr>
                                      <p:to>
                                        <p:strVal val="visible"/>
                                      </p:to>
                                    </p:set>
                                    <p:anim calcmode="lin" valueType="num">
                                      <p:cBhvr additive="base">
                                        <p:cTn id="88" dur="500" fill="hold"/>
                                        <p:tgtEl>
                                          <p:spTgt spid="45078"/>
                                        </p:tgtEl>
                                        <p:attrNameLst>
                                          <p:attrName>ppt_x</p:attrName>
                                        </p:attrNameLst>
                                      </p:cBhvr>
                                      <p:tavLst>
                                        <p:tav tm="0">
                                          <p:val>
                                            <p:strVal val="1+#ppt_w/2"/>
                                          </p:val>
                                        </p:tav>
                                        <p:tav tm="100000">
                                          <p:val>
                                            <p:strVal val="#ppt_x"/>
                                          </p:val>
                                        </p:tav>
                                      </p:tavLst>
                                    </p:anim>
                                    <p:anim calcmode="lin" valueType="num">
                                      <p:cBhvr additive="base">
                                        <p:cTn id="89" dur="500" fill="hold"/>
                                        <p:tgtEl>
                                          <p:spTgt spid="45078"/>
                                        </p:tgtEl>
                                        <p:attrNameLst>
                                          <p:attrName>ppt_y</p:attrName>
                                        </p:attrNameLst>
                                      </p:cBhvr>
                                      <p:tavLst>
                                        <p:tav tm="0">
                                          <p:val>
                                            <p:strVal val="#ppt_y"/>
                                          </p:val>
                                        </p:tav>
                                        <p:tav tm="100000">
                                          <p:val>
                                            <p:strVal val="#ppt_y"/>
                                          </p:val>
                                        </p:tav>
                                      </p:tavLst>
                                    </p:anim>
                                  </p:childTnLst>
                                </p:cTn>
                              </p:par>
                            </p:childTnLst>
                          </p:cTn>
                        </p:par>
                      </p:childTnLst>
                    </p:cTn>
                  </p:par>
                  <p:par>
                    <p:cTn id="90" fill="hold" nodeType="clickPar">
                      <p:stCondLst>
                        <p:cond delay="indefinite"/>
                      </p:stCondLst>
                      <p:childTnLst>
                        <p:par>
                          <p:cTn id="91" fill="hold" nodeType="withGroup">
                            <p:stCondLst>
                              <p:cond delay="0"/>
                            </p:stCondLst>
                            <p:childTnLst>
                              <p:par>
                                <p:cTn id="92" presetID="2" presetClass="entr" presetSubtype="2" fill="hold" grpId="0" nodeType="clickEffect">
                                  <p:stCondLst>
                                    <p:cond delay="0"/>
                                  </p:stCondLst>
                                  <p:childTnLst>
                                    <p:set>
                                      <p:cBhvr>
                                        <p:cTn id="93" dur="1" fill="hold">
                                          <p:stCondLst>
                                            <p:cond delay="0"/>
                                          </p:stCondLst>
                                        </p:cTn>
                                        <p:tgtEl>
                                          <p:spTgt spid="45066"/>
                                        </p:tgtEl>
                                        <p:attrNameLst>
                                          <p:attrName>style.visibility</p:attrName>
                                        </p:attrNameLst>
                                      </p:cBhvr>
                                      <p:to>
                                        <p:strVal val="visible"/>
                                      </p:to>
                                    </p:set>
                                    <p:anim calcmode="lin" valueType="num">
                                      <p:cBhvr additive="base">
                                        <p:cTn id="94" dur="500" fill="hold"/>
                                        <p:tgtEl>
                                          <p:spTgt spid="45066"/>
                                        </p:tgtEl>
                                        <p:attrNameLst>
                                          <p:attrName>ppt_x</p:attrName>
                                        </p:attrNameLst>
                                      </p:cBhvr>
                                      <p:tavLst>
                                        <p:tav tm="0">
                                          <p:val>
                                            <p:strVal val="1+#ppt_w/2"/>
                                          </p:val>
                                        </p:tav>
                                        <p:tav tm="100000">
                                          <p:val>
                                            <p:strVal val="#ppt_x"/>
                                          </p:val>
                                        </p:tav>
                                      </p:tavLst>
                                    </p:anim>
                                    <p:anim calcmode="lin" valueType="num">
                                      <p:cBhvr additive="base">
                                        <p:cTn id="95" dur="500" fill="hold"/>
                                        <p:tgtEl>
                                          <p:spTgt spid="45066"/>
                                        </p:tgtEl>
                                        <p:attrNameLst>
                                          <p:attrName>ppt_y</p:attrName>
                                        </p:attrNameLst>
                                      </p:cBhvr>
                                      <p:tavLst>
                                        <p:tav tm="0">
                                          <p:val>
                                            <p:strVal val="#ppt_y"/>
                                          </p:val>
                                        </p:tav>
                                        <p:tav tm="100000">
                                          <p:val>
                                            <p:strVal val="#ppt_y"/>
                                          </p:val>
                                        </p:tav>
                                      </p:tavLst>
                                    </p:anim>
                                  </p:childTnLst>
                                </p:cTn>
                              </p:par>
                              <p:par>
                                <p:cTn id="96" presetID="2" presetClass="entr" presetSubtype="2" fill="hold" grpId="0" nodeType="withEffect">
                                  <p:stCondLst>
                                    <p:cond delay="0"/>
                                  </p:stCondLst>
                                  <p:childTnLst>
                                    <p:set>
                                      <p:cBhvr>
                                        <p:cTn id="97" dur="1" fill="hold">
                                          <p:stCondLst>
                                            <p:cond delay="0"/>
                                          </p:stCondLst>
                                        </p:cTn>
                                        <p:tgtEl>
                                          <p:spTgt spid="45080"/>
                                        </p:tgtEl>
                                        <p:attrNameLst>
                                          <p:attrName>style.visibility</p:attrName>
                                        </p:attrNameLst>
                                      </p:cBhvr>
                                      <p:to>
                                        <p:strVal val="visible"/>
                                      </p:to>
                                    </p:set>
                                    <p:anim calcmode="lin" valueType="num">
                                      <p:cBhvr additive="base">
                                        <p:cTn id="98" dur="500" fill="hold"/>
                                        <p:tgtEl>
                                          <p:spTgt spid="45080"/>
                                        </p:tgtEl>
                                        <p:attrNameLst>
                                          <p:attrName>ppt_x</p:attrName>
                                        </p:attrNameLst>
                                      </p:cBhvr>
                                      <p:tavLst>
                                        <p:tav tm="0">
                                          <p:val>
                                            <p:strVal val="1+#ppt_w/2"/>
                                          </p:val>
                                        </p:tav>
                                        <p:tav tm="100000">
                                          <p:val>
                                            <p:strVal val="#ppt_x"/>
                                          </p:val>
                                        </p:tav>
                                      </p:tavLst>
                                    </p:anim>
                                    <p:anim calcmode="lin" valueType="num">
                                      <p:cBhvr additive="base">
                                        <p:cTn id="99" dur="500" fill="hold"/>
                                        <p:tgtEl>
                                          <p:spTgt spid="45080"/>
                                        </p:tgtEl>
                                        <p:attrNameLst>
                                          <p:attrName>ppt_y</p:attrName>
                                        </p:attrNameLst>
                                      </p:cBhvr>
                                      <p:tavLst>
                                        <p:tav tm="0">
                                          <p:val>
                                            <p:strVal val="#ppt_y"/>
                                          </p:val>
                                        </p:tav>
                                        <p:tav tm="100000">
                                          <p:val>
                                            <p:strVal val="#ppt_y"/>
                                          </p:val>
                                        </p:tav>
                                      </p:tavLst>
                                    </p:anim>
                                  </p:childTnLst>
                                </p:cTn>
                              </p:par>
                            </p:childTnLst>
                          </p:cTn>
                        </p:par>
                      </p:childTnLst>
                    </p:cTn>
                  </p:par>
                  <p:par>
                    <p:cTn id="100" fill="hold" nodeType="clickPar">
                      <p:stCondLst>
                        <p:cond delay="indefinite"/>
                      </p:stCondLst>
                      <p:childTnLst>
                        <p:par>
                          <p:cTn id="101" fill="hold" nodeType="withGroup">
                            <p:stCondLst>
                              <p:cond delay="0"/>
                            </p:stCondLst>
                            <p:childTnLst>
                              <p:par>
                                <p:cTn id="102" presetID="2" presetClass="entr" presetSubtype="2" fill="hold" grpId="0" nodeType="clickEffect">
                                  <p:stCondLst>
                                    <p:cond delay="0"/>
                                  </p:stCondLst>
                                  <p:childTnLst>
                                    <p:set>
                                      <p:cBhvr>
                                        <p:cTn id="103" dur="1" fill="hold">
                                          <p:stCondLst>
                                            <p:cond delay="0"/>
                                          </p:stCondLst>
                                        </p:cTn>
                                        <p:tgtEl>
                                          <p:spTgt spid="45067"/>
                                        </p:tgtEl>
                                        <p:attrNameLst>
                                          <p:attrName>style.visibility</p:attrName>
                                        </p:attrNameLst>
                                      </p:cBhvr>
                                      <p:to>
                                        <p:strVal val="visible"/>
                                      </p:to>
                                    </p:set>
                                    <p:anim calcmode="lin" valueType="num">
                                      <p:cBhvr additive="base">
                                        <p:cTn id="104" dur="500" fill="hold"/>
                                        <p:tgtEl>
                                          <p:spTgt spid="45067"/>
                                        </p:tgtEl>
                                        <p:attrNameLst>
                                          <p:attrName>ppt_x</p:attrName>
                                        </p:attrNameLst>
                                      </p:cBhvr>
                                      <p:tavLst>
                                        <p:tav tm="0">
                                          <p:val>
                                            <p:strVal val="1+#ppt_w/2"/>
                                          </p:val>
                                        </p:tav>
                                        <p:tav tm="100000">
                                          <p:val>
                                            <p:strVal val="#ppt_x"/>
                                          </p:val>
                                        </p:tav>
                                      </p:tavLst>
                                    </p:anim>
                                    <p:anim calcmode="lin" valueType="num">
                                      <p:cBhvr additive="base">
                                        <p:cTn id="105" dur="500" fill="hold"/>
                                        <p:tgtEl>
                                          <p:spTgt spid="45067"/>
                                        </p:tgtEl>
                                        <p:attrNameLst>
                                          <p:attrName>ppt_y</p:attrName>
                                        </p:attrNameLst>
                                      </p:cBhvr>
                                      <p:tavLst>
                                        <p:tav tm="0">
                                          <p:val>
                                            <p:strVal val="#ppt_y"/>
                                          </p:val>
                                        </p:tav>
                                        <p:tav tm="100000">
                                          <p:val>
                                            <p:strVal val="#ppt_y"/>
                                          </p:val>
                                        </p:tav>
                                      </p:tavLst>
                                    </p:anim>
                                  </p:childTnLst>
                                </p:cTn>
                              </p:par>
                              <p:par>
                                <p:cTn id="106" presetID="2" presetClass="entr" presetSubtype="2" fill="hold" grpId="0" nodeType="withEffect">
                                  <p:stCondLst>
                                    <p:cond delay="0"/>
                                  </p:stCondLst>
                                  <p:childTnLst>
                                    <p:set>
                                      <p:cBhvr>
                                        <p:cTn id="107" dur="1" fill="hold">
                                          <p:stCondLst>
                                            <p:cond delay="0"/>
                                          </p:stCondLst>
                                        </p:cTn>
                                        <p:tgtEl>
                                          <p:spTgt spid="45079"/>
                                        </p:tgtEl>
                                        <p:attrNameLst>
                                          <p:attrName>style.visibility</p:attrName>
                                        </p:attrNameLst>
                                      </p:cBhvr>
                                      <p:to>
                                        <p:strVal val="visible"/>
                                      </p:to>
                                    </p:set>
                                    <p:anim calcmode="lin" valueType="num">
                                      <p:cBhvr additive="base">
                                        <p:cTn id="108" dur="500" fill="hold"/>
                                        <p:tgtEl>
                                          <p:spTgt spid="45079"/>
                                        </p:tgtEl>
                                        <p:attrNameLst>
                                          <p:attrName>ppt_x</p:attrName>
                                        </p:attrNameLst>
                                      </p:cBhvr>
                                      <p:tavLst>
                                        <p:tav tm="0">
                                          <p:val>
                                            <p:strVal val="1+#ppt_w/2"/>
                                          </p:val>
                                        </p:tav>
                                        <p:tav tm="100000">
                                          <p:val>
                                            <p:strVal val="#ppt_x"/>
                                          </p:val>
                                        </p:tav>
                                      </p:tavLst>
                                    </p:anim>
                                    <p:anim calcmode="lin" valueType="num">
                                      <p:cBhvr additive="base">
                                        <p:cTn id="109" dur="500" fill="hold"/>
                                        <p:tgtEl>
                                          <p:spTgt spid="4507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animBg="1"/>
      <p:bldP spid="45060" grpId="0" animBg="1"/>
      <p:bldP spid="45061" grpId="0" build="allAtOnce" animBg="1"/>
      <p:bldP spid="45063" grpId="0" animBg="1"/>
      <p:bldP spid="45064" grpId="0" animBg="1"/>
      <p:bldP spid="45065" grpId="0" animBg="1"/>
      <p:bldP spid="45066" grpId="0" animBg="1"/>
      <p:bldP spid="45067" grpId="0" animBg="1"/>
      <p:bldP spid="45068" grpId="0" animBg="1"/>
      <p:bldP spid="45069" grpId="0" animBg="1"/>
      <p:bldP spid="45070" grpId="0" animBg="1"/>
      <p:bldP spid="45071" grpId="0"/>
      <p:bldP spid="45072" grpId="0"/>
      <p:bldP spid="45073" grpId="0"/>
      <p:bldP spid="45075" grpId="0"/>
      <p:bldP spid="45076" grpId="0"/>
      <p:bldP spid="45077" grpId="0"/>
      <p:bldP spid="45078" grpId="0"/>
      <p:bldP spid="45079" grpId="0"/>
      <p:bldP spid="45080"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4.1|2.8|0.4|2.2|1.8|1.1|2.2|1|1.7|1.1|5.8|0.4|4.2|1.5|2.9|1.8"/>
</p:tagLst>
</file>

<file path=ppt/tags/tag2.xml><?xml version="1.0" encoding="utf-8"?>
<p:tagLst xmlns:a="http://schemas.openxmlformats.org/drawingml/2006/main" xmlns:r="http://schemas.openxmlformats.org/officeDocument/2006/relationships" xmlns:p="http://schemas.openxmlformats.org/presentationml/2006/main">
  <p:tag name="TIMING" val="|0.5|1.2|1.5|2.9|1.2|8.2|4|1.1|49.3|4.5|5.4|6|1.6|1.8|1.2"/>
</p:tagLst>
</file>

<file path=ppt/tags/tag3.xml><?xml version="1.0" encoding="utf-8"?>
<p:tagLst xmlns:a="http://schemas.openxmlformats.org/drawingml/2006/main" xmlns:r="http://schemas.openxmlformats.org/officeDocument/2006/relationships" xmlns:p="http://schemas.openxmlformats.org/presentationml/2006/main">
  <p:tag name="TIMING" val="|1.9|2.6|3.3|5.9|3.5|9.8|5.6|4.6|4.8|24.4"/>
</p:tagLst>
</file>

<file path=ppt/theme/theme1.xml><?xml version="1.0" encoding="utf-8"?>
<a:theme xmlns:a="http://schemas.openxmlformats.org/drawingml/2006/main" name="Blends">
  <a:themeElements>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fontScheme name="Blends">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000" b="0" i="0" u="none" strike="noStrike" cap="none" normalizeH="0" baseline="0" smtClean="0">
            <a:ln>
              <a:noFill/>
            </a:ln>
            <a:solidFill>
              <a:schemeClr val="tx1"/>
            </a:solidFill>
            <a:effectLst/>
            <a:latin typeface="Tahoma" panose="020B060403050404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000" b="0" i="0" u="none" strike="noStrike" cap="none" normalizeH="0" baseline="0" smtClean="0">
            <a:ln>
              <a:noFill/>
            </a:ln>
            <a:solidFill>
              <a:schemeClr val="tx1"/>
            </a:solidFill>
            <a:effectLst/>
            <a:latin typeface="Tahoma" panose="020B0604030504040204" pitchFamily="34" charset="0"/>
            <a:ea typeface="ＭＳ Ｐゴシック" panose="020B0600070205080204" pitchFamily="50" charset="-128"/>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4950</TotalTime>
  <Words>7884</Words>
  <Application>Microsoft Office PowerPoint</Application>
  <PresentationFormat>画面に合わせる (4:3)</PresentationFormat>
  <Paragraphs>752</Paragraphs>
  <Slides>84</Slides>
  <Notes>52</Notes>
  <HiddenSlides>0</HiddenSlides>
  <MMClips>0</MMClips>
  <ScaleCrop>false</ScaleCrop>
  <HeadingPairs>
    <vt:vector size="8" baseType="variant">
      <vt:variant>
        <vt:lpstr>使用されているフォント</vt:lpstr>
      </vt:variant>
      <vt:variant>
        <vt:i4>11</vt:i4>
      </vt:variant>
      <vt:variant>
        <vt:lpstr>テーマ</vt:lpstr>
      </vt:variant>
      <vt:variant>
        <vt:i4>1</vt:i4>
      </vt:variant>
      <vt:variant>
        <vt:lpstr>埋め込まれた OLE サーバー</vt:lpstr>
      </vt:variant>
      <vt:variant>
        <vt:i4>1</vt:i4>
      </vt:variant>
      <vt:variant>
        <vt:lpstr>スライド タイトル</vt:lpstr>
      </vt:variant>
      <vt:variant>
        <vt:i4>84</vt:i4>
      </vt:variant>
    </vt:vector>
  </HeadingPairs>
  <TitlesOfParts>
    <vt:vector size="97" baseType="lpstr">
      <vt:lpstr>ＭＳ Ｐゴシック</vt:lpstr>
      <vt:lpstr>ＭＳ Ｐ明朝</vt:lpstr>
      <vt:lpstr>ＭＳ ゴシック</vt:lpstr>
      <vt:lpstr>ＭＳ 明朝</vt:lpstr>
      <vt:lpstr>游ゴシック</vt:lpstr>
      <vt:lpstr>Arial</vt:lpstr>
      <vt:lpstr>Century</vt:lpstr>
      <vt:lpstr>Tahoma</vt:lpstr>
      <vt:lpstr>Times New Roman</vt:lpstr>
      <vt:lpstr>Verdana</vt:lpstr>
      <vt:lpstr>Wingdings</vt:lpstr>
      <vt:lpstr>Blends</vt:lpstr>
      <vt:lpstr>Worksheet</vt:lpstr>
      <vt:lpstr>対象者の理解（３） 精神障がい者の特性について</vt:lpstr>
      <vt:lpstr>精神障がい者とは</vt:lpstr>
      <vt:lpstr>障害、障がい、障碍</vt:lpstr>
      <vt:lpstr>精神障がい者とは　厚労省のページから</vt:lpstr>
      <vt:lpstr>精神疾患を有する患者数の推移 単位：万人　　　　　　　　　　　　　　　　　　厚労省ホームページより</vt:lpstr>
      <vt:lpstr>疾病別外来受療率の推移</vt:lpstr>
      <vt:lpstr>疾患別受療率　　人口10万人あたり</vt:lpstr>
      <vt:lpstr>人間とは</vt:lpstr>
      <vt:lpstr>こころと脳</vt:lpstr>
      <vt:lpstr>心の動きの3要素</vt:lpstr>
      <vt:lpstr>パーソナリティ機能：自己</vt:lpstr>
      <vt:lpstr>パーソナリティー機能：対人関係</vt:lpstr>
      <vt:lpstr>精神障害の国際分類(ICD-10)</vt:lpstr>
      <vt:lpstr>精神障害の国際分類(ICD-10)　2</vt:lpstr>
      <vt:lpstr>診断ガイドラインの更新</vt:lpstr>
      <vt:lpstr>カテゴリー分類からスペクトラム（連続体）概念に</vt:lpstr>
      <vt:lpstr>ICD-11 ０６　精神的、行動的、神経発達的障害群</vt:lpstr>
      <vt:lpstr>ICD-11 ０６　精神的、行動的、神経発達的障害群</vt:lpstr>
      <vt:lpstr>ICD-11 ０６　精神的、行動的、神経発達的障害群</vt:lpstr>
      <vt:lpstr>ICD-11 ０６　精神的、行動的、神経発達的障害群</vt:lpstr>
      <vt:lpstr>統合失調症：概念</vt:lpstr>
      <vt:lpstr>統合失調症：成因</vt:lpstr>
      <vt:lpstr>妄想と幻聴</vt:lpstr>
      <vt:lpstr>なぜ妄想を持つの？</vt:lpstr>
      <vt:lpstr>統合失調症に見るパーソナリティー機能の低下</vt:lpstr>
      <vt:lpstr>急性期の治療</vt:lpstr>
      <vt:lpstr>回復期の治療</vt:lpstr>
      <vt:lpstr>回復期の治療：具体的方法</vt:lpstr>
      <vt:lpstr>精神障がい者の｢生活障害｣</vt:lpstr>
      <vt:lpstr>患者さんと家族を支える人々と施設</vt:lpstr>
      <vt:lpstr>気分(感情)障害：概念</vt:lpstr>
      <vt:lpstr>気分(感情)障害：症状</vt:lpstr>
      <vt:lpstr>うつ病の多型化と躁うつ病の急増</vt:lpstr>
      <vt:lpstr>これからの話の流れ</vt:lpstr>
      <vt:lpstr>うつ病</vt:lpstr>
      <vt:lpstr>うつ病における身体症状</vt:lpstr>
      <vt:lpstr>うつ病の精神療法</vt:lpstr>
      <vt:lpstr>うつ病の症状のとれかた</vt:lpstr>
      <vt:lpstr>うつ病とその亜型</vt:lpstr>
      <vt:lpstr>現代型うつ病</vt:lpstr>
      <vt:lpstr>神経症性うつ病（気分変調症）</vt:lpstr>
      <vt:lpstr>非定型うつ病</vt:lpstr>
      <vt:lpstr>難治性うつ病、性格と深く関わるうつ病</vt:lpstr>
      <vt:lpstr>うつ状態が長引く要因</vt:lpstr>
      <vt:lpstr>うつ状態から回復を早めるには</vt:lpstr>
      <vt:lpstr>長期休職者の職場復帰</vt:lpstr>
      <vt:lpstr>双極症および関連障害</vt:lpstr>
      <vt:lpstr>DSM‐ⅣからDSM-5</vt:lpstr>
      <vt:lpstr>F3気分（感情）障害から3.気分症群</vt:lpstr>
      <vt:lpstr>気分症群の類型</vt:lpstr>
      <vt:lpstr>躁エピソードと軽躁エピソード</vt:lpstr>
      <vt:lpstr>躁状態にある人へのかかわり方</vt:lpstr>
      <vt:lpstr>日本うつ病学会治療ガイドライン 双極性障害　2012</vt:lpstr>
      <vt:lpstr>双極性障害のうつ病相</vt:lpstr>
      <vt:lpstr>ICD-11 ０６　精神的、行動的、神経発達的障害群</vt:lpstr>
      <vt:lpstr>自閉スペクトラム症</vt:lpstr>
      <vt:lpstr>A.社会的コミュニケーション及び対人的相互反応における持続的欠陥 </vt:lpstr>
      <vt:lpstr>B.　行動、興味、または活動 の限定された反復的様式</vt:lpstr>
      <vt:lpstr>自閉スペクトラム症</vt:lpstr>
      <vt:lpstr>自閉スペクトラム症の認知機能</vt:lpstr>
      <vt:lpstr>自閉スペクトラム症の就労支援</vt:lpstr>
      <vt:lpstr>自閉スペクトラム症の就労支援　2</vt:lpstr>
      <vt:lpstr>うつ病と共存しやすい疾患　</vt:lpstr>
      <vt:lpstr>うつ病休職者の今日的問題</vt:lpstr>
      <vt:lpstr>高次脳機能障害</vt:lpstr>
      <vt:lpstr>高次脳機能障害の症状</vt:lpstr>
      <vt:lpstr>てんかん</vt:lpstr>
      <vt:lpstr>不安または恐怖関連障害</vt:lpstr>
      <vt:lpstr>不安障害に見られる行動障害</vt:lpstr>
      <vt:lpstr>強迫症または関連症群</vt:lpstr>
      <vt:lpstr>不安症、強迫症と判断能力</vt:lpstr>
      <vt:lpstr>付録</vt:lpstr>
      <vt:lpstr>精神障害者は罪を犯しやすいか？</vt:lpstr>
      <vt:lpstr>PowerPoint プレゼンテーション</vt:lpstr>
      <vt:lpstr>PowerPoint プレゼンテーション</vt:lpstr>
      <vt:lpstr>精神障害者、非精神障害者の犯罪率</vt:lpstr>
      <vt:lpstr>PowerPoint プレゼンテーション</vt:lpstr>
      <vt:lpstr>精神障害者の犯罪率の分母は精神障害者数では多く見積もりすぎ</vt:lpstr>
      <vt:lpstr>精神障害の疑いのある人の 推定人口</vt:lpstr>
      <vt:lpstr>PowerPoint プレゼンテーション</vt:lpstr>
      <vt:lpstr>PowerPoint プレゼンテーション</vt:lpstr>
      <vt:lpstr>精神障害者は乱暴者ではない！ </vt:lpstr>
      <vt:lpstr>偏見と誤解の構造</vt:lpstr>
      <vt:lpstr>偏見と誤解の再生産</vt:lpstr>
    </vt:vector>
  </TitlesOfParts>
  <Company>自宅</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精神障害者市民の社会復帰を考える</dc:title>
  <dc:creator>CHITARU TANAKA</dc:creator>
  <cp:lastModifiedBy>chitarug1@gmail.com</cp:lastModifiedBy>
  <cp:revision>142</cp:revision>
  <cp:lastPrinted>2021-09-09T02:11:59Z</cp:lastPrinted>
  <dcterms:created xsi:type="dcterms:W3CDTF">2003-07-19T06:51:52Z</dcterms:created>
  <dcterms:modified xsi:type="dcterms:W3CDTF">2021-09-09T02:18:56Z</dcterms:modified>
</cp:coreProperties>
</file>