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av" ContentType="audio/x-wav"/>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2.xml" ContentType="application/vnd.openxmlformats-officedocument.presentationml.tags+xml"/>
  <Override PartName="/ppt/notesSlides/notesSlide15.xml" ContentType="application/vnd.openxmlformats-officedocument.presentationml.notesSlide+xml"/>
  <Override PartName="/ppt/tags/tag3.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0"/>
  </p:notesMasterIdLst>
  <p:handoutMasterIdLst>
    <p:handoutMasterId r:id="rId71"/>
  </p:handoutMasterIdLst>
  <p:sldIdLst>
    <p:sldId id="256" r:id="rId2"/>
    <p:sldId id="300" r:id="rId3"/>
    <p:sldId id="301" r:id="rId4"/>
    <p:sldId id="302" r:id="rId5"/>
    <p:sldId id="303" r:id="rId6"/>
    <p:sldId id="304" r:id="rId7"/>
    <p:sldId id="305" r:id="rId8"/>
    <p:sldId id="376" r:id="rId9"/>
    <p:sldId id="387" r:id="rId10"/>
    <p:sldId id="394" r:id="rId11"/>
    <p:sldId id="388" r:id="rId12"/>
    <p:sldId id="313" r:id="rId13"/>
    <p:sldId id="395" r:id="rId14"/>
    <p:sldId id="410" r:id="rId15"/>
    <p:sldId id="259" r:id="rId16"/>
    <p:sldId id="312" r:id="rId17"/>
    <p:sldId id="291" r:id="rId18"/>
    <p:sldId id="340" r:id="rId19"/>
    <p:sldId id="406" r:id="rId20"/>
    <p:sldId id="331" r:id="rId21"/>
    <p:sldId id="332" r:id="rId22"/>
    <p:sldId id="333" r:id="rId23"/>
    <p:sldId id="334" r:id="rId24"/>
    <p:sldId id="341" r:id="rId25"/>
    <p:sldId id="314" r:id="rId26"/>
    <p:sldId id="335" r:id="rId27"/>
    <p:sldId id="342" r:id="rId28"/>
    <p:sldId id="343" r:id="rId29"/>
    <p:sldId id="336" r:id="rId30"/>
    <p:sldId id="338" r:id="rId31"/>
    <p:sldId id="396" r:id="rId32"/>
    <p:sldId id="397" r:id="rId33"/>
    <p:sldId id="339" r:id="rId34"/>
    <p:sldId id="398" r:id="rId35"/>
    <p:sldId id="399" r:id="rId36"/>
    <p:sldId id="400" r:id="rId37"/>
    <p:sldId id="275" r:id="rId38"/>
    <p:sldId id="277" r:id="rId39"/>
    <p:sldId id="290" r:id="rId40"/>
    <p:sldId id="407" r:id="rId41"/>
    <p:sldId id="411" r:id="rId42"/>
    <p:sldId id="408" r:id="rId43"/>
    <p:sldId id="409" r:id="rId44"/>
    <p:sldId id="421" r:id="rId45"/>
    <p:sldId id="422" r:id="rId46"/>
    <p:sldId id="294" r:id="rId47"/>
    <p:sldId id="295" r:id="rId48"/>
    <p:sldId id="401" r:id="rId49"/>
    <p:sldId id="345" r:id="rId50"/>
    <p:sldId id="347" r:id="rId51"/>
    <p:sldId id="348" r:id="rId52"/>
    <p:sldId id="412" r:id="rId53"/>
    <p:sldId id="349" r:id="rId54"/>
    <p:sldId id="350" r:id="rId55"/>
    <p:sldId id="351" r:id="rId56"/>
    <p:sldId id="282" r:id="rId57"/>
    <p:sldId id="287" r:id="rId58"/>
    <p:sldId id="288" r:id="rId59"/>
    <p:sldId id="283" r:id="rId60"/>
    <p:sldId id="285" r:id="rId61"/>
    <p:sldId id="286" r:id="rId62"/>
    <p:sldId id="356" r:id="rId63"/>
    <p:sldId id="357" r:id="rId64"/>
    <p:sldId id="358" r:id="rId65"/>
    <p:sldId id="324" r:id="rId66"/>
    <p:sldId id="362" r:id="rId67"/>
    <p:sldId id="363" r:id="rId68"/>
    <p:sldId id="413" r:id="rId69"/>
  </p:sldIdLst>
  <p:sldSz cx="9144000" cy="6858000" type="screen4x3"/>
  <p:notesSz cx="9945688" cy="6858000"/>
  <p:defaultTextStyle>
    <a:defPPr>
      <a:defRPr lang="ja-JP"/>
    </a:defPPr>
    <a:lvl1pPr algn="l" rtl="0" fontAlgn="base">
      <a:spcBef>
        <a:spcPct val="0"/>
      </a:spcBef>
      <a:spcAft>
        <a:spcPct val="0"/>
      </a:spcAft>
      <a:defRPr kumimoji="1" sz="2000" kern="1200">
        <a:solidFill>
          <a:schemeClr val="tx1"/>
        </a:solidFill>
        <a:latin typeface="Tahoma" panose="020B0604030504040204" pitchFamily="34" charset="0"/>
        <a:ea typeface="ＭＳ Ｐゴシック" panose="020B0600070205080204" pitchFamily="50" charset="-128"/>
        <a:cs typeface="+mn-cs"/>
      </a:defRPr>
    </a:lvl1pPr>
    <a:lvl2pPr marL="457200" algn="l" rtl="0" fontAlgn="base">
      <a:spcBef>
        <a:spcPct val="0"/>
      </a:spcBef>
      <a:spcAft>
        <a:spcPct val="0"/>
      </a:spcAft>
      <a:defRPr kumimoji="1" sz="2000" kern="1200">
        <a:solidFill>
          <a:schemeClr val="tx1"/>
        </a:solidFill>
        <a:latin typeface="Tahoma" panose="020B0604030504040204" pitchFamily="34" charset="0"/>
        <a:ea typeface="ＭＳ Ｐゴシック" panose="020B0600070205080204" pitchFamily="50" charset="-128"/>
        <a:cs typeface="+mn-cs"/>
      </a:defRPr>
    </a:lvl2pPr>
    <a:lvl3pPr marL="914400" algn="l" rtl="0" fontAlgn="base">
      <a:spcBef>
        <a:spcPct val="0"/>
      </a:spcBef>
      <a:spcAft>
        <a:spcPct val="0"/>
      </a:spcAft>
      <a:defRPr kumimoji="1" sz="2000" kern="1200">
        <a:solidFill>
          <a:schemeClr val="tx1"/>
        </a:solidFill>
        <a:latin typeface="Tahoma" panose="020B0604030504040204" pitchFamily="34" charset="0"/>
        <a:ea typeface="ＭＳ Ｐゴシック" panose="020B0600070205080204" pitchFamily="50" charset="-128"/>
        <a:cs typeface="+mn-cs"/>
      </a:defRPr>
    </a:lvl3pPr>
    <a:lvl4pPr marL="1371600" algn="l" rtl="0" fontAlgn="base">
      <a:spcBef>
        <a:spcPct val="0"/>
      </a:spcBef>
      <a:spcAft>
        <a:spcPct val="0"/>
      </a:spcAft>
      <a:defRPr kumimoji="1" sz="2000" kern="1200">
        <a:solidFill>
          <a:schemeClr val="tx1"/>
        </a:solidFill>
        <a:latin typeface="Tahoma" panose="020B0604030504040204" pitchFamily="34" charset="0"/>
        <a:ea typeface="ＭＳ Ｐゴシック" panose="020B0600070205080204" pitchFamily="50" charset="-128"/>
        <a:cs typeface="+mn-cs"/>
      </a:defRPr>
    </a:lvl4pPr>
    <a:lvl5pPr marL="1828800" algn="l" rtl="0" fontAlgn="base">
      <a:spcBef>
        <a:spcPct val="0"/>
      </a:spcBef>
      <a:spcAft>
        <a:spcPct val="0"/>
      </a:spcAft>
      <a:defRPr kumimoji="1" sz="2000" kern="1200">
        <a:solidFill>
          <a:schemeClr val="tx1"/>
        </a:solidFill>
        <a:latin typeface="Tahoma" panose="020B0604030504040204" pitchFamily="34" charset="0"/>
        <a:ea typeface="ＭＳ Ｐゴシック" panose="020B0600070205080204" pitchFamily="50" charset="-128"/>
        <a:cs typeface="+mn-cs"/>
      </a:defRPr>
    </a:lvl5pPr>
    <a:lvl6pPr marL="2286000" algn="l" defTabSz="914400" rtl="0" eaLnBrk="1" latinLnBrk="0" hangingPunct="1">
      <a:defRPr kumimoji="1" sz="2000" kern="1200">
        <a:solidFill>
          <a:schemeClr val="tx1"/>
        </a:solidFill>
        <a:latin typeface="Tahoma" panose="020B0604030504040204" pitchFamily="34" charset="0"/>
        <a:ea typeface="ＭＳ Ｐゴシック" panose="020B0600070205080204" pitchFamily="50" charset="-128"/>
        <a:cs typeface="+mn-cs"/>
      </a:defRPr>
    </a:lvl6pPr>
    <a:lvl7pPr marL="2743200" algn="l" defTabSz="914400" rtl="0" eaLnBrk="1" latinLnBrk="0" hangingPunct="1">
      <a:defRPr kumimoji="1" sz="2000" kern="1200">
        <a:solidFill>
          <a:schemeClr val="tx1"/>
        </a:solidFill>
        <a:latin typeface="Tahoma" panose="020B0604030504040204" pitchFamily="34" charset="0"/>
        <a:ea typeface="ＭＳ Ｐゴシック" panose="020B0600070205080204" pitchFamily="50" charset="-128"/>
        <a:cs typeface="+mn-cs"/>
      </a:defRPr>
    </a:lvl7pPr>
    <a:lvl8pPr marL="3200400" algn="l" defTabSz="914400" rtl="0" eaLnBrk="1" latinLnBrk="0" hangingPunct="1">
      <a:defRPr kumimoji="1" sz="2000" kern="1200">
        <a:solidFill>
          <a:schemeClr val="tx1"/>
        </a:solidFill>
        <a:latin typeface="Tahoma" panose="020B0604030504040204" pitchFamily="34" charset="0"/>
        <a:ea typeface="ＭＳ Ｐゴシック" panose="020B0600070205080204" pitchFamily="50" charset="-128"/>
        <a:cs typeface="+mn-cs"/>
      </a:defRPr>
    </a:lvl8pPr>
    <a:lvl9pPr marL="3657600" algn="l" defTabSz="914400" rtl="0" eaLnBrk="1" latinLnBrk="0" hangingPunct="1">
      <a:defRPr kumimoji="1" sz="2000" kern="1200">
        <a:solidFill>
          <a:schemeClr val="tx1"/>
        </a:solidFill>
        <a:latin typeface="Tahoma" panose="020B060403050404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875" autoAdjust="0"/>
    <p:restoredTop sz="90929"/>
  </p:normalViewPr>
  <p:slideViewPr>
    <p:cSldViewPr>
      <p:cViewPr varScale="1">
        <p:scale>
          <a:sx n="104" d="100"/>
          <a:sy n="104"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222"/>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Sheet1!$A$3</c:f>
              <c:strCache>
                <c:ptCount val="1"/>
                <c:pt idx="0">
                  <c:v>認知症</c:v>
                </c:pt>
              </c:strCache>
            </c:strRef>
          </c:tx>
          <c:spPr>
            <a:ln w="28575" cap="rnd">
              <a:solidFill>
                <a:schemeClr val="accent1"/>
              </a:solidFill>
              <a:round/>
            </a:ln>
            <a:effectLst/>
          </c:spPr>
          <c:marker>
            <c:symbol val="none"/>
          </c:marker>
          <c:cat>
            <c:strRef>
              <c:f>Sheet1!$B$2:$G$2</c:f>
              <c:strCache>
                <c:ptCount val="6"/>
                <c:pt idx="0">
                  <c:v>H14</c:v>
                </c:pt>
                <c:pt idx="1">
                  <c:v>H17</c:v>
                </c:pt>
                <c:pt idx="2">
                  <c:v>H20</c:v>
                </c:pt>
                <c:pt idx="3">
                  <c:v>H23</c:v>
                </c:pt>
                <c:pt idx="4">
                  <c:v>H26</c:v>
                </c:pt>
                <c:pt idx="5">
                  <c:v>H29</c:v>
                </c:pt>
              </c:strCache>
            </c:strRef>
          </c:cat>
          <c:val>
            <c:numRef>
              <c:f>Sheet1!$B$3:$G$3</c:f>
              <c:numCache>
                <c:formatCode>0.0_ </c:formatCode>
                <c:ptCount val="6"/>
                <c:pt idx="0">
                  <c:v>22.7</c:v>
                </c:pt>
                <c:pt idx="1">
                  <c:v>32.1</c:v>
                </c:pt>
                <c:pt idx="2">
                  <c:v>38.299999999999997</c:v>
                </c:pt>
                <c:pt idx="3">
                  <c:v>51.2</c:v>
                </c:pt>
                <c:pt idx="4">
                  <c:v>67.8</c:v>
                </c:pt>
                <c:pt idx="5">
                  <c:v>70.400000000000006</c:v>
                </c:pt>
              </c:numCache>
            </c:numRef>
          </c:val>
          <c:smooth val="0"/>
          <c:extLst>
            <c:ext xmlns:c16="http://schemas.microsoft.com/office/drawing/2014/chart" uri="{C3380CC4-5D6E-409C-BE32-E72D297353CC}">
              <c16:uniqueId val="{00000000-17F1-4D4C-9203-DCD94C551F09}"/>
            </c:ext>
          </c:extLst>
        </c:ser>
        <c:ser>
          <c:idx val="1"/>
          <c:order val="1"/>
          <c:tx>
            <c:strRef>
              <c:f>Sheet1!$A$4</c:f>
              <c:strCache>
                <c:ptCount val="1"/>
                <c:pt idx="0">
                  <c:v>統合失調症</c:v>
                </c:pt>
              </c:strCache>
            </c:strRef>
          </c:tx>
          <c:spPr>
            <a:ln w="28575" cap="rnd">
              <a:solidFill>
                <a:schemeClr val="accent2"/>
              </a:solidFill>
              <a:round/>
            </a:ln>
            <a:effectLst/>
          </c:spPr>
          <c:marker>
            <c:symbol val="none"/>
          </c:marker>
          <c:cat>
            <c:strRef>
              <c:f>Sheet1!$B$2:$G$2</c:f>
              <c:strCache>
                <c:ptCount val="6"/>
                <c:pt idx="0">
                  <c:v>H14</c:v>
                </c:pt>
                <c:pt idx="1">
                  <c:v>H17</c:v>
                </c:pt>
                <c:pt idx="2">
                  <c:v>H20</c:v>
                </c:pt>
                <c:pt idx="3">
                  <c:v>H23</c:v>
                </c:pt>
                <c:pt idx="4">
                  <c:v>H26</c:v>
                </c:pt>
                <c:pt idx="5">
                  <c:v>H29</c:v>
                </c:pt>
              </c:strCache>
            </c:strRef>
          </c:cat>
          <c:val>
            <c:numRef>
              <c:f>Sheet1!$B$4:$G$4</c:f>
              <c:numCache>
                <c:formatCode>0.0_ </c:formatCode>
                <c:ptCount val="6"/>
                <c:pt idx="0">
                  <c:v>73.400000000000006</c:v>
                </c:pt>
                <c:pt idx="1">
                  <c:v>75.7</c:v>
                </c:pt>
                <c:pt idx="2">
                  <c:v>79.5</c:v>
                </c:pt>
                <c:pt idx="3">
                  <c:v>71.3</c:v>
                </c:pt>
                <c:pt idx="4">
                  <c:v>77.3</c:v>
                </c:pt>
                <c:pt idx="5">
                  <c:v>79.2</c:v>
                </c:pt>
              </c:numCache>
            </c:numRef>
          </c:val>
          <c:smooth val="0"/>
          <c:extLst>
            <c:ext xmlns:c16="http://schemas.microsoft.com/office/drawing/2014/chart" uri="{C3380CC4-5D6E-409C-BE32-E72D297353CC}">
              <c16:uniqueId val="{00000001-17F1-4D4C-9203-DCD94C551F09}"/>
            </c:ext>
          </c:extLst>
        </c:ser>
        <c:ser>
          <c:idx val="2"/>
          <c:order val="2"/>
          <c:tx>
            <c:strRef>
              <c:f>Sheet1!$A$5</c:f>
              <c:strCache>
                <c:ptCount val="1"/>
                <c:pt idx="0">
                  <c:v>うつ病、双極性障害</c:v>
                </c:pt>
              </c:strCache>
            </c:strRef>
          </c:tx>
          <c:spPr>
            <a:ln w="28575" cap="rnd">
              <a:solidFill>
                <a:schemeClr val="accent3"/>
              </a:solidFill>
              <a:round/>
            </a:ln>
            <a:effectLst/>
          </c:spPr>
          <c:marker>
            <c:symbol val="none"/>
          </c:marker>
          <c:cat>
            <c:strRef>
              <c:f>Sheet1!$B$2:$G$2</c:f>
              <c:strCache>
                <c:ptCount val="6"/>
                <c:pt idx="0">
                  <c:v>H14</c:v>
                </c:pt>
                <c:pt idx="1">
                  <c:v>H17</c:v>
                </c:pt>
                <c:pt idx="2">
                  <c:v>H20</c:v>
                </c:pt>
                <c:pt idx="3">
                  <c:v>H23</c:v>
                </c:pt>
                <c:pt idx="4">
                  <c:v>H26</c:v>
                </c:pt>
                <c:pt idx="5">
                  <c:v>H29</c:v>
                </c:pt>
              </c:strCache>
            </c:strRef>
          </c:cat>
          <c:val>
            <c:numRef>
              <c:f>Sheet1!$B$5:$G$5</c:f>
              <c:numCache>
                <c:formatCode>0.0_ </c:formatCode>
                <c:ptCount val="6"/>
                <c:pt idx="0">
                  <c:v>71.099999999999994</c:v>
                </c:pt>
                <c:pt idx="1">
                  <c:v>92.4</c:v>
                </c:pt>
                <c:pt idx="2">
                  <c:v>104.1</c:v>
                </c:pt>
                <c:pt idx="3">
                  <c:v>95.8</c:v>
                </c:pt>
                <c:pt idx="4">
                  <c:v>111.6</c:v>
                </c:pt>
                <c:pt idx="5">
                  <c:v>127.6</c:v>
                </c:pt>
              </c:numCache>
            </c:numRef>
          </c:val>
          <c:smooth val="0"/>
          <c:extLst>
            <c:ext xmlns:c16="http://schemas.microsoft.com/office/drawing/2014/chart" uri="{C3380CC4-5D6E-409C-BE32-E72D297353CC}">
              <c16:uniqueId val="{00000002-17F1-4D4C-9203-DCD94C551F09}"/>
            </c:ext>
          </c:extLst>
        </c:ser>
        <c:ser>
          <c:idx val="3"/>
          <c:order val="3"/>
          <c:tx>
            <c:strRef>
              <c:f>Sheet1!$A$6</c:f>
              <c:strCache>
                <c:ptCount val="1"/>
                <c:pt idx="0">
                  <c:v>不安障害など</c:v>
                </c:pt>
              </c:strCache>
            </c:strRef>
          </c:tx>
          <c:spPr>
            <a:ln w="28575" cap="rnd">
              <a:solidFill>
                <a:schemeClr val="accent4"/>
              </a:solidFill>
              <a:round/>
            </a:ln>
            <a:effectLst/>
          </c:spPr>
          <c:marker>
            <c:symbol val="none"/>
          </c:marker>
          <c:cat>
            <c:strRef>
              <c:f>Sheet1!$B$2:$G$2</c:f>
              <c:strCache>
                <c:ptCount val="6"/>
                <c:pt idx="0">
                  <c:v>H14</c:v>
                </c:pt>
                <c:pt idx="1">
                  <c:v>H17</c:v>
                </c:pt>
                <c:pt idx="2">
                  <c:v>H20</c:v>
                </c:pt>
                <c:pt idx="3">
                  <c:v>H23</c:v>
                </c:pt>
                <c:pt idx="4">
                  <c:v>H26</c:v>
                </c:pt>
                <c:pt idx="5">
                  <c:v>H29</c:v>
                </c:pt>
              </c:strCache>
            </c:strRef>
          </c:cat>
          <c:val>
            <c:numRef>
              <c:f>Sheet1!$B$6:$G$6</c:f>
              <c:numCache>
                <c:formatCode>0.0_ </c:formatCode>
                <c:ptCount val="6"/>
                <c:pt idx="0">
                  <c:v>50</c:v>
                </c:pt>
                <c:pt idx="1">
                  <c:v>58.5</c:v>
                </c:pt>
                <c:pt idx="2">
                  <c:v>58.9</c:v>
                </c:pt>
                <c:pt idx="3">
                  <c:v>57.1</c:v>
                </c:pt>
                <c:pt idx="4">
                  <c:v>72.400000000000006</c:v>
                </c:pt>
                <c:pt idx="5">
                  <c:v>83.3</c:v>
                </c:pt>
              </c:numCache>
            </c:numRef>
          </c:val>
          <c:smooth val="0"/>
          <c:extLst>
            <c:ext xmlns:c16="http://schemas.microsoft.com/office/drawing/2014/chart" uri="{C3380CC4-5D6E-409C-BE32-E72D297353CC}">
              <c16:uniqueId val="{00000003-17F1-4D4C-9203-DCD94C551F09}"/>
            </c:ext>
          </c:extLst>
        </c:ser>
        <c:ser>
          <c:idx val="4"/>
          <c:order val="4"/>
          <c:tx>
            <c:strRef>
              <c:f>Sheet1!$A$7</c:f>
              <c:strCache>
                <c:ptCount val="1"/>
                <c:pt idx="0">
                  <c:v>薬物依存</c:v>
                </c:pt>
              </c:strCache>
            </c:strRef>
          </c:tx>
          <c:spPr>
            <a:ln w="28575" cap="rnd">
              <a:solidFill>
                <a:schemeClr val="accent5"/>
              </a:solidFill>
              <a:round/>
            </a:ln>
            <a:effectLst/>
          </c:spPr>
          <c:marker>
            <c:symbol val="none"/>
          </c:marker>
          <c:cat>
            <c:strRef>
              <c:f>Sheet1!$B$2:$G$2</c:f>
              <c:strCache>
                <c:ptCount val="6"/>
                <c:pt idx="0">
                  <c:v>H14</c:v>
                </c:pt>
                <c:pt idx="1">
                  <c:v>H17</c:v>
                </c:pt>
                <c:pt idx="2">
                  <c:v>H20</c:v>
                </c:pt>
                <c:pt idx="3">
                  <c:v>H23</c:v>
                </c:pt>
                <c:pt idx="4">
                  <c:v>H26</c:v>
                </c:pt>
                <c:pt idx="5">
                  <c:v>H29</c:v>
                </c:pt>
              </c:strCache>
            </c:strRef>
          </c:cat>
          <c:val>
            <c:numRef>
              <c:f>Sheet1!$B$7:$G$7</c:f>
              <c:numCache>
                <c:formatCode>0.0_ </c:formatCode>
                <c:ptCount val="6"/>
                <c:pt idx="0">
                  <c:v>5.6</c:v>
                </c:pt>
                <c:pt idx="1">
                  <c:v>6</c:v>
                </c:pt>
                <c:pt idx="2">
                  <c:v>6.6</c:v>
                </c:pt>
                <c:pt idx="3">
                  <c:v>7.8</c:v>
                </c:pt>
                <c:pt idx="4">
                  <c:v>8.6999999999999993</c:v>
                </c:pt>
                <c:pt idx="5">
                  <c:v>7.6</c:v>
                </c:pt>
              </c:numCache>
            </c:numRef>
          </c:val>
          <c:smooth val="0"/>
          <c:extLst>
            <c:ext xmlns:c16="http://schemas.microsoft.com/office/drawing/2014/chart" uri="{C3380CC4-5D6E-409C-BE32-E72D297353CC}">
              <c16:uniqueId val="{00000004-17F1-4D4C-9203-DCD94C551F09}"/>
            </c:ext>
          </c:extLst>
        </c:ser>
        <c:ser>
          <c:idx val="5"/>
          <c:order val="5"/>
          <c:tx>
            <c:strRef>
              <c:f>Sheet1!$A$8</c:f>
              <c:strCache>
                <c:ptCount val="1"/>
                <c:pt idx="0">
                  <c:v>その他</c:v>
                </c:pt>
              </c:strCache>
            </c:strRef>
          </c:tx>
          <c:spPr>
            <a:ln w="28575" cap="rnd">
              <a:solidFill>
                <a:schemeClr val="accent6"/>
              </a:solidFill>
              <a:round/>
            </a:ln>
            <a:effectLst/>
          </c:spPr>
          <c:marker>
            <c:symbol val="none"/>
          </c:marker>
          <c:cat>
            <c:strRef>
              <c:f>Sheet1!$B$2:$G$2</c:f>
              <c:strCache>
                <c:ptCount val="6"/>
                <c:pt idx="0">
                  <c:v>H14</c:v>
                </c:pt>
                <c:pt idx="1">
                  <c:v>H17</c:v>
                </c:pt>
                <c:pt idx="2">
                  <c:v>H20</c:v>
                </c:pt>
                <c:pt idx="3">
                  <c:v>H23</c:v>
                </c:pt>
                <c:pt idx="4">
                  <c:v>H26</c:v>
                </c:pt>
                <c:pt idx="5">
                  <c:v>H29</c:v>
                </c:pt>
              </c:strCache>
            </c:strRef>
          </c:cat>
          <c:val>
            <c:numRef>
              <c:f>Sheet1!$B$8:$G$8</c:f>
              <c:numCache>
                <c:formatCode>0.0_ </c:formatCode>
                <c:ptCount val="6"/>
                <c:pt idx="0">
                  <c:v>10.3</c:v>
                </c:pt>
                <c:pt idx="1">
                  <c:v>12.4</c:v>
                </c:pt>
                <c:pt idx="2">
                  <c:v>16.399999999999999</c:v>
                </c:pt>
                <c:pt idx="3">
                  <c:v>17.600000000000001</c:v>
                </c:pt>
                <c:pt idx="4">
                  <c:v>33.5</c:v>
                </c:pt>
                <c:pt idx="5">
                  <c:v>33</c:v>
                </c:pt>
              </c:numCache>
            </c:numRef>
          </c:val>
          <c:smooth val="0"/>
          <c:extLst>
            <c:ext xmlns:c16="http://schemas.microsoft.com/office/drawing/2014/chart" uri="{C3380CC4-5D6E-409C-BE32-E72D297353CC}">
              <c16:uniqueId val="{00000005-17F1-4D4C-9203-DCD94C551F09}"/>
            </c:ext>
          </c:extLst>
        </c:ser>
        <c:ser>
          <c:idx val="6"/>
          <c:order val="6"/>
          <c:tx>
            <c:strRef>
              <c:f>Sheet1!$A$9</c:f>
              <c:strCache>
                <c:ptCount val="1"/>
                <c:pt idx="0">
                  <c:v>てんかん</c:v>
                </c:pt>
              </c:strCache>
            </c:strRef>
          </c:tx>
          <c:spPr>
            <a:ln w="28575" cap="rnd">
              <a:solidFill>
                <a:schemeClr val="accent1">
                  <a:lumMod val="60000"/>
                </a:schemeClr>
              </a:solidFill>
              <a:round/>
            </a:ln>
            <a:effectLst/>
          </c:spPr>
          <c:marker>
            <c:symbol val="none"/>
          </c:marker>
          <c:cat>
            <c:strRef>
              <c:f>Sheet1!$B$2:$G$2</c:f>
              <c:strCache>
                <c:ptCount val="6"/>
                <c:pt idx="0">
                  <c:v>H14</c:v>
                </c:pt>
                <c:pt idx="1">
                  <c:v>H17</c:v>
                </c:pt>
                <c:pt idx="2">
                  <c:v>H20</c:v>
                </c:pt>
                <c:pt idx="3">
                  <c:v>H23</c:v>
                </c:pt>
                <c:pt idx="4">
                  <c:v>H26</c:v>
                </c:pt>
                <c:pt idx="5">
                  <c:v>H29</c:v>
                </c:pt>
              </c:strCache>
            </c:strRef>
          </c:cat>
          <c:val>
            <c:numRef>
              <c:f>Sheet1!$B$9:$G$9</c:f>
              <c:numCache>
                <c:formatCode>0.0_ </c:formatCode>
                <c:ptCount val="6"/>
                <c:pt idx="0">
                  <c:v>25.8</c:v>
                </c:pt>
                <c:pt idx="1">
                  <c:v>27.3</c:v>
                </c:pt>
                <c:pt idx="2">
                  <c:v>21.9</c:v>
                </c:pt>
                <c:pt idx="3">
                  <c:v>21.6</c:v>
                </c:pt>
                <c:pt idx="4">
                  <c:v>25.2</c:v>
                </c:pt>
                <c:pt idx="5">
                  <c:v>21.8</c:v>
                </c:pt>
              </c:numCache>
            </c:numRef>
          </c:val>
          <c:smooth val="0"/>
          <c:extLst>
            <c:ext xmlns:c16="http://schemas.microsoft.com/office/drawing/2014/chart" uri="{C3380CC4-5D6E-409C-BE32-E72D297353CC}">
              <c16:uniqueId val="{00000006-17F1-4D4C-9203-DCD94C551F09}"/>
            </c:ext>
          </c:extLst>
        </c:ser>
        <c:dLbls>
          <c:showLegendKey val="0"/>
          <c:showVal val="0"/>
          <c:showCatName val="0"/>
          <c:showSerName val="0"/>
          <c:showPercent val="0"/>
          <c:showBubbleSize val="0"/>
        </c:dLbls>
        <c:smooth val="0"/>
        <c:axId val="658630735"/>
        <c:axId val="582590767"/>
      </c:lineChart>
      <c:catAx>
        <c:axId val="6586307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rgbClr val="FFFF00"/>
                </a:solidFill>
                <a:latin typeface="+mn-lt"/>
                <a:ea typeface="+mn-ea"/>
                <a:cs typeface="+mn-cs"/>
              </a:defRPr>
            </a:pPr>
            <a:endParaRPr lang="ja-JP"/>
          </a:p>
        </c:txPr>
        <c:crossAx val="582590767"/>
        <c:crosses val="autoZero"/>
        <c:auto val="1"/>
        <c:lblAlgn val="ctr"/>
        <c:lblOffset val="100"/>
        <c:noMultiLvlLbl val="0"/>
      </c:catAx>
      <c:valAx>
        <c:axId val="582590767"/>
        <c:scaling>
          <c:orientation val="minMax"/>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FFFF00"/>
                </a:solidFill>
                <a:latin typeface="+mn-lt"/>
                <a:ea typeface="+mn-ea"/>
                <a:cs typeface="+mn-cs"/>
              </a:defRPr>
            </a:pPr>
            <a:endParaRPr lang="ja-JP"/>
          </a:p>
        </c:txPr>
        <c:crossAx val="6586307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rgbClr val="FFFF00"/>
              </a:solidFill>
              <a:latin typeface="+mn-lt"/>
              <a:ea typeface="+mn-ea"/>
              <a:cs typeface="+mn-cs"/>
            </a:defRPr>
          </a:pPr>
          <a:endParaRPr lang="ja-JP"/>
        </a:p>
      </c:txPr>
    </c:legend>
    <c:plotVisOnly val="1"/>
    <c:dispBlanksAs val="gap"/>
    <c:showDLblsOverMax val="0"/>
  </c:chart>
  <c:spPr>
    <a:noFill/>
    <a:ln>
      <a:noFill/>
    </a:ln>
    <a:effectLst/>
  </c:spPr>
  <c:txPr>
    <a:bodyPr/>
    <a:lstStyle/>
    <a:p>
      <a:pPr>
        <a:defRPr baseline="0">
          <a:solidFill>
            <a:srgbClr val="FFFF00"/>
          </a:solidFill>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2000" dirty="0"/>
              <a:t>精神障害者等による刑法犯検挙人員　罪名別</a:t>
            </a:r>
          </a:p>
        </c:rich>
      </c:tx>
      <c:layout>
        <c:manualLayout>
          <c:xMode val="edge"/>
          <c:yMode val="edge"/>
          <c:x val="0.29795708973512747"/>
          <c:y val="1.216339946902451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'4-9-1-1表(H29)'!$B$6</c:f>
              <c:strCache>
                <c:ptCount val="1"/>
                <c:pt idx="0">
                  <c:v>検挙人員総数（Ａ）</c:v>
                </c:pt>
              </c:strCache>
            </c:strRef>
          </c:tx>
          <c:spPr>
            <a:solidFill>
              <a:schemeClr val="accent1"/>
            </a:solidFill>
            <a:ln>
              <a:noFill/>
            </a:ln>
            <a:effectLst/>
          </c:spPr>
          <c:invertIfNegative val="0"/>
          <c:cat>
            <c:strRef>
              <c:f>'4-9-1-1表(H29)'!$C$5:$M$5</c:f>
              <c:strCache>
                <c:ptCount val="11"/>
                <c:pt idx="1">
                  <c:v>総数</c:v>
                </c:pt>
                <c:pt idx="2">
                  <c:v>殺人</c:v>
                </c:pt>
                <c:pt idx="3">
                  <c:v>強盗</c:v>
                </c:pt>
                <c:pt idx="4">
                  <c:v>放火</c:v>
                </c:pt>
                <c:pt idx="5">
                  <c:v>強制性交等・
強制わいせつ</c:v>
                </c:pt>
                <c:pt idx="6">
                  <c:v>傷害・暴行</c:v>
                </c:pt>
                <c:pt idx="7">
                  <c:v>脅迫</c:v>
                </c:pt>
                <c:pt idx="8">
                  <c:v>窃盗</c:v>
                </c:pt>
                <c:pt idx="9">
                  <c:v>詐欺</c:v>
                </c:pt>
                <c:pt idx="10">
                  <c:v>その他</c:v>
                </c:pt>
              </c:strCache>
            </c:strRef>
          </c:cat>
          <c:val>
            <c:numRef>
              <c:f>'4-9-1-1表(H29)'!$C$6:$M$6</c:f>
              <c:numCache>
                <c:formatCode>_(* #,##0_);_(* \(#,##0\);_(* "-"_);_(@_)</c:formatCode>
                <c:ptCount val="11"/>
                <c:pt idx="1">
                  <c:v>215003</c:v>
                </c:pt>
                <c:pt idx="2">
                  <c:v>874</c:v>
                </c:pt>
                <c:pt idx="3">
                  <c:v>1704</c:v>
                </c:pt>
                <c:pt idx="4">
                  <c:v>579</c:v>
                </c:pt>
                <c:pt idx="5">
                  <c:v>3747</c:v>
                </c:pt>
                <c:pt idx="6">
                  <c:v>46675</c:v>
                </c:pt>
                <c:pt idx="7">
                  <c:v>2808</c:v>
                </c:pt>
                <c:pt idx="8">
                  <c:v>109238</c:v>
                </c:pt>
                <c:pt idx="9">
                  <c:v>9928</c:v>
                </c:pt>
                <c:pt idx="10">
                  <c:v>39450</c:v>
                </c:pt>
              </c:numCache>
            </c:numRef>
          </c:val>
          <c:extLst>
            <c:ext xmlns:c16="http://schemas.microsoft.com/office/drawing/2014/chart" uri="{C3380CC4-5D6E-409C-BE32-E72D297353CC}">
              <c16:uniqueId val="{00000000-62A1-43C1-A07F-A88430A85264}"/>
            </c:ext>
          </c:extLst>
        </c:ser>
        <c:ser>
          <c:idx val="1"/>
          <c:order val="1"/>
          <c:tx>
            <c:strRef>
              <c:f>'4-9-1-1表(H29)'!$B$7</c:f>
              <c:strCache>
                <c:ptCount val="1"/>
                <c:pt idx="0">
                  <c:v>精神障害者等（Ｂ）</c:v>
                </c:pt>
              </c:strCache>
            </c:strRef>
          </c:tx>
          <c:spPr>
            <a:solidFill>
              <a:schemeClr val="accent2"/>
            </a:solidFill>
            <a:ln>
              <a:noFill/>
            </a:ln>
            <a:effectLst/>
          </c:spPr>
          <c:invertIfNegative val="0"/>
          <c:cat>
            <c:strRef>
              <c:f>'4-9-1-1表(H29)'!$C$5:$M$5</c:f>
              <c:strCache>
                <c:ptCount val="11"/>
                <c:pt idx="1">
                  <c:v>総数</c:v>
                </c:pt>
                <c:pt idx="2">
                  <c:v>殺人</c:v>
                </c:pt>
                <c:pt idx="3">
                  <c:v>強盗</c:v>
                </c:pt>
                <c:pt idx="4">
                  <c:v>放火</c:v>
                </c:pt>
                <c:pt idx="5">
                  <c:v>強制性交等・
強制わいせつ</c:v>
                </c:pt>
                <c:pt idx="6">
                  <c:v>傷害・暴行</c:v>
                </c:pt>
                <c:pt idx="7">
                  <c:v>脅迫</c:v>
                </c:pt>
                <c:pt idx="8">
                  <c:v>窃盗</c:v>
                </c:pt>
                <c:pt idx="9">
                  <c:v>詐欺</c:v>
                </c:pt>
                <c:pt idx="10">
                  <c:v>その他</c:v>
                </c:pt>
              </c:strCache>
            </c:strRef>
          </c:cat>
          <c:val>
            <c:numRef>
              <c:f>'4-9-1-1表(H29)'!$C$7:$M$7</c:f>
              <c:numCache>
                <c:formatCode>_(* #,##0_);_(* \(#,##0\);_(* "-"_);_(@_)</c:formatCode>
                <c:ptCount val="11"/>
                <c:pt idx="1">
                  <c:v>3260</c:v>
                </c:pt>
                <c:pt idx="2">
                  <c:v>117</c:v>
                </c:pt>
                <c:pt idx="3">
                  <c:v>64</c:v>
                </c:pt>
                <c:pt idx="4">
                  <c:v>108</c:v>
                </c:pt>
                <c:pt idx="5">
                  <c:v>41</c:v>
                </c:pt>
                <c:pt idx="6">
                  <c:v>807</c:v>
                </c:pt>
                <c:pt idx="7">
                  <c:v>87</c:v>
                </c:pt>
                <c:pt idx="8">
                  <c:v>1152</c:v>
                </c:pt>
                <c:pt idx="9">
                  <c:v>148</c:v>
                </c:pt>
                <c:pt idx="10">
                  <c:v>736</c:v>
                </c:pt>
              </c:numCache>
            </c:numRef>
          </c:val>
          <c:extLst>
            <c:ext xmlns:c16="http://schemas.microsoft.com/office/drawing/2014/chart" uri="{C3380CC4-5D6E-409C-BE32-E72D297353CC}">
              <c16:uniqueId val="{00000001-62A1-43C1-A07F-A88430A85264}"/>
            </c:ext>
          </c:extLst>
        </c:ser>
        <c:dLbls>
          <c:showLegendKey val="0"/>
          <c:showVal val="0"/>
          <c:showCatName val="0"/>
          <c:showSerName val="0"/>
          <c:showPercent val="0"/>
          <c:showBubbleSize val="0"/>
        </c:dLbls>
        <c:gapWidth val="219"/>
        <c:overlap val="-27"/>
        <c:axId val="835188351"/>
        <c:axId val="835192511"/>
      </c:barChart>
      <c:catAx>
        <c:axId val="8351883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835192511"/>
        <c:crosses val="autoZero"/>
        <c:auto val="1"/>
        <c:lblAlgn val="ctr"/>
        <c:lblOffset val="100"/>
        <c:noMultiLvlLbl val="0"/>
      </c:catAx>
      <c:valAx>
        <c:axId val="835192511"/>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8351883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a:t>精神障害者・非精神障害者の犯罪率　</a:t>
            </a:r>
            <a:r>
              <a:rPr lang="en-US" altLang="ja-JP"/>
              <a:t>10</a:t>
            </a:r>
            <a:r>
              <a:rPr lang="ja-JP" altLang="en-US"/>
              <a:t>万人あたり</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'4-9-1-1表(H29)'!$B$45</c:f>
              <c:strCache>
                <c:ptCount val="1"/>
                <c:pt idx="0">
                  <c:v>非精神障害者10万人あたり</c:v>
                </c:pt>
              </c:strCache>
            </c:strRef>
          </c:tx>
          <c:spPr>
            <a:solidFill>
              <a:schemeClr val="accent1"/>
            </a:solidFill>
            <a:ln>
              <a:noFill/>
            </a:ln>
            <a:effectLst/>
          </c:spPr>
          <c:invertIfNegative val="0"/>
          <c:cat>
            <c:strRef>
              <c:f>'4-9-1-1表(H29)'!$C$44:$M$44</c:f>
              <c:strCache>
                <c:ptCount val="11"/>
                <c:pt idx="1">
                  <c:v>総数</c:v>
                </c:pt>
                <c:pt idx="2">
                  <c:v>殺人</c:v>
                </c:pt>
                <c:pt idx="3">
                  <c:v>強盗</c:v>
                </c:pt>
                <c:pt idx="4">
                  <c:v>放火</c:v>
                </c:pt>
                <c:pt idx="5">
                  <c:v>強制性交等・
強制わいせつ</c:v>
                </c:pt>
                <c:pt idx="6">
                  <c:v>傷害・暴行</c:v>
                </c:pt>
                <c:pt idx="7">
                  <c:v>脅迫</c:v>
                </c:pt>
                <c:pt idx="8">
                  <c:v>窃盗</c:v>
                </c:pt>
                <c:pt idx="9">
                  <c:v>詐欺</c:v>
                </c:pt>
                <c:pt idx="10">
                  <c:v>その他</c:v>
                </c:pt>
              </c:strCache>
            </c:strRef>
          </c:cat>
          <c:val>
            <c:numRef>
              <c:f>'4-9-1-1表(H29)'!$C$45:$M$45</c:f>
              <c:numCache>
                <c:formatCode>_(* #,##0_);_(* \(#,##0\);_(* "-"_);_(@_)</c:formatCode>
                <c:ptCount val="11"/>
                <c:pt idx="1">
                  <c:v>173.55983606557376</c:v>
                </c:pt>
                <c:pt idx="2" formatCode="#,##0.00_);\(#,##0.00\)">
                  <c:v>0.62049180327868847</c:v>
                </c:pt>
                <c:pt idx="3" formatCode="#,##0.00_);\(#,##0.00\)">
                  <c:v>1.3442622950819672</c:v>
                </c:pt>
                <c:pt idx="4" formatCode="#,##0.00_);\(#,##0.00\)">
                  <c:v>0.38606557377049178</c:v>
                </c:pt>
                <c:pt idx="5" formatCode="#,##0.00_);\(#,##0.00\)">
                  <c:v>3.0377049180327869</c:v>
                </c:pt>
                <c:pt idx="6" formatCode="#,##0.00_);\(#,##0.00\)">
                  <c:v>37.596721311475413</c:v>
                </c:pt>
                <c:pt idx="7" formatCode="#,##0.00_);\(#,##0.00\)">
                  <c:v>2.2303278688524588</c:v>
                </c:pt>
                <c:pt idx="8" formatCode="#,##0.00_);\(#,##0.00\)">
                  <c:v>88.595081967213119</c:v>
                </c:pt>
                <c:pt idx="9" formatCode="#,##0.00_);\(#,##0.00\)">
                  <c:v>8.0163934426229506</c:v>
                </c:pt>
                <c:pt idx="10" formatCode="#,##0.00_);\(#,##0.00\)">
                  <c:v>31.732786885245901</c:v>
                </c:pt>
              </c:numCache>
            </c:numRef>
          </c:val>
          <c:extLst>
            <c:ext xmlns:c16="http://schemas.microsoft.com/office/drawing/2014/chart" uri="{C3380CC4-5D6E-409C-BE32-E72D297353CC}">
              <c16:uniqueId val="{00000000-B6EF-426B-986F-B6584DBE2F38}"/>
            </c:ext>
          </c:extLst>
        </c:ser>
        <c:ser>
          <c:idx val="1"/>
          <c:order val="1"/>
          <c:tx>
            <c:strRef>
              <c:f>'4-9-1-1表(H29)'!$B$46</c:f>
              <c:strCache>
                <c:ptCount val="1"/>
                <c:pt idx="0">
                  <c:v>真精神障害者10万人あたり</c:v>
                </c:pt>
              </c:strCache>
            </c:strRef>
          </c:tx>
          <c:spPr>
            <a:solidFill>
              <a:schemeClr val="accent2"/>
            </a:solidFill>
            <a:ln>
              <a:noFill/>
            </a:ln>
            <a:effectLst/>
          </c:spPr>
          <c:invertIfNegative val="0"/>
          <c:cat>
            <c:strRef>
              <c:f>'4-9-1-1表(H29)'!$C$44:$M$44</c:f>
              <c:strCache>
                <c:ptCount val="11"/>
                <c:pt idx="1">
                  <c:v>総数</c:v>
                </c:pt>
                <c:pt idx="2">
                  <c:v>殺人</c:v>
                </c:pt>
                <c:pt idx="3">
                  <c:v>強盗</c:v>
                </c:pt>
                <c:pt idx="4">
                  <c:v>放火</c:v>
                </c:pt>
                <c:pt idx="5">
                  <c:v>強制性交等・
強制わいせつ</c:v>
                </c:pt>
                <c:pt idx="6">
                  <c:v>傷害・暴行</c:v>
                </c:pt>
                <c:pt idx="7">
                  <c:v>脅迫</c:v>
                </c:pt>
                <c:pt idx="8">
                  <c:v>窃盗</c:v>
                </c:pt>
                <c:pt idx="9">
                  <c:v>詐欺</c:v>
                </c:pt>
                <c:pt idx="10">
                  <c:v>その他</c:v>
                </c:pt>
              </c:strCache>
            </c:strRef>
          </c:cat>
          <c:val>
            <c:numRef>
              <c:f>'4-9-1-1表(H29)'!$C$46:$M$46</c:f>
              <c:numCache>
                <c:formatCode>0.00_ </c:formatCode>
                <c:ptCount val="11"/>
                <c:pt idx="1">
                  <c:v>47.666666666666664</c:v>
                </c:pt>
                <c:pt idx="2">
                  <c:v>1.6190476190476191</c:v>
                </c:pt>
                <c:pt idx="3">
                  <c:v>1</c:v>
                </c:pt>
                <c:pt idx="4">
                  <c:v>1.3571428571428572</c:v>
                </c:pt>
                <c:pt idx="5">
                  <c:v>0.7857142857142857</c:v>
                </c:pt>
                <c:pt idx="6">
                  <c:v>11.714285714285714</c:v>
                </c:pt>
                <c:pt idx="7">
                  <c:v>1.1190476190476191</c:v>
                </c:pt>
                <c:pt idx="8">
                  <c:v>16.833333333333332</c:v>
                </c:pt>
                <c:pt idx="9">
                  <c:v>2.1904761904761907</c:v>
                </c:pt>
                <c:pt idx="10">
                  <c:v>11.047619047619047</c:v>
                </c:pt>
              </c:numCache>
            </c:numRef>
          </c:val>
          <c:extLst>
            <c:ext xmlns:c16="http://schemas.microsoft.com/office/drawing/2014/chart" uri="{C3380CC4-5D6E-409C-BE32-E72D297353CC}">
              <c16:uniqueId val="{00000001-B6EF-426B-986F-B6584DBE2F38}"/>
            </c:ext>
          </c:extLst>
        </c:ser>
        <c:ser>
          <c:idx val="2"/>
          <c:order val="2"/>
          <c:tx>
            <c:strRef>
              <c:f>'4-9-1-1表(H29)'!$B$47</c:f>
              <c:strCache>
                <c:ptCount val="1"/>
                <c:pt idx="0">
                  <c:v>精神障害者10万人あたり</c:v>
                </c:pt>
              </c:strCache>
            </c:strRef>
          </c:tx>
          <c:spPr>
            <a:solidFill>
              <a:schemeClr val="accent3"/>
            </a:solidFill>
            <a:ln>
              <a:noFill/>
            </a:ln>
            <a:effectLst/>
          </c:spPr>
          <c:invertIfNegative val="0"/>
          <c:cat>
            <c:strRef>
              <c:f>'4-9-1-1表(H29)'!$C$44:$M$44</c:f>
              <c:strCache>
                <c:ptCount val="11"/>
                <c:pt idx="1">
                  <c:v>総数</c:v>
                </c:pt>
                <c:pt idx="2">
                  <c:v>殺人</c:v>
                </c:pt>
                <c:pt idx="3">
                  <c:v>強盗</c:v>
                </c:pt>
                <c:pt idx="4">
                  <c:v>放火</c:v>
                </c:pt>
                <c:pt idx="5">
                  <c:v>強制性交等・
強制わいせつ</c:v>
                </c:pt>
                <c:pt idx="6">
                  <c:v>傷害・暴行</c:v>
                </c:pt>
                <c:pt idx="7">
                  <c:v>脅迫</c:v>
                </c:pt>
                <c:pt idx="8">
                  <c:v>窃盗</c:v>
                </c:pt>
                <c:pt idx="9">
                  <c:v>詐欺</c:v>
                </c:pt>
                <c:pt idx="10">
                  <c:v>その他</c:v>
                </c:pt>
              </c:strCache>
            </c:strRef>
          </c:cat>
          <c:val>
            <c:numRef>
              <c:f>'4-9-1-1表(H29)'!$C$47:$M$47</c:f>
              <c:numCache>
                <c:formatCode>0.00_ </c:formatCode>
                <c:ptCount val="11"/>
                <c:pt idx="1">
                  <c:v>77.61904761904762</c:v>
                </c:pt>
                <c:pt idx="2">
                  <c:v>2.7857142857142856</c:v>
                </c:pt>
                <c:pt idx="3">
                  <c:v>1.5238095238095237</c:v>
                </c:pt>
                <c:pt idx="4">
                  <c:v>2.5714285714285716</c:v>
                </c:pt>
                <c:pt idx="5">
                  <c:v>0.97619047619047616</c:v>
                </c:pt>
                <c:pt idx="6">
                  <c:v>19.214285714285715</c:v>
                </c:pt>
                <c:pt idx="7">
                  <c:v>2.0714285714285716</c:v>
                </c:pt>
                <c:pt idx="8">
                  <c:v>36</c:v>
                </c:pt>
                <c:pt idx="9">
                  <c:v>4.625</c:v>
                </c:pt>
                <c:pt idx="10">
                  <c:v>23</c:v>
                </c:pt>
              </c:numCache>
            </c:numRef>
          </c:val>
          <c:extLst>
            <c:ext xmlns:c16="http://schemas.microsoft.com/office/drawing/2014/chart" uri="{C3380CC4-5D6E-409C-BE32-E72D297353CC}">
              <c16:uniqueId val="{00000002-B6EF-426B-986F-B6584DBE2F38}"/>
            </c:ext>
          </c:extLst>
        </c:ser>
        <c:dLbls>
          <c:showLegendKey val="0"/>
          <c:showVal val="0"/>
          <c:showCatName val="0"/>
          <c:showSerName val="0"/>
          <c:showPercent val="0"/>
          <c:showBubbleSize val="0"/>
        </c:dLbls>
        <c:gapWidth val="219"/>
        <c:overlap val="-27"/>
        <c:axId val="291552368"/>
        <c:axId val="291575248"/>
      </c:barChart>
      <c:catAx>
        <c:axId val="291552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291575248"/>
        <c:crosses val="autoZero"/>
        <c:auto val="1"/>
        <c:lblAlgn val="ctr"/>
        <c:lblOffset val="100"/>
        <c:noMultiLvlLbl val="0"/>
      </c:catAx>
      <c:valAx>
        <c:axId val="291575248"/>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291552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ja-JP" altLang="en-US" sz="2000" dirty="0"/>
              <a:t>精神障害者・非精神障害者の犯罪率</a:t>
            </a:r>
          </a:p>
        </c:rich>
      </c:tx>
      <c:layout>
        <c:manualLayout>
          <c:xMode val="edge"/>
          <c:yMode val="edge"/>
          <c:x val="0.25141052335181147"/>
          <c:y val="2.2046161537606933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'4-9-1-1表(H29)'!$B$45</c:f>
              <c:strCache>
                <c:ptCount val="1"/>
                <c:pt idx="0">
                  <c:v>非精神障害者10万人あたり</c:v>
                </c:pt>
              </c:strCache>
            </c:strRef>
          </c:tx>
          <c:spPr>
            <a:solidFill>
              <a:schemeClr val="accent1"/>
            </a:solidFill>
            <a:ln>
              <a:noFill/>
            </a:ln>
            <a:effectLst/>
          </c:spPr>
          <c:invertIfNegative val="0"/>
          <c:cat>
            <c:strRef>
              <c:f>('4-9-1-1表(H29)'!$C$44,'4-9-1-1表(H29)'!$E$44:$I$44)</c:f>
              <c:strCache>
                <c:ptCount val="6"/>
                <c:pt idx="1">
                  <c:v>殺人</c:v>
                </c:pt>
                <c:pt idx="2">
                  <c:v>強盗</c:v>
                </c:pt>
                <c:pt idx="3">
                  <c:v>放火</c:v>
                </c:pt>
                <c:pt idx="4">
                  <c:v>強制性交等・
強制わいせつ</c:v>
                </c:pt>
                <c:pt idx="5">
                  <c:v>傷害・暴行</c:v>
                </c:pt>
              </c:strCache>
            </c:strRef>
          </c:cat>
          <c:val>
            <c:numRef>
              <c:f>('4-9-1-1表(H29)'!$C$45,'4-9-1-1表(H29)'!$E$45:$I$45)</c:f>
              <c:numCache>
                <c:formatCode>#,##0.00_);\(#,##0.00\)</c:formatCode>
                <c:ptCount val="6"/>
                <c:pt idx="1">
                  <c:v>0.62049180327868847</c:v>
                </c:pt>
                <c:pt idx="2">
                  <c:v>1.3442622950819672</c:v>
                </c:pt>
                <c:pt idx="3">
                  <c:v>0.38606557377049178</c:v>
                </c:pt>
                <c:pt idx="4">
                  <c:v>3.0377049180327869</c:v>
                </c:pt>
                <c:pt idx="5">
                  <c:v>37.596721311475413</c:v>
                </c:pt>
              </c:numCache>
            </c:numRef>
          </c:val>
          <c:extLst>
            <c:ext xmlns:c16="http://schemas.microsoft.com/office/drawing/2014/chart" uri="{C3380CC4-5D6E-409C-BE32-E72D297353CC}">
              <c16:uniqueId val="{00000000-8CB3-42CE-B220-D0A3833586E0}"/>
            </c:ext>
          </c:extLst>
        </c:ser>
        <c:ser>
          <c:idx val="1"/>
          <c:order val="1"/>
          <c:tx>
            <c:strRef>
              <c:f>'4-9-1-1表(H29)'!$B$46</c:f>
              <c:strCache>
                <c:ptCount val="1"/>
                <c:pt idx="0">
                  <c:v>真精神障害者10万人あたり</c:v>
                </c:pt>
              </c:strCache>
            </c:strRef>
          </c:tx>
          <c:spPr>
            <a:solidFill>
              <a:schemeClr val="accent2"/>
            </a:solidFill>
            <a:ln>
              <a:noFill/>
            </a:ln>
            <a:effectLst/>
          </c:spPr>
          <c:invertIfNegative val="0"/>
          <c:cat>
            <c:strRef>
              <c:f>('4-9-1-1表(H29)'!$C$44,'4-9-1-1表(H29)'!$E$44:$I$44)</c:f>
              <c:strCache>
                <c:ptCount val="6"/>
                <c:pt idx="1">
                  <c:v>殺人</c:v>
                </c:pt>
                <c:pt idx="2">
                  <c:v>強盗</c:v>
                </c:pt>
                <c:pt idx="3">
                  <c:v>放火</c:v>
                </c:pt>
                <c:pt idx="4">
                  <c:v>強制性交等・
強制わいせつ</c:v>
                </c:pt>
                <c:pt idx="5">
                  <c:v>傷害・暴行</c:v>
                </c:pt>
              </c:strCache>
            </c:strRef>
          </c:cat>
          <c:val>
            <c:numRef>
              <c:f>('4-9-1-1表(H29)'!$C$46,'4-9-1-1表(H29)'!$E$46:$I$46)</c:f>
              <c:numCache>
                <c:formatCode>0.00_ </c:formatCode>
                <c:ptCount val="6"/>
                <c:pt idx="1">
                  <c:v>1.6190476190476191</c:v>
                </c:pt>
                <c:pt idx="2">
                  <c:v>1</c:v>
                </c:pt>
                <c:pt idx="3">
                  <c:v>1.3571428571428572</c:v>
                </c:pt>
                <c:pt idx="4">
                  <c:v>0.7857142857142857</c:v>
                </c:pt>
                <c:pt idx="5">
                  <c:v>11.714285714285714</c:v>
                </c:pt>
              </c:numCache>
            </c:numRef>
          </c:val>
          <c:extLst>
            <c:ext xmlns:c16="http://schemas.microsoft.com/office/drawing/2014/chart" uri="{C3380CC4-5D6E-409C-BE32-E72D297353CC}">
              <c16:uniqueId val="{00000001-8CB3-42CE-B220-D0A3833586E0}"/>
            </c:ext>
          </c:extLst>
        </c:ser>
        <c:ser>
          <c:idx val="2"/>
          <c:order val="2"/>
          <c:tx>
            <c:strRef>
              <c:f>'4-9-1-1表(H29)'!$B$47</c:f>
              <c:strCache>
                <c:ptCount val="1"/>
                <c:pt idx="0">
                  <c:v>精神障害者10万人あたり</c:v>
                </c:pt>
              </c:strCache>
            </c:strRef>
          </c:tx>
          <c:spPr>
            <a:solidFill>
              <a:schemeClr val="accent3"/>
            </a:solidFill>
            <a:ln>
              <a:noFill/>
            </a:ln>
            <a:effectLst/>
          </c:spPr>
          <c:invertIfNegative val="0"/>
          <c:cat>
            <c:strRef>
              <c:f>('4-9-1-1表(H29)'!$C$44,'4-9-1-1表(H29)'!$E$44:$I$44)</c:f>
              <c:strCache>
                <c:ptCount val="6"/>
                <c:pt idx="1">
                  <c:v>殺人</c:v>
                </c:pt>
                <c:pt idx="2">
                  <c:v>強盗</c:v>
                </c:pt>
                <c:pt idx="3">
                  <c:v>放火</c:v>
                </c:pt>
                <c:pt idx="4">
                  <c:v>強制性交等・
強制わいせつ</c:v>
                </c:pt>
                <c:pt idx="5">
                  <c:v>傷害・暴行</c:v>
                </c:pt>
              </c:strCache>
            </c:strRef>
          </c:cat>
          <c:val>
            <c:numRef>
              <c:f>('4-9-1-1表(H29)'!$C$47,'4-9-1-1表(H29)'!$E$47:$I$47)</c:f>
              <c:numCache>
                <c:formatCode>0.00_ </c:formatCode>
                <c:ptCount val="6"/>
                <c:pt idx="1">
                  <c:v>2.7857142857142856</c:v>
                </c:pt>
                <c:pt idx="2">
                  <c:v>1.5238095238095237</c:v>
                </c:pt>
                <c:pt idx="3">
                  <c:v>2.5714285714285716</c:v>
                </c:pt>
                <c:pt idx="4">
                  <c:v>0.97619047619047616</c:v>
                </c:pt>
                <c:pt idx="5">
                  <c:v>19.214285714285715</c:v>
                </c:pt>
              </c:numCache>
            </c:numRef>
          </c:val>
          <c:extLst>
            <c:ext xmlns:c16="http://schemas.microsoft.com/office/drawing/2014/chart" uri="{C3380CC4-5D6E-409C-BE32-E72D297353CC}">
              <c16:uniqueId val="{00000002-8CB3-42CE-B220-D0A3833586E0}"/>
            </c:ext>
          </c:extLst>
        </c:ser>
        <c:dLbls>
          <c:showLegendKey val="0"/>
          <c:showVal val="0"/>
          <c:showCatName val="0"/>
          <c:showSerName val="0"/>
          <c:showPercent val="0"/>
          <c:showBubbleSize val="0"/>
        </c:dLbls>
        <c:gapWidth val="219"/>
        <c:overlap val="-27"/>
        <c:axId val="1022808703"/>
        <c:axId val="1022817439"/>
      </c:barChart>
      <c:catAx>
        <c:axId val="1022808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022817439"/>
        <c:crosses val="autoZero"/>
        <c:auto val="1"/>
        <c:lblAlgn val="ctr"/>
        <c:lblOffset val="100"/>
        <c:noMultiLvlLbl val="0"/>
      </c:catAx>
      <c:valAx>
        <c:axId val="1022817439"/>
        <c:scaling>
          <c:orientation val="minMax"/>
        </c:scaling>
        <c:delete val="0"/>
        <c:axPos val="l"/>
        <c:majorGridlines>
          <c:spPr>
            <a:ln w="9525" cap="flat" cmpd="sng" algn="ctr">
              <a:solidFill>
                <a:schemeClr val="tx1">
                  <a:lumMod val="15000"/>
                  <a:lumOff val="85000"/>
                </a:schemeClr>
              </a:solidFill>
              <a:round/>
            </a:ln>
            <a:effectLst/>
          </c:spPr>
        </c:majorGridlines>
        <c:numFmt formatCode="#,##0.00_);\(#,##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022808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ja-JP" altLang="en-US" sz="2000"/>
              <a:t>精神障害者・非精神障害者の犯罪率</a:t>
            </a:r>
          </a:p>
        </c:rich>
      </c:tx>
      <c:layout>
        <c:manualLayout>
          <c:xMode val="edge"/>
          <c:yMode val="edge"/>
          <c:x val="0.33456268862688354"/>
          <c:y val="1.2163399469024514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'4-9-1-1表(H29)'!$B$45</c:f>
              <c:strCache>
                <c:ptCount val="1"/>
                <c:pt idx="0">
                  <c:v>非精神障害者10万人あたり</c:v>
                </c:pt>
              </c:strCache>
            </c:strRef>
          </c:tx>
          <c:spPr>
            <a:solidFill>
              <a:schemeClr val="accent1"/>
            </a:solidFill>
            <a:ln>
              <a:noFill/>
            </a:ln>
            <a:effectLst/>
          </c:spPr>
          <c:invertIfNegative val="0"/>
          <c:cat>
            <c:strRef>
              <c:f>('4-9-1-1表(H29)'!$C$44,'4-9-1-1表(H29)'!$E$44:$I$44)</c:f>
              <c:strCache>
                <c:ptCount val="6"/>
                <c:pt idx="1">
                  <c:v>殺人</c:v>
                </c:pt>
                <c:pt idx="2">
                  <c:v>強盗</c:v>
                </c:pt>
                <c:pt idx="3">
                  <c:v>放火</c:v>
                </c:pt>
                <c:pt idx="4">
                  <c:v>強制性交等・
強制わいせつ</c:v>
                </c:pt>
                <c:pt idx="5">
                  <c:v>傷害・暴行</c:v>
                </c:pt>
              </c:strCache>
            </c:strRef>
          </c:cat>
          <c:val>
            <c:numRef>
              <c:f>('4-9-1-1表(H29)'!$C$45,'4-9-1-1表(H29)'!$E$45:$I$45)</c:f>
              <c:numCache>
                <c:formatCode>#,##0.00_);\(#,##0.00\)</c:formatCode>
                <c:ptCount val="6"/>
                <c:pt idx="1">
                  <c:v>0.62049180327868847</c:v>
                </c:pt>
                <c:pt idx="2">
                  <c:v>1.3442622950819672</c:v>
                </c:pt>
                <c:pt idx="3">
                  <c:v>0.38606557377049178</c:v>
                </c:pt>
                <c:pt idx="4">
                  <c:v>3.0377049180327869</c:v>
                </c:pt>
                <c:pt idx="5">
                  <c:v>37.596721311475413</c:v>
                </c:pt>
              </c:numCache>
            </c:numRef>
          </c:val>
          <c:extLst>
            <c:ext xmlns:c16="http://schemas.microsoft.com/office/drawing/2014/chart" uri="{C3380CC4-5D6E-409C-BE32-E72D297353CC}">
              <c16:uniqueId val="{00000000-1A27-4445-B1D9-3D4D41D6BCCE}"/>
            </c:ext>
          </c:extLst>
        </c:ser>
        <c:ser>
          <c:idx val="1"/>
          <c:order val="1"/>
          <c:tx>
            <c:strRef>
              <c:f>'4-9-1-1表(H29)'!$B$46</c:f>
              <c:strCache>
                <c:ptCount val="1"/>
                <c:pt idx="0">
                  <c:v>真精神障害者10万人あたり</c:v>
                </c:pt>
              </c:strCache>
            </c:strRef>
          </c:tx>
          <c:spPr>
            <a:solidFill>
              <a:schemeClr val="accent2"/>
            </a:solidFill>
            <a:ln>
              <a:noFill/>
            </a:ln>
            <a:effectLst/>
          </c:spPr>
          <c:invertIfNegative val="0"/>
          <c:cat>
            <c:strRef>
              <c:f>('4-9-1-1表(H29)'!$C$44,'4-9-1-1表(H29)'!$E$44:$I$44)</c:f>
              <c:strCache>
                <c:ptCount val="6"/>
                <c:pt idx="1">
                  <c:v>殺人</c:v>
                </c:pt>
                <c:pt idx="2">
                  <c:v>強盗</c:v>
                </c:pt>
                <c:pt idx="3">
                  <c:v>放火</c:v>
                </c:pt>
                <c:pt idx="4">
                  <c:v>強制性交等・
強制わいせつ</c:v>
                </c:pt>
                <c:pt idx="5">
                  <c:v>傷害・暴行</c:v>
                </c:pt>
              </c:strCache>
            </c:strRef>
          </c:cat>
          <c:val>
            <c:numRef>
              <c:f>('4-9-1-1表(H29)'!$C$46,'4-9-1-1表(H29)'!$E$46:$I$46)</c:f>
              <c:numCache>
                <c:formatCode>0.00_ </c:formatCode>
                <c:ptCount val="6"/>
                <c:pt idx="1">
                  <c:v>1.6190476190476191</c:v>
                </c:pt>
                <c:pt idx="2">
                  <c:v>1</c:v>
                </c:pt>
                <c:pt idx="3">
                  <c:v>1.3571428571428572</c:v>
                </c:pt>
                <c:pt idx="4">
                  <c:v>0.7857142857142857</c:v>
                </c:pt>
                <c:pt idx="5">
                  <c:v>11.714285714285714</c:v>
                </c:pt>
              </c:numCache>
            </c:numRef>
          </c:val>
          <c:extLst>
            <c:ext xmlns:c16="http://schemas.microsoft.com/office/drawing/2014/chart" uri="{C3380CC4-5D6E-409C-BE32-E72D297353CC}">
              <c16:uniqueId val="{00000001-1A27-4445-B1D9-3D4D41D6BCCE}"/>
            </c:ext>
          </c:extLst>
        </c:ser>
        <c:ser>
          <c:idx val="2"/>
          <c:order val="2"/>
          <c:tx>
            <c:strRef>
              <c:f>'4-9-1-1表(H29)'!$B$47</c:f>
              <c:strCache>
                <c:ptCount val="1"/>
                <c:pt idx="0">
                  <c:v>精神障害者10万人あたり</c:v>
                </c:pt>
              </c:strCache>
            </c:strRef>
          </c:tx>
          <c:spPr>
            <a:solidFill>
              <a:schemeClr val="accent3"/>
            </a:solidFill>
            <a:ln>
              <a:noFill/>
            </a:ln>
            <a:effectLst/>
          </c:spPr>
          <c:invertIfNegative val="0"/>
          <c:cat>
            <c:strRef>
              <c:f>('4-9-1-1表(H29)'!$C$44,'4-9-1-1表(H29)'!$E$44:$I$44)</c:f>
              <c:strCache>
                <c:ptCount val="6"/>
                <c:pt idx="1">
                  <c:v>殺人</c:v>
                </c:pt>
                <c:pt idx="2">
                  <c:v>強盗</c:v>
                </c:pt>
                <c:pt idx="3">
                  <c:v>放火</c:v>
                </c:pt>
                <c:pt idx="4">
                  <c:v>強制性交等・
強制わいせつ</c:v>
                </c:pt>
                <c:pt idx="5">
                  <c:v>傷害・暴行</c:v>
                </c:pt>
              </c:strCache>
            </c:strRef>
          </c:cat>
          <c:val>
            <c:numRef>
              <c:f>('4-9-1-1表(H29)'!$C$47,'4-9-1-1表(H29)'!$E$47:$I$47)</c:f>
              <c:numCache>
                <c:formatCode>0.00_ </c:formatCode>
                <c:ptCount val="6"/>
                <c:pt idx="1">
                  <c:v>2.7857142857142856</c:v>
                </c:pt>
                <c:pt idx="2">
                  <c:v>1.5238095238095237</c:v>
                </c:pt>
                <c:pt idx="3">
                  <c:v>2.5714285714285716</c:v>
                </c:pt>
                <c:pt idx="4">
                  <c:v>0.97619047619047616</c:v>
                </c:pt>
                <c:pt idx="5">
                  <c:v>19.214285714285715</c:v>
                </c:pt>
              </c:numCache>
            </c:numRef>
          </c:val>
          <c:extLst>
            <c:ext xmlns:c16="http://schemas.microsoft.com/office/drawing/2014/chart" uri="{C3380CC4-5D6E-409C-BE32-E72D297353CC}">
              <c16:uniqueId val="{00000002-1A27-4445-B1D9-3D4D41D6BCCE}"/>
            </c:ext>
          </c:extLst>
        </c:ser>
        <c:ser>
          <c:idx val="3"/>
          <c:order val="3"/>
          <c:tx>
            <c:strRef>
              <c:f>'4-9-1-1表(H29)'!$B$48</c:f>
              <c:strCache>
                <c:ptCount val="1"/>
                <c:pt idx="0">
                  <c:v>精神障害の疑10万人当たり</c:v>
                </c:pt>
              </c:strCache>
            </c:strRef>
          </c:tx>
          <c:spPr>
            <a:solidFill>
              <a:schemeClr val="accent4"/>
            </a:solidFill>
            <a:ln>
              <a:noFill/>
            </a:ln>
            <a:effectLst/>
          </c:spPr>
          <c:invertIfNegative val="0"/>
          <c:cat>
            <c:strRef>
              <c:f>('4-9-1-1表(H29)'!$C$44,'4-9-1-1表(H29)'!$E$44:$I$44)</c:f>
              <c:strCache>
                <c:ptCount val="6"/>
                <c:pt idx="1">
                  <c:v>殺人</c:v>
                </c:pt>
                <c:pt idx="2">
                  <c:v>強盗</c:v>
                </c:pt>
                <c:pt idx="3">
                  <c:v>放火</c:v>
                </c:pt>
                <c:pt idx="4">
                  <c:v>強制性交等・
強制わいせつ</c:v>
                </c:pt>
                <c:pt idx="5">
                  <c:v>傷害・暴行</c:v>
                </c:pt>
              </c:strCache>
            </c:strRef>
          </c:cat>
          <c:val>
            <c:numRef>
              <c:f>('4-9-1-1表(H29)'!$C$48,'4-9-1-1表(H29)'!$E$48:$I$48)</c:f>
              <c:numCache>
                <c:formatCode>0.00_);[Red]\(0.00\)</c:formatCode>
                <c:ptCount val="6"/>
                <c:pt idx="1">
                  <c:v>1.8560606060606062</c:v>
                </c:pt>
                <c:pt idx="2">
                  <c:v>0.83333333333333337</c:v>
                </c:pt>
                <c:pt idx="3">
                  <c:v>1.9318181818181819</c:v>
                </c:pt>
                <c:pt idx="4">
                  <c:v>0.30303030303030304</c:v>
                </c:pt>
                <c:pt idx="5">
                  <c:v>11.931818181818182</c:v>
                </c:pt>
              </c:numCache>
            </c:numRef>
          </c:val>
          <c:extLst>
            <c:ext xmlns:c16="http://schemas.microsoft.com/office/drawing/2014/chart" uri="{C3380CC4-5D6E-409C-BE32-E72D297353CC}">
              <c16:uniqueId val="{00000003-1A27-4445-B1D9-3D4D41D6BCCE}"/>
            </c:ext>
          </c:extLst>
        </c:ser>
        <c:dLbls>
          <c:showLegendKey val="0"/>
          <c:showVal val="0"/>
          <c:showCatName val="0"/>
          <c:showSerName val="0"/>
          <c:showPercent val="0"/>
          <c:showBubbleSize val="0"/>
        </c:dLbls>
        <c:gapWidth val="219"/>
        <c:overlap val="-27"/>
        <c:axId val="598924624"/>
        <c:axId val="598928232"/>
      </c:barChart>
      <c:catAx>
        <c:axId val="598924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ja-JP"/>
          </a:p>
        </c:txPr>
        <c:crossAx val="598928232"/>
        <c:crosses val="autoZero"/>
        <c:auto val="1"/>
        <c:lblAlgn val="ctr"/>
        <c:lblOffset val="100"/>
        <c:noMultiLvlLbl val="0"/>
      </c:catAx>
      <c:valAx>
        <c:axId val="598928232"/>
        <c:scaling>
          <c:orientation val="minMax"/>
        </c:scaling>
        <c:delete val="0"/>
        <c:axPos val="l"/>
        <c:majorGridlines>
          <c:spPr>
            <a:ln w="9525" cap="flat" cmpd="sng" algn="ctr">
              <a:solidFill>
                <a:schemeClr val="tx1">
                  <a:lumMod val="15000"/>
                  <a:lumOff val="85000"/>
                </a:schemeClr>
              </a:solidFill>
              <a:round/>
            </a:ln>
            <a:effectLst/>
          </c:spPr>
        </c:majorGridlines>
        <c:numFmt formatCode="#,##0.00_);\(#,##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598924624"/>
        <c:crosses val="autoZero"/>
        <c:crossBetween val="between"/>
      </c:valAx>
      <c:spPr>
        <a:noFill/>
        <a:ln>
          <a:noFill/>
        </a:ln>
        <a:effectLst/>
      </c:spPr>
    </c:plotArea>
    <c:legend>
      <c:legendPos val="b"/>
      <c:layout>
        <c:manualLayout>
          <c:xMode val="edge"/>
          <c:yMode val="edge"/>
          <c:x val="0"/>
          <c:y val="0.90094498688628255"/>
          <c:w val="0.98686349407697549"/>
          <c:h val="9.9055085833374842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DD26471F-E51D-47D2-BC72-EA99ACE5D91D}"/>
              </a:ext>
            </a:extLst>
          </p:cNvPr>
          <p:cNvSpPr>
            <a:spLocks noGrp="1" noChangeArrowheads="1"/>
          </p:cNvSpPr>
          <p:nvPr>
            <p:ph type="hdr" sz="quarter"/>
          </p:nvPr>
        </p:nvSpPr>
        <p:spPr bwMode="auto">
          <a:xfrm>
            <a:off x="1" y="1"/>
            <a:ext cx="4309799" cy="342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6" tIns="45723" rIns="91446" bIns="45723" numCol="1" anchor="t" anchorCtr="0" compatLnSpc="1">
            <a:prstTxWarp prst="textNoShape">
              <a:avLst/>
            </a:prstTxWarp>
          </a:bodyPr>
          <a:lstStyle>
            <a:lvl1pPr>
              <a:defRPr sz="1200"/>
            </a:lvl1pPr>
          </a:lstStyle>
          <a:p>
            <a:endParaRPr lang="en-US" altLang="ja-JP"/>
          </a:p>
        </p:txBody>
      </p:sp>
      <p:sp>
        <p:nvSpPr>
          <p:cNvPr id="44035" name="Rectangle 3">
            <a:extLst>
              <a:ext uri="{FF2B5EF4-FFF2-40B4-BE49-F238E27FC236}">
                <a16:creationId xmlns:a16="http://schemas.microsoft.com/office/drawing/2014/main" id="{4C6D04FE-4C7D-450D-81B4-5DF19AA05AA1}"/>
              </a:ext>
            </a:extLst>
          </p:cNvPr>
          <p:cNvSpPr>
            <a:spLocks noGrp="1" noChangeArrowheads="1"/>
          </p:cNvSpPr>
          <p:nvPr>
            <p:ph type="dt" sz="quarter" idx="1"/>
          </p:nvPr>
        </p:nvSpPr>
        <p:spPr bwMode="auto">
          <a:xfrm>
            <a:off x="5635891" y="1"/>
            <a:ext cx="4309799" cy="342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6" tIns="45723" rIns="91446" bIns="45723" numCol="1" anchor="t" anchorCtr="0" compatLnSpc="1">
            <a:prstTxWarp prst="textNoShape">
              <a:avLst/>
            </a:prstTxWarp>
          </a:bodyPr>
          <a:lstStyle>
            <a:lvl1pPr algn="r">
              <a:defRPr sz="1200"/>
            </a:lvl1pPr>
          </a:lstStyle>
          <a:p>
            <a:endParaRPr lang="en-US" altLang="ja-JP"/>
          </a:p>
        </p:txBody>
      </p:sp>
      <p:sp>
        <p:nvSpPr>
          <p:cNvPr id="44036" name="Rectangle 4">
            <a:extLst>
              <a:ext uri="{FF2B5EF4-FFF2-40B4-BE49-F238E27FC236}">
                <a16:creationId xmlns:a16="http://schemas.microsoft.com/office/drawing/2014/main" id="{8143EBAD-0259-49FF-849E-9F8C79F3FCB2}"/>
              </a:ext>
            </a:extLst>
          </p:cNvPr>
          <p:cNvSpPr>
            <a:spLocks noGrp="1" noChangeArrowheads="1"/>
          </p:cNvSpPr>
          <p:nvPr>
            <p:ph type="ftr" sz="quarter" idx="2"/>
          </p:nvPr>
        </p:nvSpPr>
        <p:spPr bwMode="auto">
          <a:xfrm>
            <a:off x="1" y="6515374"/>
            <a:ext cx="4309799" cy="342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6" tIns="45723" rIns="91446" bIns="45723" numCol="1" anchor="b" anchorCtr="0" compatLnSpc="1">
            <a:prstTxWarp prst="textNoShape">
              <a:avLst/>
            </a:prstTxWarp>
          </a:bodyPr>
          <a:lstStyle>
            <a:lvl1pPr>
              <a:defRPr sz="1200"/>
            </a:lvl1pPr>
          </a:lstStyle>
          <a:p>
            <a:endParaRPr lang="en-US" altLang="ja-JP"/>
          </a:p>
        </p:txBody>
      </p:sp>
      <p:sp>
        <p:nvSpPr>
          <p:cNvPr id="44037" name="Rectangle 5">
            <a:extLst>
              <a:ext uri="{FF2B5EF4-FFF2-40B4-BE49-F238E27FC236}">
                <a16:creationId xmlns:a16="http://schemas.microsoft.com/office/drawing/2014/main" id="{5BE3D829-CA07-4EA5-A334-CD884FF0198A}"/>
              </a:ext>
            </a:extLst>
          </p:cNvPr>
          <p:cNvSpPr>
            <a:spLocks noGrp="1" noChangeArrowheads="1"/>
          </p:cNvSpPr>
          <p:nvPr>
            <p:ph type="sldNum" sz="quarter" idx="3"/>
          </p:nvPr>
        </p:nvSpPr>
        <p:spPr bwMode="auto">
          <a:xfrm>
            <a:off x="5635891" y="6515374"/>
            <a:ext cx="4309799" cy="342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6" tIns="45723" rIns="91446" bIns="45723" numCol="1" anchor="b" anchorCtr="0" compatLnSpc="1">
            <a:prstTxWarp prst="textNoShape">
              <a:avLst/>
            </a:prstTxWarp>
          </a:bodyPr>
          <a:lstStyle>
            <a:lvl1pPr algn="r">
              <a:defRPr sz="1200"/>
            </a:lvl1pPr>
          </a:lstStyle>
          <a:p>
            <a:fld id="{1ED9B1AF-CB68-44C4-8BA1-E4CD69CB6481}"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309799" cy="343721"/>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3588" y="1"/>
            <a:ext cx="4309799" cy="343721"/>
          </a:xfrm>
          <a:prstGeom prst="rect">
            <a:avLst/>
          </a:prstGeom>
        </p:spPr>
        <p:txBody>
          <a:bodyPr vert="horz" lIns="91428" tIns="45714" rIns="91428" bIns="45714" rtlCol="0"/>
          <a:lstStyle>
            <a:lvl1pPr algn="r">
              <a:defRPr sz="1200"/>
            </a:lvl1pPr>
          </a:lstStyle>
          <a:p>
            <a:fld id="{CC30BA09-69E2-40BE-B29D-23A60013AFA8}" type="datetimeFigureOut">
              <a:rPr kumimoji="1" lang="ja-JP" altLang="en-US" smtClean="0"/>
              <a:t>2021/2/14</a:t>
            </a:fld>
            <a:endParaRPr kumimoji="1" lang="ja-JP" altLang="en-US"/>
          </a:p>
        </p:txBody>
      </p:sp>
      <p:sp>
        <p:nvSpPr>
          <p:cNvPr id="4" name="スライド イメージ プレースホルダー 3"/>
          <p:cNvSpPr>
            <a:spLocks noGrp="1" noRot="1" noChangeAspect="1"/>
          </p:cNvSpPr>
          <p:nvPr>
            <p:ph type="sldImg" idx="2"/>
          </p:nvPr>
        </p:nvSpPr>
        <p:spPr>
          <a:xfrm>
            <a:off x="3430588" y="857250"/>
            <a:ext cx="3084512" cy="2314575"/>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994569" y="3300379"/>
            <a:ext cx="7956550" cy="2700508"/>
          </a:xfrm>
          <a:prstGeom prst="rect">
            <a:avLst/>
          </a:prstGeom>
        </p:spPr>
        <p:txBody>
          <a:bodyPr vert="horz" lIns="91428" tIns="45714" rIns="91428"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514280"/>
            <a:ext cx="4309799" cy="343721"/>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3588" y="6514280"/>
            <a:ext cx="4309799" cy="343721"/>
          </a:xfrm>
          <a:prstGeom prst="rect">
            <a:avLst/>
          </a:prstGeom>
        </p:spPr>
        <p:txBody>
          <a:bodyPr vert="horz" lIns="91428" tIns="45714" rIns="91428" bIns="45714" rtlCol="0" anchor="b"/>
          <a:lstStyle>
            <a:lvl1pPr algn="r">
              <a:defRPr sz="1200"/>
            </a:lvl1pPr>
          </a:lstStyle>
          <a:p>
            <a:fld id="{4A94AA33-7184-43BC-AAE3-D898F0EF1663}" type="slidenum">
              <a:rPr kumimoji="1" lang="ja-JP" altLang="en-US" smtClean="0"/>
              <a:t>‹#›</a:t>
            </a:fld>
            <a:endParaRPr kumimoji="1" lang="ja-JP" altLang="en-US"/>
          </a:p>
        </p:txBody>
      </p:sp>
    </p:spTree>
    <p:extLst>
      <p:ext uri="{BB962C8B-B14F-4D97-AF65-F5344CB8AC3E}">
        <p14:creationId xmlns:p14="http://schemas.microsoft.com/office/powerpoint/2010/main" val="8470110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皆様こんにちは。田中精神科医オフィスの田中です。というより、昨年</a:t>
            </a:r>
            <a:r>
              <a:rPr kumimoji="1" lang="en-US" altLang="ja-JP" dirty="0"/>
              <a:t>6</a:t>
            </a:r>
            <a:r>
              <a:rPr kumimoji="1" lang="ja-JP" altLang="en-US" dirty="0"/>
              <a:t>月まで箕面駅前の田中メンタルクリニックの院長をしていた田中です。「障害を持った人と共に生きる　これまでとこれから」の連続シリーズの中で、</a:t>
            </a:r>
            <a:r>
              <a:rPr kumimoji="1" lang="ja-JP" altLang="en-US"/>
              <a:t>施設コンフリクトという逆風は</a:t>
            </a:r>
            <a:r>
              <a:rPr kumimoji="1" lang="ja-JP" altLang="en-US" dirty="0"/>
              <a:t>なぜ吹くのかを分析することにより「共に生きる」展望を考えようというお話をさせていただきます。ちょっと盛沢山に作りましたので、スライドの説明が少し早くなった場合、後で配布資料で復習していただければありがたいで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a:t>
            </a:fld>
            <a:endParaRPr kumimoji="1" lang="ja-JP" altLang="en-US"/>
          </a:p>
        </p:txBody>
      </p:sp>
    </p:spTree>
    <p:extLst>
      <p:ext uri="{BB962C8B-B14F-4D97-AF65-F5344CB8AC3E}">
        <p14:creationId xmlns:p14="http://schemas.microsoft.com/office/powerpoint/2010/main" val="1682710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274">
              <a:defRPr/>
            </a:pPr>
            <a:r>
              <a:rPr kumimoji="1" lang="ja-JP" altLang="en-US" dirty="0"/>
              <a:t>入院拒否に罰則。休業要請、営業時間短縮要請に従わないと罰則。休業補償、収入減の補償の施策が不十分。ずるい人は損しないが正直者は補償されない。</a:t>
            </a:r>
          </a:p>
          <a:p>
            <a:r>
              <a:rPr kumimoji="1" lang="ja-JP" altLang="en-US" dirty="0"/>
              <a:t>有利不利は初期のうちは顕在化しない。誰もが行動制限をするから。長期化すると弱い立場の人ほど真面目な人ほど社会的経済的に追い詰められていく。</a:t>
            </a:r>
          </a:p>
        </p:txBody>
      </p:sp>
      <p:sp>
        <p:nvSpPr>
          <p:cNvPr id="4" name="スライド番号プレースホルダー 3"/>
          <p:cNvSpPr>
            <a:spLocks noGrp="1"/>
          </p:cNvSpPr>
          <p:nvPr>
            <p:ph type="sldNum" sz="quarter" idx="5"/>
          </p:nvPr>
        </p:nvSpPr>
        <p:spPr/>
        <p:txBody>
          <a:bodyPr/>
          <a:lstStyle/>
          <a:p>
            <a:fld id="{09076299-24C9-4F84-8BBB-42338B3215E0}" type="slidenum">
              <a:rPr kumimoji="1" lang="ja-JP" altLang="en-US" smtClean="0"/>
              <a:t>10</a:t>
            </a:fld>
            <a:endParaRPr kumimoji="1" lang="ja-JP" altLang="en-US"/>
          </a:p>
        </p:txBody>
      </p:sp>
    </p:spTree>
    <p:extLst>
      <p:ext uri="{BB962C8B-B14F-4D97-AF65-F5344CB8AC3E}">
        <p14:creationId xmlns:p14="http://schemas.microsoft.com/office/powerpoint/2010/main" val="42906665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ストレスからいろいろな体の症状。頭痛、動悸、胃痛、肩こり、耳鳴り、めまいなど起こります。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11</a:t>
            </a:fld>
            <a:endParaRPr kumimoji="1" lang="ja-JP" altLang="en-US"/>
          </a:p>
        </p:txBody>
      </p:sp>
    </p:spTree>
    <p:extLst>
      <p:ext uri="{BB962C8B-B14F-4D97-AF65-F5344CB8AC3E}">
        <p14:creationId xmlns:p14="http://schemas.microsoft.com/office/powerpoint/2010/main" val="4220830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心の動きは知情意の異なる</a:t>
            </a:r>
            <a:r>
              <a:rPr kumimoji="1" lang="en-US" altLang="ja-JP" dirty="0"/>
              <a:t>3</a:t>
            </a:r>
            <a:r>
              <a:rPr kumimoji="1" lang="ja-JP" altLang="en-US" dirty="0"/>
              <a:t>つの軸がありますが、すべての軸でマイナス方向に。さらにどの軸の低下は他の軸の低下を招く悪循環。</a:t>
            </a:r>
          </a:p>
        </p:txBody>
      </p:sp>
      <p:sp>
        <p:nvSpPr>
          <p:cNvPr id="4" name="スライド番号プレースホルダー 3"/>
          <p:cNvSpPr>
            <a:spLocks noGrp="1"/>
          </p:cNvSpPr>
          <p:nvPr>
            <p:ph type="sldNum" sz="quarter" idx="5"/>
          </p:nvPr>
        </p:nvSpPr>
        <p:spPr/>
        <p:txBody>
          <a:bodyPr/>
          <a:lstStyle/>
          <a:p>
            <a:fld id="{09076299-24C9-4F84-8BBB-42338B3215E0}" type="slidenum">
              <a:rPr kumimoji="1" lang="ja-JP" altLang="en-US" smtClean="0"/>
              <a:t>12</a:t>
            </a:fld>
            <a:endParaRPr kumimoji="1" lang="ja-JP" altLang="en-US"/>
          </a:p>
        </p:txBody>
      </p:sp>
    </p:spTree>
    <p:extLst>
      <p:ext uri="{BB962C8B-B14F-4D97-AF65-F5344CB8AC3E}">
        <p14:creationId xmlns:p14="http://schemas.microsoft.com/office/powerpoint/2010/main" val="4374660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易疲労感でやる気が出ない、動かないといけないが動けない。集中力の低下、注意力の減退は判断力の低下、処理能力の低下に通じ、自信の低下になる。１日中５つ以上が当てはまり、２週間続くとうつ病といえる。</a:t>
            </a:r>
          </a:p>
        </p:txBody>
      </p:sp>
      <p:sp>
        <p:nvSpPr>
          <p:cNvPr id="4" name="スライド番号プレースホルダー 3"/>
          <p:cNvSpPr>
            <a:spLocks noGrp="1"/>
          </p:cNvSpPr>
          <p:nvPr>
            <p:ph type="sldNum" sz="quarter" idx="5"/>
          </p:nvPr>
        </p:nvSpPr>
        <p:spPr/>
        <p:txBody>
          <a:bodyPr/>
          <a:lstStyle/>
          <a:p>
            <a:fld id="{09076299-24C9-4F84-8BBB-42338B3215E0}" type="slidenum">
              <a:rPr kumimoji="1" lang="ja-JP" altLang="en-US" smtClean="0"/>
              <a:t>13</a:t>
            </a:fld>
            <a:endParaRPr kumimoji="1" lang="ja-JP" altLang="en-US"/>
          </a:p>
        </p:txBody>
      </p:sp>
    </p:spTree>
    <p:extLst>
      <p:ext uri="{BB962C8B-B14F-4D97-AF65-F5344CB8AC3E}">
        <p14:creationId xmlns:p14="http://schemas.microsoft.com/office/powerpoint/2010/main" val="2149209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うつ病の発症のきっかけになり、うつ病を増悪させるストレスが同調圧力からくる。他の精神障害の人も健康な人も同調圧力により症状悪化、メンタルヘルス不調を引き起こす。コロナ感染者の隔離用週は、今は仕方ないでしょう。ところでコロナ終息後にも、コロナ第</a:t>
            </a:r>
            <a:r>
              <a:rPr kumimoji="1" lang="en-US" altLang="ja-JP" dirty="0"/>
              <a:t>4</a:t>
            </a:r>
            <a:r>
              <a:rPr kumimoji="1" lang="ja-JP" altLang="en-US" dirty="0"/>
              <a:t>波、第</a:t>
            </a:r>
            <a:r>
              <a:rPr kumimoji="1" lang="en-US" altLang="ja-JP" dirty="0"/>
              <a:t>5</a:t>
            </a:r>
            <a:r>
              <a:rPr kumimoji="1" lang="ja-JP" altLang="en-US" dirty="0"/>
              <a:t>波の防止のためと、新しい生活様式に従うことが強要され、それに従わないものは激しいバッシングの同調圧力にさらされることになりそうです。歴史が教えてくれます。感染力も低くかつ治癒する病気と分かった後にもハンセン病の人を隔離し続けるという過ちをわれわれ日本社会は犯してきたのです。怖いと感じるものは排除する。多様性を否定し、ある基準に合わないものを差別し、排除する。怖さはどこからくるか。病気の無理解からです。心の病気について意識を深めてください。</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14</a:t>
            </a:fld>
            <a:endParaRPr kumimoji="1" lang="ja-JP" altLang="en-US"/>
          </a:p>
        </p:txBody>
      </p:sp>
    </p:spTree>
    <p:extLst>
      <p:ext uri="{BB962C8B-B14F-4D97-AF65-F5344CB8AC3E}">
        <p14:creationId xmlns:p14="http://schemas.microsoft.com/office/powerpoint/2010/main" val="22983375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広く精神障害についても理解を深めてもらう。精神障害を考える第</a:t>
            </a:r>
            <a:r>
              <a:rPr kumimoji="1" lang="en-US" altLang="ja-JP" dirty="0"/>
              <a:t>1</a:t>
            </a:r>
            <a:r>
              <a:rPr kumimoji="1" lang="ja-JP" altLang="en-US" dirty="0"/>
              <a:t>歩は、人間が、生物学的な面だけでなく、心理学的な面、こころですね、それに社会との関係、社会生活をする上での関係、社会学的側面から病気の見立てをする。治療との対応は次のスライドに示す。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15</a:t>
            </a:fld>
            <a:endParaRPr kumimoji="1" lang="ja-JP" altLang="en-US"/>
          </a:p>
        </p:txBody>
      </p:sp>
    </p:spTree>
    <p:extLst>
      <p:ext uri="{BB962C8B-B14F-4D97-AF65-F5344CB8AC3E}">
        <p14:creationId xmlns:p14="http://schemas.microsoft.com/office/powerpoint/2010/main" val="3050856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ろは脳の働きです。脳に影響があれば心にその作用は及ぶ、これは明らか。でも心の働きが脳に影響することもまぎれもない事実で、例えば心にものすごい負担がかかったとき海馬という記憶をつかさどる領域の細胞が傷害を受けるということがある。その日やったことを全然覚えていない一過性全健忘というものが起こる。</a:t>
            </a:r>
            <a:endParaRPr kumimoji="1" lang="en-US" altLang="ja-JP" dirty="0"/>
          </a:p>
          <a:p>
            <a:r>
              <a:rPr kumimoji="1" lang="ja-JP" altLang="en-US" dirty="0"/>
              <a:t>こころと脳を別々の実体と考えると病気の理解に便利です。生物学的ストレスは脳に直接かかる、心理的なストレスはこころに直接かかる。社会的ストレスは脳とこころの両方にかかる。脳に対する代表的治療が薬物療法。こころには精神療法。環境調整は心と脳の両方に対するもの。</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16</a:t>
            </a:fld>
            <a:endParaRPr kumimoji="1" lang="ja-JP" altLang="en-US"/>
          </a:p>
        </p:txBody>
      </p:sp>
    </p:spTree>
    <p:extLst>
      <p:ext uri="{BB962C8B-B14F-4D97-AF65-F5344CB8AC3E}">
        <p14:creationId xmlns:p14="http://schemas.microsoft.com/office/powerpoint/2010/main" val="22647506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障害年金を申請するときの要件は症状が固定していること。疾患としての精神障害は改善しうる状態と考える。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17</a:t>
            </a:fld>
            <a:endParaRPr kumimoji="1" lang="ja-JP" altLang="en-US"/>
          </a:p>
        </p:txBody>
      </p:sp>
    </p:spTree>
    <p:extLst>
      <p:ext uri="{BB962C8B-B14F-4D97-AF65-F5344CB8AC3E}">
        <p14:creationId xmlns:p14="http://schemas.microsoft.com/office/powerpoint/2010/main" val="10662585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a:t>こころの病気の一覧表というべきものが診断基準・診断ガイドラインです</a:t>
            </a:r>
            <a:r>
              <a:rPr kumimoji="1" lang="ja-JP" altLang="en-US" dirty="0"/>
              <a:t>。新型コロナ感染症は、新しいウイルス感染せ法ですが、ただウイルスが新種というだけで、感染症という診断基準が変わるものではありません。診断ガイドラインが更新されるということは、</a:t>
            </a:r>
            <a:r>
              <a:rPr kumimoji="1" lang="ja-JP" altLang="en-US" b="1" dirty="0"/>
              <a:t>こころの病気が環境・社会との強い影響を受けていること、</a:t>
            </a:r>
            <a:r>
              <a:rPr kumimoji="1" lang="en-US" altLang="ja-JP" b="1" dirty="0"/>
              <a:t>10</a:t>
            </a:r>
            <a:r>
              <a:rPr kumimoji="1" lang="ja-JP" altLang="en-US" b="1" dirty="0"/>
              <a:t>年</a:t>
            </a:r>
            <a:r>
              <a:rPr kumimoji="1" lang="en-US" altLang="ja-JP" b="1" dirty="0"/>
              <a:t>20</a:t>
            </a:r>
            <a:r>
              <a:rPr kumimoji="1" lang="ja-JP" altLang="en-US" b="1" dirty="0"/>
              <a:t>年で社会が変わると病気も変わっていくことを意味します。</a:t>
            </a:r>
            <a:r>
              <a:rPr kumimoji="1" lang="ja-JP" altLang="en-US" dirty="0"/>
              <a:t>精神医学自体がなかなか完成を見ない、神経科学の発展による分子遺伝や機能的</a:t>
            </a:r>
            <a:r>
              <a:rPr kumimoji="1" lang="en-US" altLang="ja-JP" dirty="0"/>
              <a:t>MRI </a:t>
            </a:r>
            <a:r>
              <a:rPr kumimoji="1" lang="ja-JP" altLang="en-US" dirty="0"/>
              <a:t>などの利用により、新しい知見がどんどん出てきている。自閉スペクトラム症の感っ蓮遺伝子が見つかったとか、脳の部位同士の機能的結合が分かったとか。。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18</a:t>
            </a:fld>
            <a:endParaRPr kumimoji="1" lang="ja-JP" altLang="en-US"/>
          </a:p>
        </p:txBody>
      </p:sp>
    </p:spTree>
    <p:extLst>
      <p:ext uri="{BB962C8B-B14F-4D97-AF65-F5344CB8AC3E}">
        <p14:creationId xmlns:p14="http://schemas.microsoft.com/office/powerpoint/2010/main" val="16542847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精神障害も正常からの連続体と考えられ、どこで病気の線引きをするか、グレーゾーンが出てくる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19</a:t>
            </a:fld>
            <a:endParaRPr kumimoji="1" lang="ja-JP" altLang="en-US"/>
          </a:p>
        </p:txBody>
      </p:sp>
    </p:spTree>
    <p:extLst>
      <p:ext uri="{BB962C8B-B14F-4D97-AF65-F5344CB8AC3E}">
        <p14:creationId xmlns:p14="http://schemas.microsoft.com/office/powerpoint/2010/main" val="3803922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a:t>
            </a:fld>
            <a:endParaRPr kumimoji="1" lang="ja-JP" altLang="en-US"/>
          </a:p>
        </p:txBody>
      </p:sp>
    </p:spTree>
    <p:extLst>
      <p:ext uri="{BB962C8B-B14F-4D97-AF65-F5344CB8AC3E}">
        <p14:creationId xmlns:p14="http://schemas.microsoft.com/office/powerpoint/2010/main" val="33631667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a:t>広く心の病気がどんな分類になるか</a:t>
            </a:r>
            <a:r>
              <a:rPr kumimoji="1" lang="ja-JP" altLang="en-US" dirty="0"/>
              <a:t>を見ていく。</a:t>
            </a:r>
            <a:r>
              <a:rPr kumimoji="1" lang="ja-JP" altLang="en-US" b="1" dirty="0"/>
              <a:t>厚労省が正式採用する日は</a:t>
            </a:r>
            <a:r>
              <a:rPr kumimoji="1" lang="en-US" altLang="ja-JP" b="1" dirty="0"/>
              <a:t>2022</a:t>
            </a:r>
            <a:r>
              <a:rPr kumimoji="1" lang="ja-JP" altLang="en-US" b="1" dirty="0"/>
              <a:t>年以後だということだけが分かっている</a:t>
            </a:r>
            <a:r>
              <a:rPr kumimoji="1" lang="ja-JP" altLang="en-US" dirty="0"/>
              <a:t>。今年中は</a:t>
            </a:r>
            <a:r>
              <a:rPr kumimoji="1" lang="en-US" altLang="ja-JP" dirty="0"/>
              <a:t>ICD10</a:t>
            </a:r>
            <a:r>
              <a:rPr kumimoji="1" lang="ja-JP" altLang="en-US" dirty="0"/>
              <a:t>。</a:t>
            </a:r>
            <a:endParaRPr kumimoji="1" lang="en-US" altLang="ja-JP" dirty="0"/>
          </a:p>
          <a:p>
            <a:r>
              <a:rPr kumimoji="1" lang="ja-JP" altLang="en-US" dirty="0"/>
              <a:t>知的障害、広汎性発達障害、</a:t>
            </a:r>
            <a:r>
              <a:rPr kumimoji="1" lang="en-US" altLang="ja-JP" dirty="0"/>
              <a:t>ADHD</a:t>
            </a:r>
            <a:r>
              <a:rPr kumimoji="1" lang="ja-JP" altLang="en-US" dirty="0"/>
              <a:t>がまとまる。</a:t>
            </a:r>
            <a:r>
              <a:rPr kumimoji="1" lang="en-US" altLang="ja-JP" dirty="0"/>
              <a:t>2</a:t>
            </a:r>
            <a:r>
              <a:rPr kumimoji="1" lang="ja-JP" altLang="en-US" dirty="0"/>
              <a:t>の統合失調症群はだい分類２．</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20</a:t>
            </a:fld>
            <a:endParaRPr kumimoji="1" lang="ja-JP" altLang="en-US"/>
          </a:p>
        </p:txBody>
      </p:sp>
    </p:spTree>
    <p:extLst>
      <p:ext uri="{BB962C8B-B14F-4D97-AF65-F5344CB8AC3E}">
        <p14:creationId xmlns:p14="http://schemas.microsoft.com/office/powerpoint/2010/main" val="36445538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大分類の</a:t>
            </a:r>
            <a:r>
              <a:rPr kumimoji="1" lang="en-US" altLang="ja-JP" dirty="0"/>
              <a:t>3</a:t>
            </a:r>
            <a:r>
              <a:rPr kumimoji="1" lang="ja-JP" altLang="en-US" dirty="0"/>
              <a:t>は双極性障害からの双極症と抑うつ症群。</a:t>
            </a:r>
            <a:r>
              <a:rPr kumimoji="1" lang="en-US" altLang="ja-JP" dirty="0"/>
              <a:t>DSM</a:t>
            </a:r>
            <a:r>
              <a:rPr kumimoji="1" lang="ja-JP" altLang="en-US" dirty="0"/>
              <a:t>５では別々の大分類。大分類</a:t>
            </a:r>
            <a:r>
              <a:rPr kumimoji="1" lang="en-US" altLang="ja-JP" dirty="0"/>
              <a:t>4</a:t>
            </a:r>
            <a:r>
              <a:rPr kumimoji="1" lang="ja-JP" altLang="en-US" dirty="0"/>
              <a:t>は不安障害、子供の分離不安症もまとめられる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21</a:t>
            </a:fld>
            <a:endParaRPr kumimoji="1" lang="ja-JP" altLang="en-US"/>
          </a:p>
        </p:txBody>
      </p:sp>
    </p:spTree>
    <p:extLst>
      <p:ext uri="{BB962C8B-B14F-4D97-AF65-F5344CB8AC3E}">
        <p14:creationId xmlns:p14="http://schemas.microsoft.com/office/powerpoint/2010/main" val="19988286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強迫性障害は不安症から切り離され一つの大分類、ストレス関連障害は子供の反応性アタッチメント症も入る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22</a:t>
            </a:fld>
            <a:endParaRPr kumimoji="1" lang="ja-JP" altLang="en-US"/>
          </a:p>
        </p:txBody>
      </p:sp>
    </p:spTree>
    <p:extLst>
      <p:ext uri="{BB962C8B-B14F-4D97-AF65-F5344CB8AC3E}">
        <p14:creationId xmlns:p14="http://schemas.microsoft.com/office/powerpoint/2010/main" val="3094437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17</a:t>
            </a:r>
            <a:r>
              <a:rPr kumimoji="1" lang="ja-JP" altLang="en-US" dirty="0"/>
              <a:t>に神経認知症群がきている。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23</a:t>
            </a:fld>
            <a:endParaRPr kumimoji="1" lang="ja-JP" altLang="en-US"/>
          </a:p>
        </p:txBody>
      </p:sp>
    </p:spTree>
    <p:extLst>
      <p:ext uri="{BB962C8B-B14F-4D97-AF65-F5344CB8AC3E}">
        <p14:creationId xmlns:p14="http://schemas.microsoft.com/office/powerpoint/2010/main" val="42018637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厚労省のホームページから患者数の推移。</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24</a:t>
            </a:fld>
            <a:endParaRPr kumimoji="1" lang="ja-JP" altLang="en-US"/>
          </a:p>
        </p:txBody>
      </p:sp>
    </p:spTree>
    <p:extLst>
      <p:ext uri="{BB962C8B-B14F-4D97-AF65-F5344CB8AC3E}">
        <p14:creationId xmlns:p14="http://schemas.microsoft.com/office/powerpoint/2010/main" val="12458526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外来受療率の推移、厚労省の生データをグラフ化したもの。統合失調症は横ばいだが、気分障害と認知症が増加していることがよくわかる。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25</a:t>
            </a:fld>
            <a:endParaRPr kumimoji="1" lang="ja-JP" altLang="en-US"/>
          </a:p>
        </p:txBody>
      </p:sp>
    </p:spTree>
    <p:extLst>
      <p:ext uri="{BB962C8B-B14F-4D97-AF65-F5344CB8AC3E}">
        <p14:creationId xmlns:p14="http://schemas.microsoft.com/office/powerpoint/2010/main" val="7945755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入院と外来の受療率を悪性新生物、がん、と慢性疾患の糖尿病、そして統合失調症比較してみる。平成</a:t>
            </a:r>
            <a:r>
              <a:rPr kumimoji="1" lang="en-US" altLang="ja-JP" dirty="0"/>
              <a:t>11</a:t>
            </a:r>
            <a:r>
              <a:rPr kumimoji="1" lang="ja-JP" altLang="en-US" dirty="0"/>
              <a:t>年から平成</a:t>
            </a:r>
            <a:r>
              <a:rPr kumimoji="1" lang="en-US" altLang="ja-JP" dirty="0"/>
              <a:t>29</a:t>
            </a:r>
            <a:r>
              <a:rPr kumimoji="1" lang="ja-JP" altLang="en-US" dirty="0"/>
              <a:t>年への移り変わり。がんが不治の病から慢性病になったことが分かる。糖尿病も統合失調症も同じ慢性病なのに、入院外来の比が逆転している。統合失調症は入院しなければいけないほどの重症の人が多いと解釈してはいけない。いつでも退院できるほど症状は安定しているのに、退院後の受け皿がないために入院を続けている。これを社会的入院という。国も、大阪府も社会的入院を減らすのが急務だと言い続けているのです。まだまだ社会的入院が減らない現実があるので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26</a:t>
            </a:fld>
            <a:endParaRPr kumimoji="1" lang="ja-JP" altLang="en-US"/>
          </a:p>
        </p:txBody>
      </p:sp>
    </p:spTree>
    <p:extLst>
      <p:ext uri="{BB962C8B-B14F-4D97-AF65-F5344CB8AC3E}">
        <p14:creationId xmlns:p14="http://schemas.microsoft.com/office/powerpoint/2010/main" val="33230759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いろいろな数字の定義をここに書いておく。</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27</a:t>
            </a:fld>
            <a:endParaRPr kumimoji="1" lang="ja-JP" altLang="en-US"/>
          </a:p>
        </p:txBody>
      </p:sp>
    </p:spTree>
    <p:extLst>
      <p:ext uri="{BB962C8B-B14F-4D97-AF65-F5344CB8AC3E}">
        <p14:creationId xmlns:p14="http://schemas.microsoft.com/office/powerpoint/2010/main" val="34610000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統合失調症</a:t>
            </a:r>
            <a:r>
              <a:rPr kumimoji="1" lang="en-US" altLang="ja-JP" dirty="0"/>
              <a:t>0.7</a:t>
            </a:r>
            <a:r>
              <a:rPr kumimoji="1" lang="ja-JP" altLang="en-US" dirty="0"/>
              <a:t>％、</a:t>
            </a:r>
            <a:r>
              <a:rPr kumimoji="1" lang="en-US" altLang="ja-JP" dirty="0"/>
              <a:t>140</a:t>
            </a:r>
            <a:r>
              <a:rPr kumimoji="1" lang="ja-JP" altLang="en-US" dirty="0"/>
              <a:t>人に一人、一世帯当たり平均</a:t>
            </a:r>
            <a:r>
              <a:rPr kumimoji="1" lang="en-US" altLang="ja-JP" dirty="0"/>
              <a:t>3.5</a:t>
            </a:r>
            <a:r>
              <a:rPr kumimoji="1" lang="ja-JP" altLang="en-US" dirty="0"/>
              <a:t>人とすると、</a:t>
            </a:r>
            <a:r>
              <a:rPr kumimoji="1" lang="en-US" altLang="ja-JP" dirty="0"/>
              <a:t>40</a:t>
            </a:r>
            <a:r>
              <a:rPr kumimoji="1" lang="ja-JP" altLang="en-US" dirty="0"/>
              <a:t>世帯に一人。あれはありふれた病気の。</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28</a:t>
            </a:fld>
            <a:endParaRPr kumimoji="1" lang="ja-JP" altLang="en-US"/>
          </a:p>
        </p:txBody>
      </p:sp>
    </p:spTree>
    <p:extLst>
      <p:ext uri="{BB962C8B-B14F-4D97-AF65-F5344CB8AC3E}">
        <p14:creationId xmlns:p14="http://schemas.microsoft.com/office/powerpoint/2010/main" val="5716873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施設コンフリクトのターゲットになった代表的精神障害である統合失調症についてお話しします。</a:t>
            </a:r>
            <a:endParaRPr kumimoji="1" lang="en-US" altLang="ja-JP" dirty="0"/>
          </a:p>
          <a:p>
            <a:r>
              <a:rPr kumimoji="1" lang="ja-JP" altLang="en-US" dirty="0"/>
              <a:t>慢性に経過するが、</a:t>
            </a:r>
            <a:r>
              <a:rPr kumimoji="1" lang="ja-JP" altLang="en-US" b="1" dirty="0"/>
              <a:t>社会参加できることを社会的寛解と定義すれば、寛解率は極めて高くなっている。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29</a:t>
            </a:fld>
            <a:endParaRPr kumimoji="1" lang="ja-JP" altLang="en-US"/>
          </a:p>
        </p:txBody>
      </p:sp>
    </p:spTree>
    <p:extLst>
      <p:ext uri="{BB962C8B-B14F-4D97-AF65-F5344CB8AC3E}">
        <p14:creationId xmlns:p14="http://schemas.microsoft.com/office/powerpoint/2010/main" val="805277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箕面市での事例は</a:t>
            </a:r>
            <a:r>
              <a:rPr kumimoji="1" lang="en-US" altLang="ja-JP" dirty="0"/>
              <a:t>2002</a:t>
            </a:r>
            <a:r>
              <a:rPr kumimoji="1" lang="ja-JP" altLang="en-US" dirty="0"/>
              <a:t>年に起こりました。</a:t>
            </a:r>
            <a:r>
              <a:rPr kumimoji="1" lang="ja-JP" altLang="en-US" b="1" dirty="0"/>
              <a:t>パオみのおは外院にある小規模作業所現在は就労継続支援</a:t>
            </a:r>
            <a:r>
              <a:rPr kumimoji="1" lang="en-US" altLang="ja-JP" b="1" dirty="0"/>
              <a:t>B</a:t>
            </a:r>
            <a:r>
              <a:rPr kumimoji="1" lang="ja-JP" altLang="en-US" b="1" dirty="0"/>
              <a:t>型事業所アットホームに間借りする形で活動。</a:t>
            </a:r>
            <a:r>
              <a:rPr kumimoji="1" lang="ja-JP" altLang="en-US" dirty="0"/>
              <a:t>手狭になったということと、箕面東部以外在住の障がい者にとっても利用しやすい場所を探していた。桜井に手ごろな物件見つかりました。付属池田小事件は前年の</a:t>
            </a:r>
            <a:r>
              <a:rPr kumimoji="1" lang="en-US" altLang="ja-JP" dirty="0"/>
              <a:t>6</a:t>
            </a:r>
            <a:r>
              <a:rPr kumimoji="1" lang="ja-JP" altLang="en-US" dirty="0"/>
              <a:t>月に起こっている。施設コンフリクトだけではない理由で、新しい移転地を探すことになり。</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3</a:t>
            </a:fld>
            <a:endParaRPr kumimoji="1" lang="ja-JP" altLang="en-US"/>
          </a:p>
        </p:txBody>
      </p:sp>
    </p:spTree>
    <p:extLst>
      <p:ext uri="{BB962C8B-B14F-4D97-AF65-F5344CB8AC3E}">
        <p14:creationId xmlns:p14="http://schemas.microsoft.com/office/powerpoint/2010/main" val="15213685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成因はたった一つのものではない。関連遺伝子はいくつもある。胎生期のリスクファクターとはママのおなかの中でウイルス感染するとか有害物質が入ってきたとか。幼児期のリスクファクターとはその時の感染や受傷、精神的物凄いストレスを受けるとかで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30</a:t>
            </a:fld>
            <a:endParaRPr kumimoji="1" lang="ja-JP" altLang="en-US"/>
          </a:p>
        </p:txBody>
      </p:sp>
    </p:spTree>
    <p:extLst>
      <p:ext uri="{BB962C8B-B14F-4D97-AF65-F5344CB8AC3E}">
        <p14:creationId xmlns:p14="http://schemas.microsoft.com/office/powerpoint/2010/main" val="21527982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31</a:t>
            </a:fld>
            <a:endParaRPr kumimoji="1" lang="ja-JP" altLang="en-US"/>
          </a:p>
        </p:txBody>
      </p:sp>
    </p:spTree>
    <p:extLst>
      <p:ext uri="{BB962C8B-B14F-4D97-AF65-F5344CB8AC3E}">
        <p14:creationId xmlns:p14="http://schemas.microsoft.com/office/powerpoint/2010/main" val="10306512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異常体験と考えられるが正常反応からの連続的な深化の結果。</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32</a:t>
            </a:fld>
            <a:endParaRPr kumimoji="1" lang="ja-JP" altLang="en-US"/>
          </a:p>
        </p:txBody>
      </p:sp>
    </p:spTree>
    <p:extLst>
      <p:ext uri="{BB962C8B-B14F-4D97-AF65-F5344CB8AC3E}">
        <p14:creationId xmlns:p14="http://schemas.microsoft.com/office/powerpoint/2010/main" val="26681620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33</a:t>
            </a:fld>
            <a:endParaRPr kumimoji="1" lang="ja-JP" altLang="en-US"/>
          </a:p>
        </p:txBody>
      </p:sp>
    </p:spTree>
    <p:extLst>
      <p:ext uri="{BB962C8B-B14F-4D97-AF65-F5344CB8AC3E}">
        <p14:creationId xmlns:p14="http://schemas.microsoft.com/office/powerpoint/2010/main" val="10715811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34</a:t>
            </a:fld>
            <a:endParaRPr kumimoji="1" lang="ja-JP" altLang="en-US"/>
          </a:p>
        </p:txBody>
      </p:sp>
    </p:spTree>
    <p:extLst>
      <p:ext uri="{BB962C8B-B14F-4D97-AF65-F5344CB8AC3E}">
        <p14:creationId xmlns:p14="http://schemas.microsoft.com/office/powerpoint/2010/main" val="372880952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自立相談支援センターの通所、デイケア・ナイトケアの通所、就労継続支援</a:t>
            </a:r>
            <a:r>
              <a:rPr kumimoji="1" lang="en-US" altLang="ja-JP" dirty="0"/>
              <a:t>B</a:t>
            </a:r>
            <a:r>
              <a:rPr kumimoji="1" lang="ja-JP" altLang="en-US" dirty="0"/>
              <a:t>型事業所への通所は、社会的できているが、さらなる社会生活向上のための治療を受けている。</a:t>
            </a:r>
            <a:endParaRPr kumimoji="1" lang="en-US" altLang="ja-JP" dirty="0"/>
          </a:p>
          <a:p>
            <a:r>
              <a:rPr kumimoji="1" lang="ja-JP" altLang="en-US" dirty="0"/>
              <a:t>就労継続支援</a:t>
            </a:r>
            <a:r>
              <a:rPr kumimoji="1" lang="en-US" altLang="ja-JP" dirty="0"/>
              <a:t>A</a:t>
            </a:r>
            <a:r>
              <a:rPr kumimoji="1" lang="ja-JP" altLang="en-US" dirty="0"/>
              <a:t>型事業所への通所は、事業所と雇用関係を結んでいるから、社会的寛解と言える状態であるが、さらに一般企業との雇用関係を結ぶための治療過程ともいえる。</a:t>
            </a:r>
            <a:endParaRPr kumimoji="1" lang="en-US" altLang="ja-JP" dirty="0"/>
          </a:p>
          <a:p>
            <a:r>
              <a:rPr kumimoji="1" lang="ja-JP" altLang="en-US" dirty="0"/>
              <a:t>就労移行支援事業所への通所は、文字通り就労を目指すリハビリである。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35</a:t>
            </a:fld>
            <a:endParaRPr kumimoji="1" lang="ja-JP" altLang="en-US"/>
          </a:p>
        </p:txBody>
      </p:sp>
    </p:spTree>
    <p:extLst>
      <p:ext uri="{BB962C8B-B14F-4D97-AF65-F5344CB8AC3E}">
        <p14:creationId xmlns:p14="http://schemas.microsoft.com/office/powerpoint/2010/main" val="4337754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36</a:t>
            </a:fld>
            <a:endParaRPr kumimoji="1" lang="ja-JP" altLang="en-US"/>
          </a:p>
        </p:txBody>
      </p:sp>
    </p:spTree>
    <p:extLst>
      <p:ext uri="{BB962C8B-B14F-4D97-AF65-F5344CB8AC3E}">
        <p14:creationId xmlns:p14="http://schemas.microsoft.com/office/powerpoint/2010/main" val="20535198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小規模作業所、福祉工場は自立支援事業所として変化</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37</a:t>
            </a:fld>
            <a:endParaRPr kumimoji="1" lang="ja-JP" altLang="en-US"/>
          </a:p>
        </p:txBody>
      </p:sp>
    </p:spTree>
    <p:extLst>
      <p:ext uri="{BB962C8B-B14F-4D97-AF65-F5344CB8AC3E}">
        <p14:creationId xmlns:p14="http://schemas.microsoft.com/office/powerpoint/2010/main" val="426723960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施設コンフリクトで反対運動をする人たちへのメッセージ</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38</a:t>
            </a:fld>
            <a:endParaRPr kumimoji="1" lang="ja-JP" altLang="en-US"/>
          </a:p>
        </p:txBody>
      </p:sp>
    </p:spTree>
    <p:extLst>
      <p:ext uri="{BB962C8B-B14F-4D97-AF65-F5344CB8AC3E}">
        <p14:creationId xmlns:p14="http://schemas.microsoft.com/office/powerpoint/2010/main" val="36477220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精神障害者は罪を犯しやすいと主張する人たちがいます。検証してみましょう。統計処理の仕方で、まったく異なる結論出すこともできる。次にに生データを見よう。</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39</a:t>
            </a:fld>
            <a:endParaRPr kumimoji="1" lang="ja-JP" altLang="en-US"/>
          </a:p>
        </p:txBody>
      </p:sp>
    </p:spTree>
    <p:extLst>
      <p:ext uri="{BB962C8B-B14F-4D97-AF65-F5344CB8AC3E}">
        <p14:creationId xmlns:p14="http://schemas.microsoft.com/office/powerpoint/2010/main" val="845058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少し古い資料です。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4</a:t>
            </a:fld>
            <a:endParaRPr kumimoji="1" lang="ja-JP" altLang="en-US"/>
          </a:p>
        </p:txBody>
      </p:sp>
    </p:spTree>
    <p:extLst>
      <p:ext uri="{BB962C8B-B14F-4D97-AF65-F5344CB8AC3E}">
        <p14:creationId xmlns:p14="http://schemas.microsoft.com/office/powerpoint/2010/main" val="220469858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警察庁ホームページから。平成</a:t>
            </a:r>
            <a:r>
              <a:rPr kumimoji="1" lang="en-US" altLang="ja-JP" dirty="0"/>
              <a:t>29</a:t>
            </a:r>
            <a:r>
              <a:rPr kumimoji="1" lang="ja-JP" altLang="en-US" dirty="0"/>
              <a:t>年。総数での犯罪率は極めて低い。</a:t>
            </a:r>
            <a:r>
              <a:rPr kumimoji="1" lang="en-US" altLang="ja-JP" dirty="0"/>
              <a:t>1.5</a:t>
            </a:r>
            <a:r>
              <a:rPr kumimoji="1" lang="ja-JP" altLang="en-US" dirty="0"/>
              <a:t>％　殺人、放火は比率は増える。</a:t>
            </a:r>
            <a:endParaRPr kumimoji="1" lang="en-US" altLang="ja-JP" dirty="0"/>
          </a:p>
          <a:p>
            <a:r>
              <a:rPr kumimoji="1" lang="ja-JP" altLang="en-US" dirty="0"/>
              <a:t>ところで、精神障碍者の犯罪率は母数を精神障害者数にしないといけない、非精神障害者の犯罪率の母数は非精神障害者の総数にしないといけないという批判がある。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40</a:t>
            </a:fld>
            <a:endParaRPr kumimoji="1" lang="ja-JP" altLang="en-US"/>
          </a:p>
        </p:txBody>
      </p:sp>
    </p:spTree>
    <p:extLst>
      <p:ext uri="{BB962C8B-B14F-4D97-AF65-F5344CB8AC3E}">
        <p14:creationId xmlns:p14="http://schemas.microsoft.com/office/powerpoint/2010/main" val="403922145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実人数で比較するとこの図。精神障碍者の犯罪実数は極めて低い。しかし母集団大きさが違う、犯罪率を見ないといけないという批判がある。次の図に。</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41</a:t>
            </a:fld>
            <a:endParaRPr kumimoji="1" lang="ja-JP" altLang="en-US"/>
          </a:p>
        </p:txBody>
      </p:sp>
    </p:spTree>
    <p:extLst>
      <p:ext uri="{BB962C8B-B14F-4D97-AF65-F5344CB8AC3E}">
        <p14:creationId xmlns:p14="http://schemas.microsoft.com/office/powerpoint/2010/main" val="13143390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274">
              <a:defRPr/>
            </a:pPr>
            <a:r>
              <a:rPr kumimoji="1" lang="ja-JP" altLang="en-US" dirty="0"/>
              <a:t>厚労省の資料　精神障害者数　</a:t>
            </a:r>
            <a:r>
              <a:rPr kumimoji="1" lang="en-US" altLang="ja-JP" dirty="0"/>
              <a:t>419</a:t>
            </a:r>
            <a:r>
              <a:rPr kumimoji="1" lang="ja-JP" altLang="en-US" dirty="0"/>
              <a:t>万人　精神障害の疑いの人はここには含まれない。これを真精神障害とする。犯罪を犯したことにより精神障害があるとされた者の潜在的総数はまったくわからない。これは</a:t>
            </a:r>
            <a:r>
              <a:rPr kumimoji="1" lang="en-US" altLang="ja-JP" dirty="0"/>
              <a:t>0</a:t>
            </a:r>
            <a:r>
              <a:rPr kumimoji="1" lang="ja-JP" altLang="en-US" dirty="0"/>
              <a:t>として精神障害者等の母集団も</a:t>
            </a:r>
            <a:r>
              <a:rPr kumimoji="1" lang="en-US" altLang="ja-JP" dirty="0"/>
              <a:t>419</a:t>
            </a:r>
            <a:r>
              <a:rPr kumimoji="1" lang="ja-JP" altLang="en-US" dirty="0"/>
              <a:t>万人のままにする。ネットなどで精神障碍者の犯罪率として挙げられている数である。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42</a:t>
            </a:fld>
            <a:endParaRPr kumimoji="1" lang="ja-JP" altLang="en-US"/>
          </a:p>
        </p:txBody>
      </p:sp>
    </p:spTree>
    <p:extLst>
      <p:ext uri="{BB962C8B-B14F-4D97-AF65-F5344CB8AC3E}">
        <p14:creationId xmlns:p14="http://schemas.microsoft.com/office/powerpoint/2010/main" val="416043675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殺人、放火の凶悪犯罪は精神障害者は高率だとネットなどでは言われる。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43</a:t>
            </a:fld>
            <a:endParaRPr kumimoji="1" lang="ja-JP" altLang="en-US"/>
          </a:p>
        </p:txBody>
      </p:sp>
    </p:spTree>
    <p:extLst>
      <p:ext uri="{BB962C8B-B14F-4D97-AF65-F5344CB8AC3E}">
        <p14:creationId xmlns:p14="http://schemas.microsoft.com/office/powerpoint/2010/main" val="408335889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44</a:t>
            </a:fld>
            <a:endParaRPr kumimoji="1" lang="ja-JP" altLang="en-US"/>
          </a:p>
        </p:txBody>
      </p:sp>
    </p:spTree>
    <p:extLst>
      <p:ext uri="{BB962C8B-B14F-4D97-AF65-F5344CB8AC3E}">
        <p14:creationId xmlns:p14="http://schemas.microsoft.com/office/powerpoint/2010/main" val="305317128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こうしてみると精神障害者も精神障害の疑いのある人も殺人、放火でも際立って高いわけではないことが分かる。殺人は</a:t>
            </a:r>
            <a:r>
              <a:rPr kumimoji="1" lang="en-US" altLang="ja-JP" dirty="0"/>
              <a:t>2</a:t>
            </a:r>
            <a:r>
              <a:rPr kumimoji="1" lang="ja-JP" altLang="en-US" dirty="0"/>
              <a:t>～</a:t>
            </a:r>
            <a:r>
              <a:rPr kumimoji="1" lang="en-US" altLang="ja-JP" dirty="0"/>
              <a:t>3</a:t>
            </a:r>
            <a:r>
              <a:rPr kumimoji="1" lang="ja-JP" altLang="en-US" dirty="0"/>
              <a:t>倍。放火は</a:t>
            </a:r>
            <a:r>
              <a:rPr kumimoji="1" lang="en-US" altLang="ja-JP" dirty="0"/>
              <a:t>3</a:t>
            </a:r>
            <a:r>
              <a:rPr kumimoji="1" lang="ja-JP" altLang="en-US" dirty="0"/>
              <a:t>～</a:t>
            </a:r>
            <a:r>
              <a:rPr kumimoji="1" lang="en-US" altLang="ja-JP" dirty="0"/>
              <a:t>4</a:t>
            </a:r>
            <a:r>
              <a:rPr kumimoji="1" lang="ja-JP" altLang="en-US" dirty="0"/>
              <a:t>倍程度。傷害・暴行は非精神障害者の</a:t>
            </a:r>
            <a:r>
              <a:rPr kumimoji="1" lang="en-US" altLang="ja-JP" dirty="0"/>
              <a:t>1/4</a:t>
            </a:r>
            <a:r>
              <a:rPr kumimoji="1" lang="ja-JP" altLang="en-US" dirty="0"/>
              <a:t>でしかない。精神障害者は乱暴者ではない！</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45</a:t>
            </a:fld>
            <a:endParaRPr kumimoji="1" lang="ja-JP" altLang="en-US"/>
          </a:p>
        </p:txBody>
      </p:sp>
    </p:spTree>
    <p:extLst>
      <p:ext uri="{BB962C8B-B14F-4D97-AF65-F5344CB8AC3E}">
        <p14:creationId xmlns:p14="http://schemas.microsoft.com/office/powerpoint/2010/main" val="6415878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施設を利用している障害者は、陰性症状の改善を図りながらの社会参加をしている人。陽性症状が出れば自宅療養に切り替える。反対住民が危惧する、乱暴狼藉をするなどありえない。</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46</a:t>
            </a:fld>
            <a:endParaRPr kumimoji="1" lang="ja-JP" altLang="en-US"/>
          </a:p>
        </p:txBody>
      </p:sp>
    </p:spTree>
    <p:extLst>
      <p:ext uri="{BB962C8B-B14F-4D97-AF65-F5344CB8AC3E}">
        <p14:creationId xmlns:p14="http://schemas.microsoft.com/office/powerpoint/2010/main" val="339000255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a:t>知的障害者もやはり差別偏見の対象である。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47</a:t>
            </a:fld>
            <a:endParaRPr kumimoji="1" lang="ja-JP" altLang="en-US"/>
          </a:p>
        </p:txBody>
      </p:sp>
    </p:spTree>
    <p:extLst>
      <p:ext uri="{BB962C8B-B14F-4D97-AF65-F5344CB8AC3E}">
        <p14:creationId xmlns:p14="http://schemas.microsoft.com/office/powerpoint/2010/main" val="60205463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F7,F8,F9</a:t>
            </a:r>
            <a:r>
              <a:rPr kumimoji="1" lang="ja-JP" altLang="en-US" dirty="0"/>
              <a:t>が一つの大分類にまとめられる。神経発達症群。神経発達の多様性という形で分類される。</a:t>
            </a:r>
          </a:p>
        </p:txBody>
      </p:sp>
      <p:sp>
        <p:nvSpPr>
          <p:cNvPr id="4" name="スライド番号プレースホルダー 3"/>
          <p:cNvSpPr>
            <a:spLocks noGrp="1"/>
          </p:cNvSpPr>
          <p:nvPr>
            <p:ph type="sldNum" sz="quarter" idx="5"/>
          </p:nvPr>
        </p:nvSpPr>
        <p:spPr/>
        <p:txBody>
          <a:bodyPr/>
          <a:lstStyle/>
          <a:p>
            <a:fld id="{9BE7D997-6557-4BA3-8A3C-C0055EAE6B86}" type="slidenum">
              <a:rPr kumimoji="1" lang="ja-JP" altLang="en-US" smtClean="0"/>
              <a:t>48</a:t>
            </a:fld>
            <a:endParaRPr kumimoji="1" lang="ja-JP" altLang="en-US"/>
          </a:p>
        </p:txBody>
      </p:sp>
    </p:spTree>
    <p:extLst>
      <p:ext uri="{BB962C8B-B14F-4D97-AF65-F5344CB8AC3E}">
        <p14:creationId xmlns:p14="http://schemas.microsoft.com/office/powerpoint/2010/main" val="81321952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A.B</a:t>
            </a:r>
            <a:r>
              <a:rPr kumimoji="1" lang="ja-JP" altLang="en-US" dirty="0"/>
              <a:t>。の特性を持つことが必須。</a:t>
            </a:r>
          </a:p>
        </p:txBody>
      </p:sp>
      <p:sp>
        <p:nvSpPr>
          <p:cNvPr id="4" name="スライド番号プレースホルダー 3"/>
          <p:cNvSpPr>
            <a:spLocks noGrp="1"/>
          </p:cNvSpPr>
          <p:nvPr>
            <p:ph type="sldNum" sz="quarter" idx="5"/>
          </p:nvPr>
        </p:nvSpPr>
        <p:spPr/>
        <p:txBody>
          <a:bodyPr/>
          <a:lstStyle/>
          <a:p>
            <a:fld id="{9BE7D997-6557-4BA3-8A3C-C0055EAE6B86}" type="slidenum">
              <a:rPr kumimoji="1" lang="ja-JP" altLang="en-US" smtClean="0"/>
              <a:t>49</a:t>
            </a:fld>
            <a:endParaRPr kumimoji="1" lang="ja-JP" altLang="en-US"/>
          </a:p>
        </p:txBody>
      </p:sp>
    </p:spTree>
    <p:extLst>
      <p:ext uri="{BB962C8B-B14F-4D97-AF65-F5344CB8AC3E}">
        <p14:creationId xmlns:p14="http://schemas.microsoft.com/office/powerpoint/2010/main" val="4119134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これも</a:t>
            </a:r>
            <a:r>
              <a:rPr kumimoji="1" lang="en-US" altLang="ja-JP" dirty="0"/>
              <a:t>20</a:t>
            </a:r>
            <a:r>
              <a:rPr kumimoji="1" lang="ja-JP" altLang="en-US" dirty="0"/>
              <a:t>年ほど前の大阪府の報告。すごく多様な障がい者関連施設が反対運動にあっている。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5</a:t>
            </a:fld>
            <a:endParaRPr kumimoji="1" lang="ja-JP" altLang="en-US"/>
          </a:p>
        </p:txBody>
      </p:sp>
    </p:spTree>
    <p:extLst>
      <p:ext uri="{BB962C8B-B14F-4D97-AF65-F5344CB8AC3E}">
        <p14:creationId xmlns:p14="http://schemas.microsoft.com/office/powerpoint/2010/main" val="289560061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特性</a:t>
            </a:r>
            <a:r>
              <a:rPr kumimoji="1" lang="en-US" altLang="ja-JP" dirty="0"/>
              <a:t>A</a:t>
            </a:r>
            <a:r>
              <a:rPr kumimoji="1" lang="ja-JP" altLang="en-US" dirty="0"/>
              <a:t>。場の空気が読めない、集団行動が苦手。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50</a:t>
            </a:fld>
            <a:endParaRPr kumimoji="1" lang="ja-JP" altLang="en-US"/>
          </a:p>
        </p:txBody>
      </p:sp>
    </p:spTree>
    <p:extLst>
      <p:ext uri="{BB962C8B-B14F-4D97-AF65-F5344CB8AC3E}">
        <p14:creationId xmlns:p14="http://schemas.microsoft.com/office/powerpoint/2010/main" val="168179783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特性</a:t>
            </a:r>
            <a:r>
              <a:rPr kumimoji="1" lang="en-US" altLang="ja-JP" dirty="0"/>
              <a:t>B.</a:t>
            </a:r>
            <a:r>
              <a:rPr kumimoji="1" lang="ja-JP" altLang="en-US" dirty="0"/>
              <a:t>　最後の項の注：臭いをかぐ、ある手触りを楽しむ</a:t>
            </a:r>
          </a:p>
        </p:txBody>
      </p:sp>
      <p:sp>
        <p:nvSpPr>
          <p:cNvPr id="4" name="スライド番号プレースホルダー 3"/>
          <p:cNvSpPr>
            <a:spLocks noGrp="1"/>
          </p:cNvSpPr>
          <p:nvPr>
            <p:ph type="sldNum" sz="quarter" idx="5"/>
          </p:nvPr>
        </p:nvSpPr>
        <p:spPr/>
        <p:txBody>
          <a:bodyPr/>
          <a:lstStyle/>
          <a:p>
            <a:fld id="{9BE7D997-6557-4BA3-8A3C-C0055EAE6B86}" type="slidenum">
              <a:rPr kumimoji="1" lang="ja-JP" altLang="en-US" smtClean="0"/>
              <a:t>51</a:t>
            </a:fld>
            <a:endParaRPr kumimoji="1" lang="ja-JP" altLang="en-US"/>
          </a:p>
        </p:txBody>
      </p:sp>
    </p:spTree>
    <p:extLst>
      <p:ext uri="{BB962C8B-B14F-4D97-AF65-F5344CB8AC3E}">
        <p14:creationId xmlns:p14="http://schemas.microsoft.com/office/powerpoint/2010/main" val="334649357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A.B</a:t>
            </a:r>
            <a:r>
              <a:rPr kumimoji="1" lang="ja-JP" altLang="en-US" dirty="0"/>
              <a:t>の特性の上に臨床的に明らかな障害があってはじめて自閉スペクトラム症と診断される。特性だけを持っている人の中で平均的一般人が及びもつかない才能で発明発見をした先駆者がおられ、一般人はその恩恵を受け、偉人だと尊敬してい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52</a:t>
            </a:fld>
            <a:endParaRPr kumimoji="1" lang="ja-JP" altLang="en-US"/>
          </a:p>
        </p:txBody>
      </p:sp>
    </p:spTree>
    <p:extLst>
      <p:ext uri="{BB962C8B-B14F-4D97-AF65-F5344CB8AC3E}">
        <p14:creationId xmlns:p14="http://schemas.microsoft.com/office/powerpoint/2010/main" val="148213015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几帳面な商品配列、一瞥で状況把握できる、違いを発見できる。　相手の立場になって考えることができない。</a:t>
            </a:r>
          </a:p>
        </p:txBody>
      </p:sp>
      <p:sp>
        <p:nvSpPr>
          <p:cNvPr id="4" name="スライド番号プレースホルダー 3"/>
          <p:cNvSpPr>
            <a:spLocks noGrp="1"/>
          </p:cNvSpPr>
          <p:nvPr>
            <p:ph type="sldNum" sz="quarter" idx="5"/>
          </p:nvPr>
        </p:nvSpPr>
        <p:spPr/>
        <p:txBody>
          <a:bodyPr/>
          <a:lstStyle/>
          <a:p>
            <a:fld id="{9BE7D997-6557-4BA3-8A3C-C0055EAE6B86}" type="slidenum">
              <a:rPr kumimoji="1" lang="ja-JP" altLang="en-US" smtClean="0"/>
              <a:t>53</a:t>
            </a:fld>
            <a:endParaRPr kumimoji="1" lang="ja-JP" altLang="en-US"/>
          </a:p>
        </p:txBody>
      </p:sp>
    </p:spTree>
    <p:extLst>
      <p:ext uri="{BB962C8B-B14F-4D97-AF65-F5344CB8AC3E}">
        <p14:creationId xmlns:p14="http://schemas.microsoft.com/office/powerpoint/2010/main" val="156231971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ワーキングメモリーとはある作業をするときに備えておかないといけない記憶領域。</a:t>
            </a:r>
            <a:endParaRPr kumimoji="1" lang="en-US" altLang="ja-JP" dirty="0"/>
          </a:p>
          <a:p>
            <a:r>
              <a:rPr kumimoji="1" lang="ja-JP" altLang="en-US" b="1" dirty="0"/>
              <a:t>就労支援事業所を利用する多くの自閉スペクトラム症の人たちは、このような支援を生かして一般就労に向けて励んでいる。マスコミで騒がれる凶悪犯罪を犯し心の闇を持つなどといわれる自閉スペクトラム症の人は、自立支援事業所を利用せず自宅に引きこもっている人が多い。</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54</a:t>
            </a:fld>
            <a:endParaRPr kumimoji="1" lang="ja-JP" altLang="en-US"/>
          </a:p>
        </p:txBody>
      </p:sp>
    </p:spTree>
    <p:extLst>
      <p:ext uri="{BB962C8B-B14F-4D97-AF65-F5344CB8AC3E}">
        <p14:creationId xmlns:p14="http://schemas.microsoft.com/office/powerpoint/2010/main" val="382468989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知的障害のある人も行動障害があり、その予測が難しいと言われる。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56</a:t>
            </a:fld>
            <a:endParaRPr kumimoji="1" lang="ja-JP" altLang="en-US"/>
          </a:p>
        </p:txBody>
      </p:sp>
    </p:spTree>
    <p:extLst>
      <p:ext uri="{BB962C8B-B14F-4D97-AF65-F5344CB8AC3E}">
        <p14:creationId xmlns:p14="http://schemas.microsoft.com/office/powerpoint/2010/main" val="293146630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57</a:t>
            </a:fld>
            <a:endParaRPr kumimoji="1" lang="ja-JP" altLang="en-US"/>
          </a:p>
        </p:txBody>
      </p:sp>
    </p:spTree>
    <p:extLst>
      <p:ext uri="{BB962C8B-B14F-4D97-AF65-F5344CB8AC3E}">
        <p14:creationId xmlns:p14="http://schemas.microsoft.com/office/powerpoint/2010/main" val="154090569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この仮説に基づいて、対応法・支援法を考えることができる。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58</a:t>
            </a:fld>
            <a:endParaRPr kumimoji="1" lang="ja-JP" altLang="en-US"/>
          </a:p>
        </p:txBody>
      </p:sp>
    </p:spTree>
    <p:extLst>
      <p:ext uri="{BB962C8B-B14F-4D97-AF65-F5344CB8AC3E}">
        <p14:creationId xmlns:p14="http://schemas.microsoft.com/office/powerpoint/2010/main" val="425493720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適応障害がどのように起こるか。刺激・情報の入力、統合処理、出力という過程に分けて分析する。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59</a:t>
            </a:fld>
            <a:endParaRPr kumimoji="1" lang="ja-JP" altLang="en-US"/>
          </a:p>
        </p:txBody>
      </p:sp>
    </p:spTree>
    <p:extLst>
      <p:ext uri="{BB962C8B-B14F-4D97-AF65-F5344CB8AC3E}">
        <p14:creationId xmlns:p14="http://schemas.microsoft.com/office/powerpoint/2010/main" val="67524617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60</a:t>
            </a:fld>
            <a:endParaRPr kumimoji="1" lang="ja-JP" altLang="en-US"/>
          </a:p>
        </p:txBody>
      </p:sp>
    </p:spTree>
    <p:extLst>
      <p:ext uri="{BB962C8B-B14F-4D97-AF65-F5344CB8AC3E}">
        <p14:creationId xmlns:p14="http://schemas.microsoft.com/office/powerpoint/2010/main" val="2086716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記事の見出し。</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6</a:t>
            </a:fld>
            <a:endParaRPr kumimoji="1" lang="ja-JP" altLang="en-US"/>
          </a:p>
        </p:txBody>
      </p:sp>
    </p:spTree>
    <p:extLst>
      <p:ext uri="{BB962C8B-B14F-4D97-AF65-F5344CB8AC3E}">
        <p14:creationId xmlns:p14="http://schemas.microsoft.com/office/powerpoint/2010/main" val="74689829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行動障害は適応障害から起こるが、どの過程での適応障害であるかを分析することにより、対応方法、支援方法がが見いだされる。それをせずして、訳の分からんことをする人だと切り捨ててはいけない。</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61</a:t>
            </a:fld>
            <a:endParaRPr kumimoji="1" lang="ja-JP" altLang="en-US"/>
          </a:p>
        </p:txBody>
      </p:sp>
    </p:spTree>
    <p:extLst>
      <p:ext uri="{BB962C8B-B14F-4D97-AF65-F5344CB8AC3E}">
        <p14:creationId xmlns:p14="http://schemas.microsoft.com/office/powerpoint/2010/main" val="254895025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いろいろな精神症状、メンタルヘルスの危機に対する最も望ましい対処法、すなわち心の元気を回復する一番の処方箋をお示しします。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62</a:t>
            </a:fld>
            <a:endParaRPr kumimoji="1" lang="ja-JP" altLang="en-US"/>
          </a:p>
        </p:txBody>
      </p:sp>
    </p:spTree>
    <p:extLst>
      <p:ext uri="{BB962C8B-B14F-4D97-AF65-F5344CB8AC3E}">
        <p14:creationId xmlns:p14="http://schemas.microsoft.com/office/powerpoint/2010/main" val="77266949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真面目な人ほど、誠実な人ほど完ぺき主義になる。なんでも思い通りにしないと気が済まない人も完ぺき主義に陥りやすい。失敗を恐れすぎる人、他人の目を気にする人も完璧主義にはまりやすい。</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63</a:t>
            </a:fld>
            <a:endParaRPr kumimoji="1" lang="ja-JP" altLang="en-US"/>
          </a:p>
        </p:txBody>
      </p:sp>
    </p:spTree>
    <p:extLst>
      <p:ext uri="{BB962C8B-B14F-4D97-AF65-F5344CB8AC3E}">
        <p14:creationId xmlns:p14="http://schemas.microsoft.com/office/powerpoint/2010/main" val="191191911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64</a:t>
            </a:fld>
            <a:endParaRPr kumimoji="1" lang="ja-JP" altLang="en-US"/>
          </a:p>
        </p:txBody>
      </p:sp>
    </p:spTree>
    <p:extLst>
      <p:ext uri="{BB962C8B-B14F-4D97-AF65-F5344CB8AC3E}">
        <p14:creationId xmlns:p14="http://schemas.microsoft.com/office/powerpoint/2010/main" val="74511399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65</a:t>
            </a:fld>
            <a:endParaRPr kumimoji="1" lang="ja-JP" altLang="en-US"/>
          </a:p>
        </p:txBody>
      </p:sp>
    </p:spTree>
    <p:extLst>
      <p:ext uri="{BB962C8B-B14F-4D97-AF65-F5344CB8AC3E}">
        <p14:creationId xmlns:p14="http://schemas.microsoft.com/office/powerpoint/2010/main" val="91579331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a:t>パーソナリティ機能が精神活動のベースにある。パーソナリティー機能は自我機能と呼んでもいい。</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66</a:t>
            </a:fld>
            <a:endParaRPr kumimoji="1" lang="ja-JP" altLang="en-US"/>
          </a:p>
        </p:txBody>
      </p:sp>
    </p:spTree>
    <p:extLst>
      <p:ext uri="{BB962C8B-B14F-4D97-AF65-F5344CB8AC3E}">
        <p14:creationId xmlns:p14="http://schemas.microsoft.com/office/powerpoint/2010/main" val="211356536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共感は共鳴ではない。相手に思い</a:t>
            </a:r>
            <a:r>
              <a:rPr kumimoji="1" lang="en-US" altLang="ja-JP" dirty="0" err="1"/>
              <a:t>i</a:t>
            </a:r>
            <a:r>
              <a:rPr kumimoji="1" lang="ja-JP" altLang="en-US" dirty="0"/>
              <a:t>いれてしまうことではない。相手の言うとおりに従うということではない。</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67</a:t>
            </a:fld>
            <a:endParaRPr kumimoji="1" lang="ja-JP" altLang="en-US"/>
          </a:p>
        </p:txBody>
      </p:sp>
    </p:spTree>
    <p:extLst>
      <p:ext uri="{BB962C8B-B14F-4D97-AF65-F5344CB8AC3E}">
        <p14:creationId xmlns:p14="http://schemas.microsoft.com/office/powerpoint/2010/main" val="147852662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多様性まずあった。環境も含めた社会の中で生活しづらい人を、「障害者」と弁別したのだ。生活のしづらさは社会との関係の中で生じていて、環境・社会が変われば「障がい者」にだれがなるか変わってくる。健康なもの障害者は常にともにあり、区別することは意味を失うのです。コロナ禍というすべての人が生きづらさを余儀なくされた時こそ、コロナ後の新しい社会を作る過程で、生活のしづらさをなるべく均等にしていこうと考えるのです。多様性を尊重する、そのためには他者をよく理解することが必要です。いうのは簡単ですが行うのは難しい「ええ加減主義のススメ」を参考に前に進みましょう。</a:t>
            </a:r>
            <a:endParaRPr kumimoji="1" lang="en-US" altLang="ja-JP" dirty="0"/>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68</a:t>
            </a:fld>
            <a:endParaRPr kumimoji="1" lang="ja-JP" altLang="en-US"/>
          </a:p>
        </p:txBody>
      </p:sp>
    </p:spTree>
    <p:extLst>
      <p:ext uri="{BB962C8B-B14F-4D97-AF65-F5344CB8AC3E}">
        <p14:creationId xmlns:p14="http://schemas.microsoft.com/office/powerpoint/2010/main" val="746696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a:t>多様な施設なのに反対の仕方は画一的、ここに来るな、ここに建てるなと。多様性を受け入れられない人たちの行動である。それぞれの施設で行われること、つまりその実態をご存じない。そこでの活動の意味を知るためには利用している人たちの精神障害・心の病気についての正しい理解を持ってほしいので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7</a:t>
            </a:fld>
            <a:endParaRPr kumimoji="1" lang="ja-JP" altLang="en-US"/>
          </a:p>
        </p:txBody>
      </p:sp>
    </p:spTree>
    <p:extLst>
      <p:ext uri="{BB962C8B-B14F-4D97-AF65-F5344CB8AC3E}">
        <p14:creationId xmlns:p14="http://schemas.microsoft.com/office/powerpoint/2010/main" val="2934462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コロナ感染症のパンデミックという大変な状況にあります。感染症という病気の怖さだけが大きく取り上げられますが、その陰でコロナうつと言われるうつ病の増加があり、社会のありよう、常識の変化が起こっています。危険因子は徹底的に排除されなけっればならないという風潮が強まっています。この風潮が施設コンフリクトにつながることを危惧しています。そこでコロナうつを考察してみましょう。</a:t>
            </a:r>
          </a:p>
        </p:txBody>
      </p:sp>
      <p:sp>
        <p:nvSpPr>
          <p:cNvPr id="4" name="スライド番号プレースホルダー 3"/>
          <p:cNvSpPr>
            <a:spLocks noGrp="1"/>
          </p:cNvSpPr>
          <p:nvPr>
            <p:ph type="sldNum" sz="quarter" idx="5"/>
          </p:nvPr>
        </p:nvSpPr>
        <p:spPr/>
        <p:txBody>
          <a:bodyPr/>
          <a:lstStyle/>
          <a:p>
            <a:fld id="{09076299-24C9-4F84-8BBB-42338B3215E0}" type="slidenum">
              <a:rPr kumimoji="1" lang="ja-JP" altLang="en-US" smtClean="0"/>
              <a:t>8</a:t>
            </a:fld>
            <a:endParaRPr kumimoji="1" lang="ja-JP" altLang="en-US"/>
          </a:p>
        </p:txBody>
      </p:sp>
    </p:spTree>
    <p:extLst>
      <p:ext uri="{BB962C8B-B14F-4D97-AF65-F5344CB8AC3E}">
        <p14:creationId xmlns:p14="http://schemas.microsoft.com/office/powerpoint/2010/main" val="1918659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9</a:t>
            </a:fld>
            <a:endParaRPr kumimoji="1" lang="ja-JP" altLang="en-US"/>
          </a:p>
        </p:txBody>
      </p:sp>
    </p:spTree>
    <p:extLst>
      <p:ext uri="{BB962C8B-B14F-4D97-AF65-F5344CB8AC3E}">
        <p14:creationId xmlns:p14="http://schemas.microsoft.com/office/powerpoint/2010/main" val="2745954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098" name="Group 2">
            <a:extLst>
              <a:ext uri="{FF2B5EF4-FFF2-40B4-BE49-F238E27FC236}">
                <a16:creationId xmlns:a16="http://schemas.microsoft.com/office/drawing/2014/main" id="{2DCC6937-BF5E-4009-8C73-925AB65BF250}"/>
              </a:ext>
            </a:extLst>
          </p:cNvPr>
          <p:cNvGrpSpPr>
            <a:grpSpLocks/>
          </p:cNvGrpSpPr>
          <p:nvPr/>
        </p:nvGrpSpPr>
        <p:grpSpPr bwMode="auto">
          <a:xfrm>
            <a:off x="0" y="2438400"/>
            <a:ext cx="9009063" cy="1052513"/>
            <a:chOff x="0" y="1536"/>
            <a:chExt cx="5675" cy="663"/>
          </a:xfrm>
        </p:grpSpPr>
        <p:grpSp>
          <p:nvGrpSpPr>
            <p:cNvPr id="4099" name="Group 3">
              <a:extLst>
                <a:ext uri="{FF2B5EF4-FFF2-40B4-BE49-F238E27FC236}">
                  <a16:creationId xmlns:a16="http://schemas.microsoft.com/office/drawing/2014/main" id="{AD45E07D-B8B8-4B9B-A917-A4B646EC0A4F}"/>
                </a:ext>
              </a:extLst>
            </p:cNvPr>
            <p:cNvGrpSpPr>
              <a:grpSpLocks/>
            </p:cNvGrpSpPr>
            <p:nvPr/>
          </p:nvGrpSpPr>
          <p:grpSpPr bwMode="auto">
            <a:xfrm>
              <a:off x="183" y="1604"/>
              <a:ext cx="448" cy="299"/>
              <a:chOff x="720" y="336"/>
              <a:chExt cx="624" cy="432"/>
            </a:xfrm>
          </p:grpSpPr>
          <p:sp>
            <p:nvSpPr>
              <p:cNvPr id="4100" name="Rectangle 4">
                <a:extLst>
                  <a:ext uri="{FF2B5EF4-FFF2-40B4-BE49-F238E27FC236}">
                    <a16:creationId xmlns:a16="http://schemas.microsoft.com/office/drawing/2014/main" id="{928E6CE9-A854-4772-8661-23EEDF8855DC}"/>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1" name="Rectangle 5">
                <a:extLst>
                  <a:ext uri="{FF2B5EF4-FFF2-40B4-BE49-F238E27FC236}">
                    <a16:creationId xmlns:a16="http://schemas.microsoft.com/office/drawing/2014/main" id="{6F833777-E34B-4FE3-A4F5-126E70E5EAD3}"/>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102" name="Group 6">
              <a:extLst>
                <a:ext uri="{FF2B5EF4-FFF2-40B4-BE49-F238E27FC236}">
                  <a16:creationId xmlns:a16="http://schemas.microsoft.com/office/drawing/2014/main" id="{039A9B62-1C16-450F-891C-A61D2B662794}"/>
                </a:ext>
              </a:extLst>
            </p:cNvPr>
            <p:cNvGrpSpPr>
              <a:grpSpLocks/>
            </p:cNvGrpSpPr>
            <p:nvPr/>
          </p:nvGrpSpPr>
          <p:grpSpPr bwMode="auto">
            <a:xfrm>
              <a:off x="261" y="1870"/>
              <a:ext cx="465" cy="299"/>
              <a:chOff x="912" y="2640"/>
              <a:chExt cx="672" cy="432"/>
            </a:xfrm>
          </p:grpSpPr>
          <p:sp>
            <p:nvSpPr>
              <p:cNvPr id="4103" name="Rectangle 7">
                <a:extLst>
                  <a:ext uri="{FF2B5EF4-FFF2-40B4-BE49-F238E27FC236}">
                    <a16:creationId xmlns:a16="http://schemas.microsoft.com/office/drawing/2014/main" id="{ACE821D1-FB9F-452E-8AEF-48EFE5BA0B7B}"/>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4" name="Rectangle 8">
                <a:extLst>
                  <a:ext uri="{FF2B5EF4-FFF2-40B4-BE49-F238E27FC236}">
                    <a16:creationId xmlns:a16="http://schemas.microsoft.com/office/drawing/2014/main" id="{63D6921D-0AC9-4542-B538-4B39EB63C651}"/>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105" name="Rectangle 9">
              <a:extLst>
                <a:ext uri="{FF2B5EF4-FFF2-40B4-BE49-F238E27FC236}">
                  <a16:creationId xmlns:a16="http://schemas.microsoft.com/office/drawing/2014/main" id="{442768CB-4F16-40A0-8F88-A1429D53EE6D}"/>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6" name="Rectangle 10">
              <a:extLst>
                <a:ext uri="{FF2B5EF4-FFF2-40B4-BE49-F238E27FC236}">
                  <a16:creationId xmlns:a16="http://schemas.microsoft.com/office/drawing/2014/main" id="{20E12DB0-6EB0-49B7-A4A5-1C5B886749BB}"/>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7" name="Rectangle 11">
              <a:extLst>
                <a:ext uri="{FF2B5EF4-FFF2-40B4-BE49-F238E27FC236}">
                  <a16:creationId xmlns:a16="http://schemas.microsoft.com/office/drawing/2014/main" id="{41752BDB-7A70-40FC-9924-A338A63402C2}"/>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108" name="Rectangle 12">
            <a:extLst>
              <a:ext uri="{FF2B5EF4-FFF2-40B4-BE49-F238E27FC236}">
                <a16:creationId xmlns:a16="http://schemas.microsoft.com/office/drawing/2014/main" id="{290A07BD-4A26-4FD7-9FAF-25586C126386}"/>
              </a:ext>
            </a:extLst>
          </p:cNvPr>
          <p:cNvSpPr>
            <a:spLocks noGrp="1" noChangeArrowheads="1"/>
          </p:cNvSpPr>
          <p:nvPr>
            <p:ph type="ctrTitle"/>
          </p:nvPr>
        </p:nvSpPr>
        <p:spPr>
          <a:xfrm>
            <a:off x="990600" y="1828800"/>
            <a:ext cx="7772400" cy="1143000"/>
          </a:xfrm>
        </p:spPr>
        <p:txBody>
          <a:bodyPr/>
          <a:lstStyle>
            <a:lvl1pPr>
              <a:defRPr/>
            </a:lvl1pPr>
          </a:lstStyle>
          <a:p>
            <a:pPr lvl="0"/>
            <a:r>
              <a:rPr lang="ja-JP" altLang="en-US" noProof="0"/>
              <a:t>マスタ タイトルの書式設定</a:t>
            </a:r>
          </a:p>
        </p:txBody>
      </p:sp>
      <p:sp>
        <p:nvSpPr>
          <p:cNvPr id="4109" name="Rectangle 13">
            <a:extLst>
              <a:ext uri="{FF2B5EF4-FFF2-40B4-BE49-F238E27FC236}">
                <a16:creationId xmlns:a16="http://schemas.microsoft.com/office/drawing/2014/main" id="{B122C6DF-D276-4590-BC1E-E8A1A15F00F6}"/>
              </a:ext>
            </a:extLst>
          </p:cNvPr>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4110" name="Rectangle 14">
            <a:extLst>
              <a:ext uri="{FF2B5EF4-FFF2-40B4-BE49-F238E27FC236}">
                <a16:creationId xmlns:a16="http://schemas.microsoft.com/office/drawing/2014/main" id="{B620A69D-2D75-404E-9262-E104FD53D627}"/>
              </a:ext>
            </a:extLst>
          </p:cNvPr>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ltLang="ja-JP"/>
          </a:p>
        </p:txBody>
      </p:sp>
      <p:sp>
        <p:nvSpPr>
          <p:cNvPr id="4111" name="Rectangle 15">
            <a:extLst>
              <a:ext uri="{FF2B5EF4-FFF2-40B4-BE49-F238E27FC236}">
                <a16:creationId xmlns:a16="http://schemas.microsoft.com/office/drawing/2014/main" id="{BC1DA5E6-3557-4927-BFAD-25DADD318CE5}"/>
              </a:ext>
            </a:extLst>
          </p:cNvPr>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altLang="ja-JP"/>
          </a:p>
        </p:txBody>
      </p:sp>
      <p:sp>
        <p:nvSpPr>
          <p:cNvPr id="4112" name="Rectangle 16">
            <a:extLst>
              <a:ext uri="{FF2B5EF4-FFF2-40B4-BE49-F238E27FC236}">
                <a16:creationId xmlns:a16="http://schemas.microsoft.com/office/drawing/2014/main" id="{30E2554F-E1EA-4285-8875-EEB11FC9FB56}"/>
              </a:ext>
            </a:extLst>
          </p:cNvPr>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96F26E7B-80D5-45DC-9CB3-6543CA22D61E}"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923E38-5939-4654-9C12-364718881AEB}"/>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4230FE3-03FA-4941-A009-4C9CEB1AA558}"/>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4EA55C35-8ECC-4D2D-8296-B9906A02765F}"/>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BA52C85F-4D02-4B6E-86DC-0A4525940EF1}"/>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D14E35A0-D4FA-47FB-A8B6-B42AC3E85B94}"/>
              </a:ext>
            </a:extLst>
          </p:cNvPr>
          <p:cNvSpPr>
            <a:spLocks noGrp="1"/>
          </p:cNvSpPr>
          <p:nvPr>
            <p:ph type="sldNum" sz="quarter" idx="12"/>
          </p:nvPr>
        </p:nvSpPr>
        <p:spPr/>
        <p:txBody>
          <a:bodyPr/>
          <a:lstStyle>
            <a:lvl1pPr>
              <a:defRPr/>
            </a:lvl1pPr>
          </a:lstStyle>
          <a:p>
            <a:fld id="{863FC00A-E171-485B-93B0-F5EA599D3B34}" type="slidenum">
              <a:rPr lang="en-US" altLang="ja-JP"/>
              <a:pPr/>
              <a:t>‹#›</a:t>
            </a:fld>
            <a:endParaRPr lang="en-US" altLang="ja-JP"/>
          </a:p>
        </p:txBody>
      </p:sp>
    </p:spTree>
    <p:extLst>
      <p:ext uri="{BB962C8B-B14F-4D97-AF65-F5344CB8AC3E}">
        <p14:creationId xmlns:p14="http://schemas.microsoft.com/office/powerpoint/2010/main" val="2025465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95EF7F6-B726-4A2F-B574-E0F61A25546A}"/>
              </a:ext>
            </a:extLst>
          </p:cNvPr>
          <p:cNvSpPr>
            <a:spLocks noGrp="1"/>
          </p:cNvSpPr>
          <p:nvPr>
            <p:ph type="title" orient="vert"/>
          </p:nvPr>
        </p:nvSpPr>
        <p:spPr>
          <a:xfrm>
            <a:off x="7004050" y="617538"/>
            <a:ext cx="1951038" cy="5514975"/>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42FAA86-1788-4141-9EB0-2F77A0FEE162}"/>
              </a:ext>
            </a:extLst>
          </p:cNvPr>
          <p:cNvSpPr>
            <a:spLocks noGrp="1"/>
          </p:cNvSpPr>
          <p:nvPr>
            <p:ph type="body" orient="vert" idx="1"/>
          </p:nvPr>
        </p:nvSpPr>
        <p:spPr>
          <a:xfrm>
            <a:off x="1150938" y="617538"/>
            <a:ext cx="5700712" cy="55149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A71B7139-9C42-47EB-A311-1091A169AB00}"/>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98445F83-C1EC-4672-AD18-CEE030FCC22B}"/>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11021F7C-2F36-4595-B4C6-AABA6A8C080B}"/>
              </a:ext>
            </a:extLst>
          </p:cNvPr>
          <p:cNvSpPr>
            <a:spLocks noGrp="1"/>
          </p:cNvSpPr>
          <p:nvPr>
            <p:ph type="sldNum" sz="quarter" idx="12"/>
          </p:nvPr>
        </p:nvSpPr>
        <p:spPr/>
        <p:txBody>
          <a:bodyPr/>
          <a:lstStyle>
            <a:lvl1pPr>
              <a:defRPr/>
            </a:lvl1pPr>
          </a:lstStyle>
          <a:p>
            <a:fld id="{F3A96C19-979D-438C-8474-40293E01A1B5}" type="slidenum">
              <a:rPr lang="en-US" altLang="ja-JP"/>
              <a:pPr/>
              <a:t>‹#›</a:t>
            </a:fld>
            <a:endParaRPr lang="en-US" altLang="ja-JP"/>
          </a:p>
        </p:txBody>
      </p:sp>
    </p:spTree>
    <p:extLst>
      <p:ext uri="{BB962C8B-B14F-4D97-AF65-F5344CB8AC3E}">
        <p14:creationId xmlns:p14="http://schemas.microsoft.com/office/powerpoint/2010/main" val="717421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1DF54C-5F10-4F0A-AFF3-12FD0AD355E2}"/>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1A03CC9D-30FF-4297-94B8-496C79220178}"/>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0ECA43F5-3634-4DA1-B3B7-33FC9947903F}"/>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3113955E-4C16-47A2-BDFE-0ED9D7FF7C34}"/>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01D6AC9A-DE47-4A61-ABDF-2D8E4B582EBE}"/>
              </a:ext>
            </a:extLst>
          </p:cNvPr>
          <p:cNvSpPr>
            <a:spLocks noGrp="1"/>
          </p:cNvSpPr>
          <p:nvPr>
            <p:ph type="sldNum" sz="quarter" idx="12"/>
          </p:nvPr>
        </p:nvSpPr>
        <p:spPr/>
        <p:txBody>
          <a:bodyPr/>
          <a:lstStyle>
            <a:lvl1pPr>
              <a:defRPr/>
            </a:lvl1pPr>
          </a:lstStyle>
          <a:p>
            <a:fld id="{3D3C31DA-7873-4549-A378-DC7BC3D76DA3}" type="slidenum">
              <a:rPr lang="en-US" altLang="ja-JP"/>
              <a:pPr/>
              <a:t>‹#›</a:t>
            </a:fld>
            <a:endParaRPr lang="en-US" altLang="ja-JP"/>
          </a:p>
        </p:txBody>
      </p:sp>
    </p:spTree>
    <p:extLst>
      <p:ext uri="{BB962C8B-B14F-4D97-AF65-F5344CB8AC3E}">
        <p14:creationId xmlns:p14="http://schemas.microsoft.com/office/powerpoint/2010/main" val="330326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0A91C1-DBD1-4334-B64E-FE602DECDBE2}"/>
              </a:ext>
            </a:extLst>
          </p:cNvPr>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F88E9B9F-213A-4585-8DCD-4DAAD8108965}"/>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EF7B82B5-E57F-45FC-9A1C-2B2E8F6BE46E}"/>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0EAC794D-280A-4710-BBF8-790CED712B90}"/>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A46AF23A-89D1-44E5-B8A8-F1A2568ADB2A}"/>
              </a:ext>
            </a:extLst>
          </p:cNvPr>
          <p:cNvSpPr>
            <a:spLocks noGrp="1"/>
          </p:cNvSpPr>
          <p:nvPr>
            <p:ph type="sldNum" sz="quarter" idx="12"/>
          </p:nvPr>
        </p:nvSpPr>
        <p:spPr/>
        <p:txBody>
          <a:bodyPr/>
          <a:lstStyle>
            <a:lvl1pPr>
              <a:defRPr/>
            </a:lvl1pPr>
          </a:lstStyle>
          <a:p>
            <a:fld id="{5DFECB24-F48C-4FD1-9E00-FF18855B2C2E}" type="slidenum">
              <a:rPr lang="en-US" altLang="ja-JP"/>
              <a:pPr/>
              <a:t>‹#›</a:t>
            </a:fld>
            <a:endParaRPr lang="en-US" altLang="ja-JP"/>
          </a:p>
        </p:txBody>
      </p:sp>
    </p:spTree>
    <p:extLst>
      <p:ext uri="{BB962C8B-B14F-4D97-AF65-F5344CB8AC3E}">
        <p14:creationId xmlns:p14="http://schemas.microsoft.com/office/powerpoint/2010/main" val="3688425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4DDC1C-61DA-42EA-B23F-726FF6602029}"/>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4D8BEF3-4E49-42A2-B53F-5D7F80C012A7}"/>
              </a:ext>
            </a:extLst>
          </p:cNvPr>
          <p:cNvSpPr>
            <a:spLocks noGrp="1"/>
          </p:cNvSpPr>
          <p:nvPr>
            <p:ph sz="half" idx="1"/>
          </p:nvPr>
        </p:nvSpPr>
        <p:spPr>
          <a:xfrm>
            <a:off x="1182688" y="2017713"/>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3B74A2F3-2FDC-436C-9F51-CD1A9E3E1800}"/>
              </a:ext>
            </a:extLst>
          </p:cNvPr>
          <p:cNvSpPr>
            <a:spLocks noGrp="1"/>
          </p:cNvSpPr>
          <p:nvPr>
            <p:ph sz="half" idx="2"/>
          </p:nvPr>
        </p:nvSpPr>
        <p:spPr>
          <a:xfrm>
            <a:off x="5145088" y="2017713"/>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28EAAB1C-0A1B-4DD3-8C33-54DFB5A0416E}"/>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B7D2299F-945D-4F69-9437-8C8B4F278584}"/>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B16EF211-2814-4508-9B8D-79563847776D}"/>
              </a:ext>
            </a:extLst>
          </p:cNvPr>
          <p:cNvSpPr>
            <a:spLocks noGrp="1"/>
          </p:cNvSpPr>
          <p:nvPr>
            <p:ph type="sldNum" sz="quarter" idx="12"/>
          </p:nvPr>
        </p:nvSpPr>
        <p:spPr/>
        <p:txBody>
          <a:bodyPr/>
          <a:lstStyle>
            <a:lvl1pPr>
              <a:defRPr/>
            </a:lvl1pPr>
          </a:lstStyle>
          <a:p>
            <a:fld id="{B5A898C9-F38D-41C2-93D6-D3BDCC0FBE0F}" type="slidenum">
              <a:rPr lang="en-US" altLang="ja-JP"/>
              <a:pPr/>
              <a:t>‹#›</a:t>
            </a:fld>
            <a:endParaRPr lang="en-US" altLang="ja-JP"/>
          </a:p>
        </p:txBody>
      </p:sp>
    </p:spTree>
    <p:extLst>
      <p:ext uri="{BB962C8B-B14F-4D97-AF65-F5344CB8AC3E}">
        <p14:creationId xmlns:p14="http://schemas.microsoft.com/office/powerpoint/2010/main" val="233680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A323C7-02F1-4D71-90CA-4E592934686A}"/>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DC149DEB-812D-4BC3-9E1F-0B39E021810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967F2639-5694-4FEB-9674-CA42042D05B1}"/>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2DD2DA76-4323-45BB-982A-1A4BEFD8FC0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35072F5F-94E9-42EC-ADD6-E0222FFD365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3BAD7F7F-938A-4B9B-A9D0-5441CB530457}"/>
              </a:ext>
            </a:extLst>
          </p:cNvPr>
          <p:cNvSpPr>
            <a:spLocks noGrp="1"/>
          </p:cNvSpPr>
          <p:nvPr>
            <p:ph type="dt" sz="half" idx="10"/>
          </p:nvPr>
        </p:nvSpPr>
        <p:spPr/>
        <p:txBody>
          <a:bodyPr/>
          <a:lstStyle>
            <a:lvl1pPr>
              <a:defRPr/>
            </a:lvl1pPr>
          </a:lstStyle>
          <a:p>
            <a:endParaRPr lang="en-US" altLang="ja-JP"/>
          </a:p>
        </p:txBody>
      </p:sp>
      <p:sp>
        <p:nvSpPr>
          <p:cNvPr id="8" name="フッター プレースホルダー 7">
            <a:extLst>
              <a:ext uri="{FF2B5EF4-FFF2-40B4-BE49-F238E27FC236}">
                <a16:creationId xmlns:a16="http://schemas.microsoft.com/office/drawing/2014/main" id="{1B3A09BE-99DC-48FE-A338-7E8028B142A5}"/>
              </a:ext>
            </a:extLst>
          </p:cNvPr>
          <p:cNvSpPr>
            <a:spLocks noGrp="1"/>
          </p:cNvSpPr>
          <p:nvPr>
            <p:ph type="ftr" sz="quarter" idx="11"/>
          </p:nvPr>
        </p:nvSpPr>
        <p:spPr/>
        <p:txBody>
          <a:bodyPr/>
          <a:lstStyle>
            <a:lvl1pPr>
              <a:defRPr/>
            </a:lvl1pPr>
          </a:lstStyle>
          <a:p>
            <a:endParaRPr lang="en-US" altLang="ja-JP"/>
          </a:p>
        </p:txBody>
      </p:sp>
      <p:sp>
        <p:nvSpPr>
          <p:cNvPr id="9" name="スライド番号プレースホルダー 8">
            <a:extLst>
              <a:ext uri="{FF2B5EF4-FFF2-40B4-BE49-F238E27FC236}">
                <a16:creationId xmlns:a16="http://schemas.microsoft.com/office/drawing/2014/main" id="{9A3B3117-A9B4-45C2-9A01-710D08D2F36F}"/>
              </a:ext>
            </a:extLst>
          </p:cNvPr>
          <p:cNvSpPr>
            <a:spLocks noGrp="1"/>
          </p:cNvSpPr>
          <p:nvPr>
            <p:ph type="sldNum" sz="quarter" idx="12"/>
          </p:nvPr>
        </p:nvSpPr>
        <p:spPr/>
        <p:txBody>
          <a:bodyPr/>
          <a:lstStyle>
            <a:lvl1pPr>
              <a:defRPr/>
            </a:lvl1pPr>
          </a:lstStyle>
          <a:p>
            <a:fld id="{7EA972BE-3A69-4FF3-A202-6FAE7DBAB62E}" type="slidenum">
              <a:rPr lang="en-US" altLang="ja-JP"/>
              <a:pPr/>
              <a:t>‹#›</a:t>
            </a:fld>
            <a:endParaRPr lang="en-US" altLang="ja-JP"/>
          </a:p>
        </p:txBody>
      </p:sp>
    </p:spTree>
    <p:extLst>
      <p:ext uri="{BB962C8B-B14F-4D97-AF65-F5344CB8AC3E}">
        <p14:creationId xmlns:p14="http://schemas.microsoft.com/office/powerpoint/2010/main" val="1703053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40BB06-3BF8-4181-B07A-170F00A1531B}"/>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BE1572B-CDEE-44BA-A2DE-68261B039448}"/>
              </a:ext>
            </a:extLst>
          </p:cNvPr>
          <p:cNvSpPr>
            <a:spLocks noGrp="1"/>
          </p:cNvSpPr>
          <p:nvPr>
            <p:ph type="dt" sz="half" idx="10"/>
          </p:nvPr>
        </p:nvSpPr>
        <p:spPr/>
        <p:txBody>
          <a:bodyPr/>
          <a:lstStyle>
            <a:lvl1pPr>
              <a:defRPr/>
            </a:lvl1pPr>
          </a:lstStyle>
          <a:p>
            <a:endParaRPr lang="en-US" altLang="ja-JP"/>
          </a:p>
        </p:txBody>
      </p:sp>
      <p:sp>
        <p:nvSpPr>
          <p:cNvPr id="4" name="フッター プレースホルダー 3">
            <a:extLst>
              <a:ext uri="{FF2B5EF4-FFF2-40B4-BE49-F238E27FC236}">
                <a16:creationId xmlns:a16="http://schemas.microsoft.com/office/drawing/2014/main" id="{4D68F705-AF49-4F43-8AA3-1272A2C115F0}"/>
              </a:ext>
            </a:extLst>
          </p:cNvPr>
          <p:cNvSpPr>
            <a:spLocks noGrp="1"/>
          </p:cNvSpPr>
          <p:nvPr>
            <p:ph type="ftr" sz="quarter" idx="11"/>
          </p:nvPr>
        </p:nvSpPr>
        <p:spPr/>
        <p:txBody>
          <a:bodyPr/>
          <a:lstStyle>
            <a:lvl1pPr>
              <a:defRPr/>
            </a:lvl1pPr>
          </a:lstStyle>
          <a:p>
            <a:endParaRPr lang="en-US" altLang="ja-JP"/>
          </a:p>
        </p:txBody>
      </p:sp>
      <p:sp>
        <p:nvSpPr>
          <p:cNvPr id="5" name="スライド番号プレースホルダー 4">
            <a:extLst>
              <a:ext uri="{FF2B5EF4-FFF2-40B4-BE49-F238E27FC236}">
                <a16:creationId xmlns:a16="http://schemas.microsoft.com/office/drawing/2014/main" id="{1692B4F0-0A48-45D8-B8CC-E3EA2DBDB0DA}"/>
              </a:ext>
            </a:extLst>
          </p:cNvPr>
          <p:cNvSpPr>
            <a:spLocks noGrp="1"/>
          </p:cNvSpPr>
          <p:nvPr>
            <p:ph type="sldNum" sz="quarter" idx="12"/>
          </p:nvPr>
        </p:nvSpPr>
        <p:spPr/>
        <p:txBody>
          <a:bodyPr/>
          <a:lstStyle>
            <a:lvl1pPr>
              <a:defRPr/>
            </a:lvl1pPr>
          </a:lstStyle>
          <a:p>
            <a:fld id="{E32A7551-ED86-42F7-B72B-58D95789CC48}" type="slidenum">
              <a:rPr lang="en-US" altLang="ja-JP"/>
              <a:pPr/>
              <a:t>‹#›</a:t>
            </a:fld>
            <a:endParaRPr lang="en-US" altLang="ja-JP"/>
          </a:p>
        </p:txBody>
      </p:sp>
    </p:spTree>
    <p:extLst>
      <p:ext uri="{BB962C8B-B14F-4D97-AF65-F5344CB8AC3E}">
        <p14:creationId xmlns:p14="http://schemas.microsoft.com/office/powerpoint/2010/main" val="1643730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7278009-2550-450F-9131-67AF735233FF}"/>
              </a:ext>
            </a:extLst>
          </p:cNvPr>
          <p:cNvSpPr>
            <a:spLocks noGrp="1"/>
          </p:cNvSpPr>
          <p:nvPr>
            <p:ph type="dt" sz="half" idx="10"/>
          </p:nvPr>
        </p:nvSpPr>
        <p:spPr/>
        <p:txBody>
          <a:bodyPr/>
          <a:lstStyle>
            <a:lvl1pPr>
              <a:defRPr/>
            </a:lvl1pPr>
          </a:lstStyle>
          <a:p>
            <a:endParaRPr lang="en-US" altLang="ja-JP"/>
          </a:p>
        </p:txBody>
      </p:sp>
      <p:sp>
        <p:nvSpPr>
          <p:cNvPr id="3" name="フッター プレースホルダー 2">
            <a:extLst>
              <a:ext uri="{FF2B5EF4-FFF2-40B4-BE49-F238E27FC236}">
                <a16:creationId xmlns:a16="http://schemas.microsoft.com/office/drawing/2014/main" id="{4A734812-BEB3-4948-9A13-5C0DCB40C274}"/>
              </a:ext>
            </a:extLst>
          </p:cNvPr>
          <p:cNvSpPr>
            <a:spLocks noGrp="1"/>
          </p:cNvSpPr>
          <p:nvPr>
            <p:ph type="ftr" sz="quarter" idx="11"/>
          </p:nvPr>
        </p:nvSpPr>
        <p:spPr/>
        <p:txBody>
          <a:bodyPr/>
          <a:lstStyle>
            <a:lvl1pPr>
              <a:defRPr/>
            </a:lvl1pPr>
          </a:lstStyle>
          <a:p>
            <a:endParaRPr lang="en-US" altLang="ja-JP"/>
          </a:p>
        </p:txBody>
      </p:sp>
      <p:sp>
        <p:nvSpPr>
          <p:cNvPr id="4" name="スライド番号プレースホルダー 3">
            <a:extLst>
              <a:ext uri="{FF2B5EF4-FFF2-40B4-BE49-F238E27FC236}">
                <a16:creationId xmlns:a16="http://schemas.microsoft.com/office/drawing/2014/main" id="{938FF97D-442E-4AA7-A52C-3040D2B6F7E3}"/>
              </a:ext>
            </a:extLst>
          </p:cNvPr>
          <p:cNvSpPr>
            <a:spLocks noGrp="1"/>
          </p:cNvSpPr>
          <p:nvPr>
            <p:ph type="sldNum" sz="quarter" idx="12"/>
          </p:nvPr>
        </p:nvSpPr>
        <p:spPr/>
        <p:txBody>
          <a:bodyPr/>
          <a:lstStyle>
            <a:lvl1pPr>
              <a:defRPr/>
            </a:lvl1pPr>
          </a:lstStyle>
          <a:p>
            <a:fld id="{4AA3888C-57B9-4663-9A6C-9470F01D5384}" type="slidenum">
              <a:rPr lang="en-US" altLang="ja-JP"/>
              <a:pPr/>
              <a:t>‹#›</a:t>
            </a:fld>
            <a:endParaRPr lang="en-US" altLang="ja-JP"/>
          </a:p>
        </p:txBody>
      </p:sp>
    </p:spTree>
    <p:extLst>
      <p:ext uri="{BB962C8B-B14F-4D97-AF65-F5344CB8AC3E}">
        <p14:creationId xmlns:p14="http://schemas.microsoft.com/office/powerpoint/2010/main" val="288553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8F149F-628E-416E-85C9-9C013C902207}"/>
              </a:ext>
            </a:extLst>
          </p:cNvPr>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90EF0C7-4A5B-4298-9266-7526A7F4883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A97A68A5-74E8-4623-B08C-27CF9A32B97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9A7CFFC2-98FB-462B-A0D3-B66DD18FA135}"/>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6BF5F7E5-C624-4E6F-B50A-59E02FD5DAD2}"/>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596A7996-40D4-42BE-87C0-E3C6F96BC6D2}"/>
              </a:ext>
            </a:extLst>
          </p:cNvPr>
          <p:cNvSpPr>
            <a:spLocks noGrp="1"/>
          </p:cNvSpPr>
          <p:nvPr>
            <p:ph type="sldNum" sz="quarter" idx="12"/>
          </p:nvPr>
        </p:nvSpPr>
        <p:spPr/>
        <p:txBody>
          <a:bodyPr/>
          <a:lstStyle>
            <a:lvl1pPr>
              <a:defRPr/>
            </a:lvl1pPr>
          </a:lstStyle>
          <a:p>
            <a:fld id="{04D32085-50B4-4311-86F9-F03BAD1F9600}" type="slidenum">
              <a:rPr lang="en-US" altLang="ja-JP"/>
              <a:pPr/>
              <a:t>‹#›</a:t>
            </a:fld>
            <a:endParaRPr lang="en-US" altLang="ja-JP"/>
          </a:p>
        </p:txBody>
      </p:sp>
    </p:spTree>
    <p:extLst>
      <p:ext uri="{BB962C8B-B14F-4D97-AF65-F5344CB8AC3E}">
        <p14:creationId xmlns:p14="http://schemas.microsoft.com/office/powerpoint/2010/main" val="383366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3361FB-A3A2-4C13-9781-F36F4CF2A523}"/>
              </a:ext>
            </a:extLst>
          </p:cNvPr>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131C9821-0A70-4DFF-B655-B450E7C645D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a:extLst>
              <a:ext uri="{FF2B5EF4-FFF2-40B4-BE49-F238E27FC236}">
                <a16:creationId xmlns:a16="http://schemas.microsoft.com/office/drawing/2014/main" id="{1ACB7063-03E4-44FF-9A89-A94ABBF8A23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DAE001FC-17D1-4DD2-A91A-63DFC42AC3E7}"/>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7D73439D-950E-4D07-9DBC-245A6DF65A3B}"/>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8FB147E1-14D0-4ABB-B115-368A12465381}"/>
              </a:ext>
            </a:extLst>
          </p:cNvPr>
          <p:cNvSpPr>
            <a:spLocks noGrp="1"/>
          </p:cNvSpPr>
          <p:nvPr>
            <p:ph type="sldNum" sz="quarter" idx="12"/>
          </p:nvPr>
        </p:nvSpPr>
        <p:spPr/>
        <p:txBody>
          <a:bodyPr/>
          <a:lstStyle>
            <a:lvl1pPr>
              <a:defRPr/>
            </a:lvl1pPr>
          </a:lstStyle>
          <a:p>
            <a:fld id="{A0512FB3-B19E-4196-A867-8C7ABD77AA6B}" type="slidenum">
              <a:rPr lang="en-US" altLang="ja-JP"/>
              <a:pPr/>
              <a:t>‹#›</a:t>
            </a:fld>
            <a:endParaRPr lang="en-US" altLang="ja-JP"/>
          </a:p>
        </p:txBody>
      </p:sp>
    </p:spTree>
    <p:extLst>
      <p:ext uri="{BB962C8B-B14F-4D97-AF65-F5344CB8AC3E}">
        <p14:creationId xmlns:p14="http://schemas.microsoft.com/office/powerpoint/2010/main" val="2114367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7F8F1A3-7831-440D-81B8-AC44023B859C}"/>
              </a:ext>
            </a:extLst>
          </p:cNvPr>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75" name="Rectangle 3">
            <a:extLst>
              <a:ext uri="{FF2B5EF4-FFF2-40B4-BE49-F238E27FC236}">
                <a16:creationId xmlns:a16="http://schemas.microsoft.com/office/drawing/2014/main" id="{042CF926-B3C7-481B-89C9-2256581A4845}"/>
              </a:ext>
            </a:extLst>
          </p:cNvPr>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76" name="Rectangle 4">
            <a:extLst>
              <a:ext uri="{FF2B5EF4-FFF2-40B4-BE49-F238E27FC236}">
                <a16:creationId xmlns:a16="http://schemas.microsoft.com/office/drawing/2014/main" id="{82923231-3FED-4FC6-8FA8-0E0712B0ED2B}"/>
              </a:ext>
            </a:extLst>
          </p:cNvPr>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77" name="Rectangle 5">
            <a:extLst>
              <a:ext uri="{FF2B5EF4-FFF2-40B4-BE49-F238E27FC236}">
                <a16:creationId xmlns:a16="http://schemas.microsoft.com/office/drawing/2014/main" id="{01B15D23-A35F-4A1D-8AC4-501649340C45}"/>
              </a:ext>
            </a:extLst>
          </p:cNvPr>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78" name="Rectangle 6">
            <a:extLst>
              <a:ext uri="{FF2B5EF4-FFF2-40B4-BE49-F238E27FC236}">
                <a16:creationId xmlns:a16="http://schemas.microsoft.com/office/drawing/2014/main" id="{82B8B8C7-0F0A-4EF4-9187-44D688377DEB}"/>
              </a:ext>
            </a:extLst>
          </p:cNvPr>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79" name="Rectangle 7">
            <a:extLst>
              <a:ext uri="{FF2B5EF4-FFF2-40B4-BE49-F238E27FC236}">
                <a16:creationId xmlns:a16="http://schemas.microsoft.com/office/drawing/2014/main" id="{F3D97D4C-451E-4774-A12D-518A5DBE7182}"/>
              </a:ext>
            </a:extLst>
          </p:cNvPr>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80" name="Rectangle 8">
            <a:extLst>
              <a:ext uri="{FF2B5EF4-FFF2-40B4-BE49-F238E27FC236}">
                <a16:creationId xmlns:a16="http://schemas.microsoft.com/office/drawing/2014/main" id="{03A9A0B4-6317-4987-8EB5-56D00B81B926}"/>
              </a:ext>
            </a:extLst>
          </p:cNvPr>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81" name="Rectangle 9">
            <a:extLst>
              <a:ext uri="{FF2B5EF4-FFF2-40B4-BE49-F238E27FC236}">
                <a16:creationId xmlns:a16="http://schemas.microsoft.com/office/drawing/2014/main" id="{EDB08B63-1BBD-43C1-9B3B-8D5A50655890}"/>
              </a:ext>
            </a:extLst>
          </p:cNvPr>
          <p:cNvSpPr>
            <a:spLocks noGrp="1" noChangeArrowheads="1"/>
          </p:cNvSpPr>
          <p:nvPr>
            <p:ph type="title"/>
          </p:nvPr>
        </p:nvSpPr>
        <p:spPr bwMode="auto">
          <a:xfrm>
            <a:off x="1150938" y="617538"/>
            <a:ext cx="779303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3082" name="Rectangle 10">
            <a:extLst>
              <a:ext uri="{FF2B5EF4-FFF2-40B4-BE49-F238E27FC236}">
                <a16:creationId xmlns:a16="http://schemas.microsoft.com/office/drawing/2014/main" id="{AADB3F40-9489-403C-854F-C103DAA30819}"/>
              </a:ext>
            </a:extLst>
          </p:cNvPr>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83" name="Rectangle 11">
            <a:extLst>
              <a:ext uri="{FF2B5EF4-FFF2-40B4-BE49-F238E27FC236}">
                <a16:creationId xmlns:a16="http://schemas.microsoft.com/office/drawing/2014/main" id="{ADF932D6-F203-4317-8D8D-8188C60ED106}"/>
              </a:ext>
            </a:extLst>
          </p:cNvPr>
          <p:cNvSpPr>
            <a:spLocks noGrp="1" noChangeArrowheads="1"/>
          </p:cNvSpPr>
          <p:nvPr>
            <p:ph type="dt" sz="half" idx="2"/>
          </p:nvPr>
        </p:nvSpPr>
        <p:spPr bwMode="auto">
          <a:xfrm>
            <a:off x="9144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lvl1pPr>
          </a:lstStyle>
          <a:p>
            <a:endParaRPr lang="en-US" altLang="ja-JP"/>
          </a:p>
        </p:txBody>
      </p:sp>
      <p:sp>
        <p:nvSpPr>
          <p:cNvPr id="3084" name="Rectangle 12">
            <a:extLst>
              <a:ext uri="{FF2B5EF4-FFF2-40B4-BE49-F238E27FC236}">
                <a16:creationId xmlns:a16="http://schemas.microsoft.com/office/drawing/2014/main" id="{8B3ADC49-6B72-41BF-909C-DC5AE1A97892}"/>
              </a:ext>
            </a:extLst>
          </p:cNvPr>
          <p:cNvSpPr>
            <a:spLocks noGrp="1" noChangeArrowheads="1"/>
          </p:cNvSpPr>
          <p:nvPr>
            <p:ph type="ftr" sz="quarter" idx="3"/>
          </p:nvPr>
        </p:nvSpPr>
        <p:spPr bwMode="auto">
          <a:xfrm>
            <a:off x="33528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lvl1pPr>
          </a:lstStyle>
          <a:p>
            <a:endParaRPr lang="en-US" altLang="ja-JP"/>
          </a:p>
        </p:txBody>
      </p:sp>
      <p:sp>
        <p:nvSpPr>
          <p:cNvPr id="3085" name="Rectangle 13">
            <a:extLst>
              <a:ext uri="{FF2B5EF4-FFF2-40B4-BE49-F238E27FC236}">
                <a16:creationId xmlns:a16="http://schemas.microsoft.com/office/drawing/2014/main" id="{591F1508-E874-42F1-B1BE-77C0E4FB4889}"/>
              </a:ext>
            </a:extLst>
          </p:cNvPr>
          <p:cNvSpPr>
            <a:spLocks noGrp="1" noChangeArrowheads="1"/>
          </p:cNvSpPr>
          <p:nvPr>
            <p:ph type="sldNum" sz="quarter" idx="4"/>
          </p:nvPr>
        </p:nvSpPr>
        <p:spPr bwMode="auto">
          <a:xfrm>
            <a:off x="6781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lvl1pPr>
          </a:lstStyle>
          <a:p>
            <a:fld id="{283C8986-1795-47D4-B236-E4FD25863ABD}" type="slidenum">
              <a:rPr lang="en-US" altLang="ja-JP"/>
              <a:pPr/>
              <a:t>‹#›</a:t>
            </a:fld>
            <a:endParaRPr lang="en-US" altLang="ja-JP"/>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kumimoji="1" sz="4400" kern="1200">
          <a:solidFill>
            <a:schemeClr val="tx2"/>
          </a:solidFill>
          <a:latin typeface="+mj-lt"/>
          <a:ea typeface="+mj-ea"/>
          <a:cs typeface="+mj-cs"/>
        </a:defRPr>
      </a:lvl1pPr>
      <a:lvl2pPr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2pPr>
      <a:lvl3pPr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3pPr>
      <a:lvl4pPr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4pPr>
      <a:lvl5pPr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9pPr>
    </p:titleStyle>
    <p:bodyStyle>
      <a:lvl1pPr marL="342900" indent="-342900" algn="l" rtl="0" fontAlgn="base">
        <a:spcBef>
          <a:spcPct val="20000"/>
        </a:spcBef>
        <a:spcAft>
          <a:spcPct val="0"/>
        </a:spcAft>
        <a:buClr>
          <a:schemeClr val="folHlink"/>
        </a:buClr>
        <a:buSzPct val="60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mn-lt"/>
          <a:ea typeface="+mn-ea"/>
          <a:cs typeface="+mn-cs"/>
        </a:defRPr>
      </a:lvl2pPr>
      <a:lvl3pPr marL="1143000" indent="-228600" algn="l" rtl="0" fontAlgn="base">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mn-lt"/>
          <a:ea typeface="+mn-ea"/>
          <a:cs typeface="+mn-cs"/>
        </a:defRPr>
      </a:lvl4pPr>
      <a:lvl5pPr marL="2057400" indent="-228600" algn="l" rtl="0" fontAlgn="base">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audio" Target="../media/audio1.wav"/></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package" Target="../embeddings/Microsoft_Excel_Worksheet1.xlsx"/><Relationship Id="rId4" Type="http://schemas.openxmlformats.org/officeDocument/2006/relationships/image" Target="../media/image6.e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B87B394-4A2C-4D73-B2EF-722A08C728BD}"/>
              </a:ext>
            </a:extLst>
          </p:cNvPr>
          <p:cNvSpPr>
            <a:spLocks noGrp="1" noChangeArrowheads="1"/>
          </p:cNvSpPr>
          <p:nvPr>
            <p:ph type="ctrTitle"/>
          </p:nvPr>
        </p:nvSpPr>
        <p:spPr>
          <a:xfrm>
            <a:off x="899592" y="1975520"/>
            <a:ext cx="7772400" cy="1447800"/>
          </a:xfrm>
        </p:spPr>
        <p:txBody>
          <a:bodyPr/>
          <a:lstStyle/>
          <a:p>
            <a:pPr algn="ctr"/>
            <a:r>
              <a:rPr lang="ja-JP" altLang="en-US" dirty="0">
                <a:solidFill>
                  <a:srgbClr val="FFFF00"/>
                </a:solidFill>
              </a:rPr>
              <a:t>地域社会で共に生きる展望を</a:t>
            </a:r>
            <a:br>
              <a:rPr lang="en-US" altLang="ja-JP" dirty="0">
                <a:solidFill>
                  <a:srgbClr val="FFFF00"/>
                </a:solidFill>
              </a:rPr>
            </a:br>
            <a:r>
              <a:rPr lang="ja-JP" altLang="en-US" dirty="0">
                <a:solidFill>
                  <a:srgbClr val="FFFF00"/>
                </a:solidFill>
              </a:rPr>
              <a:t>施設コンフリクトから考える</a:t>
            </a:r>
            <a:endParaRPr lang="ja-JP" altLang="en-US" sz="3600" dirty="0"/>
          </a:p>
        </p:txBody>
      </p:sp>
      <p:sp>
        <p:nvSpPr>
          <p:cNvPr id="2051" name="Rectangle 3">
            <a:extLst>
              <a:ext uri="{FF2B5EF4-FFF2-40B4-BE49-F238E27FC236}">
                <a16:creationId xmlns:a16="http://schemas.microsoft.com/office/drawing/2014/main" id="{25BB5AF5-8ACC-4631-820A-2FD199C8141E}"/>
              </a:ext>
            </a:extLst>
          </p:cNvPr>
          <p:cNvSpPr>
            <a:spLocks noGrp="1" noChangeArrowheads="1"/>
          </p:cNvSpPr>
          <p:nvPr>
            <p:ph type="subTitle" idx="1"/>
          </p:nvPr>
        </p:nvSpPr>
        <p:spPr/>
        <p:txBody>
          <a:bodyPr/>
          <a:lstStyle/>
          <a:p>
            <a:r>
              <a:rPr lang="ja-JP" altLang="en-US" dirty="0"/>
              <a:t>田中精神科医オフィス</a:t>
            </a:r>
            <a:endParaRPr lang="en-US" altLang="ja-JP" dirty="0"/>
          </a:p>
          <a:p>
            <a:r>
              <a:rPr lang="ja-JP" altLang="en-US" dirty="0"/>
              <a:t>田中　千足</a:t>
            </a:r>
          </a:p>
          <a:p>
            <a:r>
              <a:rPr lang="en-US" altLang="ja-JP" dirty="0"/>
              <a:t>2021</a:t>
            </a:r>
            <a:r>
              <a:rPr lang="ja-JP" altLang="en-US" dirty="0"/>
              <a:t>年</a:t>
            </a:r>
            <a:r>
              <a:rPr lang="en-US" altLang="ja-JP" dirty="0"/>
              <a:t>2</a:t>
            </a:r>
            <a:r>
              <a:rPr lang="ja-JP" altLang="en-US" dirty="0"/>
              <a:t>月</a:t>
            </a:r>
            <a:r>
              <a:rPr lang="en-US" altLang="ja-JP" dirty="0"/>
              <a:t>12</a:t>
            </a:r>
            <a:r>
              <a:rPr lang="ja-JP" altLang="en-US" dirty="0"/>
              <a:t>日</a:t>
            </a:r>
          </a:p>
        </p:txBody>
      </p:sp>
      <p:sp>
        <p:nvSpPr>
          <p:cNvPr id="2" name="テキスト ボックス 1">
            <a:extLst>
              <a:ext uri="{FF2B5EF4-FFF2-40B4-BE49-F238E27FC236}">
                <a16:creationId xmlns:a16="http://schemas.microsoft.com/office/drawing/2014/main" id="{004724E5-A06E-409C-A1D1-5840FEEF747A}"/>
              </a:ext>
            </a:extLst>
          </p:cNvPr>
          <p:cNvSpPr txBox="1"/>
          <p:nvPr/>
        </p:nvSpPr>
        <p:spPr>
          <a:xfrm>
            <a:off x="1043608" y="404664"/>
            <a:ext cx="7416824" cy="707886"/>
          </a:xfrm>
          <a:prstGeom prst="rect">
            <a:avLst/>
          </a:prstGeom>
          <a:noFill/>
        </p:spPr>
        <p:txBody>
          <a:bodyPr wrap="square" rtlCol="0">
            <a:spAutoFit/>
          </a:bodyPr>
          <a:lstStyle/>
          <a:p>
            <a:pPr algn="ctr"/>
            <a:r>
              <a:rPr lang="zh-TW" altLang="en-US" dirty="0"/>
              <a:t>箕面市障害者事業団設立 </a:t>
            </a:r>
            <a:r>
              <a:rPr lang="en-US" altLang="zh-TW" dirty="0"/>
              <a:t>30 </a:t>
            </a:r>
            <a:r>
              <a:rPr lang="zh-TW" altLang="en-US" dirty="0"/>
              <a:t>周年記念</a:t>
            </a:r>
            <a:r>
              <a:rPr lang="ja-JP" altLang="en-US" dirty="0"/>
              <a:t>　連続講座</a:t>
            </a:r>
            <a:endParaRPr lang="en-US" altLang="zh-TW" dirty="0"/>
          </a:p>
          <a:p>
            <a:pPr algn="ctr"/>
            <a:r>
              <a:rPr kumimoji="1" lang="ja-JP" altLang="en-US" dirty="0"/>
              <a:t>「障害のある人と共に生きる　これまでとこれから」</a:t>
            </a:r>
          </a:p>
        </p:txBody>
      </p:sp>
    </p:spTree>
  </p:cSld>
  <p:clrMapOvr>
    <a:masterClrMapping/>
  </p:clrMapOvr>
  <mc:AlternateContent xmlns:mc="http://schemas.openxmlformats.org/markup-compatibility/2006" xmlns:p14="http://schemas.microsoft.com/office/powerpoint/2010/main">
    <mc:Choice Requires="p14">
      <p:transition spd="slow" p14:dur="2000" advTm="49239"/>
    </mc:Choice>
    <mc:Fallback xmlns="">
      <p:transition spd="slow" advTm="4923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C86612-675F-4852-B8B0-6988B28AC01A}"/>
              </a:ext>
            </a:extLst>
          </p:cNvPr>
          <p:cNvSpPr>
            <a:spLocks noGrp="1"/>
          </p:cNvSpPr>
          <p:nvPr>
            <p:ph type="title"/>
          </p:nvPr>
        </p:nvSpPr>
        <p:spPr>
          <a:xfrm>
            <a:off x="1150938" y="116632"/>
            <a:ext cx="7793037" cy="792088"/>
          </a:xfrm>
        </p:spPr>
        <p:txBody>
          <a:bodyPr/>
          <a:lstStyle/>
          <a:p>
            <a:r>
              <a:rPr kumimoji="1" lang="ja-JP" altLang="en-US" dirty="0"/>
              <a:t>コロナうつ　</a:t>
            </a:r>
            <a:r>
              <a:rPr kumimoji="1" lang="en-US" altLang="ja-JP" dirty="0"/>
              <a:t>3</a:t>
            </a:r>
            <a:endParaRPr kumimoji="1" lang="ja-JP" altLang="en-US" dirty="0"/>
          </a:p>
        </p:txBody>
      </p:sp>
      <p:sp>
        <p:nvSpPr>
          <p:cNvPr id="3" name="コンテンツ プレースホルダー 2">
            <a:extLst>
              <a:ext uri="{FF2B5EF4-FFF2-40B4-BE49-F238E27FC236}">
                <a16:creationId xmlns:a16="http://schemas.microsoft.com/office/drawing/2014/main" id="{AA0E076D-E30C-4B22-AF5B-7AA443ABE7ED}"/>
              </a:ext>
            </a:extLst>
          </p:cNvPr>
          <p:cNvSpPr>
            <a:spLocks noGrp="1"/>
          </p:cNvSpPr>
          <p:nvPr>
            <p:ph idx="1"/>
          </p:nvPr>
        </p:nvSpPr>
        <p:spPr>
          <a:xfrm>
            <a:off x="457200" y="1052736"/>
            <a:ext cx="8229600" cy="5688632"/>
          </a:xfrm>
        </p:spPr>
        <p:txBody>
          <a:bodyPr/>
          <a:lstStyle/>
          <a:p>
            <a:r>
              <a:rPr kumimoji="1" lang="ja-JP" altLang="en-US" dirty="0"/>
              <a:t>コロナの長期化、第２波、第</a:t>
            </a:r>
            <a:r>
              <a:rPr kumimoji="1" lang="en-US" altLang="ja-JP" dirty="0"/>
              <a:t>3</a:t>
            </a:r>
            <a:r>
              <a:rPr kumimoji="1" lang="ja-JP" altLang="en-US" dirty="0"/>
              <a:t>波という揺戻し</a:t>
            </a:r>
            <a:endParaRPr kumimoji="1" lang="en-US" altLang="ja-JP" dirty="0"/>
          </a:p>
          <a:p>
            <a:pPr lvl="1"/>
            <a:r>
              <a:rPr lang="ja-JP" altLang="en-US" dirty="0"/>
              <a:t>見通しがつかない</a:t>
            </a:r>
            <a:endParaRPr lang="en-US" altLang="ja-JP" dirty="0"/>
          </a:p>
          <a:p>
            <a:pPr lvl="1"/>
            <a:r>
              <a:rPr kumimoji="1" lang="ja-JP" altLang="en-US" dirty="0"/>
              <a:t>一度楽になると再度の苦しみはより大きい</a:t>
            </a:r>
            <a:endParaRPr kumimoji="1" lang="en-US" altLang="ja-JP" dirty="0"/>
          </a:p>
          <a:p>
            <a:pPr lvl="1"/>
            <a:r>
              <a:rPr lang="ja-JP" altLang="en-US" dirty="0"/>
              <a:t>有利不利、貧富の差が拡大する</a:t>
            </a:r>
            <a:endParaRPr lang="en-US" altLang="ja-JP" dirty="0"/>
          </a:p>
          <a:p>
            <a:r>
              <a:rPr kumimoji="1" lang="ja-JP" altLang="en-US" dirty="0"/>
              <a:t>パーソナリティー機能の低下圧力の増大</a:t>
            </a:r>
            <a:endParaRPr kumimoji="1" lang="en-US" altLang="ja-JP" dirty="0"/>
          </a:p>
          <a:p>
            <a:pPr lvl="1"/>
            <a:r>
              <a:rPr lang="ja-JP" altLang="en-US" dirty="0"/>
              <a:t>「自分のやっていること考え方はこれでいい」と思いにくくなる</a:t>
            </a:r>
            <a:endParaRPr lang="en-US" altLang="ja-JP" dirty="0"/>
          </a:p>
          <a:p>
            <a:pPr lvl="1"/>
            <a:r>
              <a:rPr kumimoji="1" lang="ja-JP" altLang="en-US" dirty="0"/>
              <a:t>自分がこれからどうすればいいか自信がなくなる</a:t>
            </a:r>
            <a:endParaRPr kumimoji="1" lang="en-US" altLang="ja-JP" dirty="0"/>
          </a:p>
          <a:p>
            <a:pPr lvl="1"/>
            <a:r>
              <a:rPr lang="ja-JP" altLang="en-US" dirty="0"/>
              <a:t>他者の行動・思考が理解できにくくなる</a:t>
            </a:r>
            <a:endParaRPr lang="en-US" altLang="ja-JP" dirty="0"/>
          </a:p>
          <a:p>
            <a:pPr lvl="1"/>
            <a:r>
              <a:rPr kumimoji="1" lang="ja-JP" altLang="en-US" dirty="0"/>
              <a:t>他者や世間に対して親密・思いやりを持ちにくくなる</a:t>
            </a:r>
          </a:p>
        </p:txBody>
      </p:sp>
    </p:spTree>
    <p:extLst>
      <p:ext uri="{BB962C8B-B14F-4D97-AF65-F5344CB8AC3E}">
        <p14:creationId xmlns:p14="http://schemas.microsoft.com/office/powerpoint/2010/main" val="826761473"/>
      </p:ext>
    </p:extLst>
  </p:cSld>
  <p:clrMapOvr>
    <a:masterClrMapping/>
  </p:clrMapOvr>
  <mc:AlternateContent xmlns:mc="http://schemas.openxmlformats.org/markup-compatibility/2006" xmlns:p14="http://schemas.microsoft.com/office/powerpoint/2010/main">
    <mc:Choice Requires="p14">
      <p:transition spd="slow" p14:dur="2000" advTm="91903"/>
    </mc:Choice>
    <mc:Fallback xmlns="">
      <p:transition spd="slow" advTm="91903"/>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F566ED-84D8-4D64-B763-84879B7A2D7E}"/>
              </a:ext>
            </a:extLst>
          </p:cNvPr>
          <p:cNvSpPr>
            <a:spLocks noGrp="1"/>
          </p:cNvSpPr>
          <p:nvPr>
            <p:ph type="title"/>
          </p:nvPr>
        </p:nvSpPr>
        <p:spPr>
          <a:xfrm>
            <a:off x="457200" y="188641"/>
            <a:ext cx="8229600" cy="504056"/>
          </a:xfrm>
        </p:spPr>
        <p:txBody>
          <a:bodyPr/>
          <a:lstStyle/>
          <a:p>
            <a:r>
              <a:rPr kumimoji="1" lang="ja-JP" altLang="en-US" dirty="0"/>
              <a:t>コロナうつ　</a:t>
            </a:r>
            <a:r>
              <a:rPr kumimoji="1" lang="en-US" altLang="ja-JP" dirty="0"/>
              <a:t>4</a:t>
            </a:r>
            <a:endParaRPr kumimoji="1" lang="ja-JP" altLang="en-US" dirty="0"/>
          </a:p>
        </p:txBody>
      </p:sp>
      <p:sp>
        <p:nvSpPr>
          <p:cNvPr id="3" name="コンテンツ プレースホルダー 2">
            <a:extLst>
              <a:ext uri="{FF2B5EF4-FFF2-40B4-BE49-F238E27FC236}">
                <a16:creationId xmlns:a16="http://schemas.microsoft.com/office/drawing/2014/main" id="{4D4057FF-0BA2-4805-BB5C-C26649C3C8E1}"/>
              </a:ext>
            </a:extLst>
          </p:cNvPr>
          <p:cNvSpPr>
            <a:spLocks noGrp="1"/>
          </p:cNvSpPr>
          <p:nvPr>
            <p:ph idx="1"/>
          </p:nvPr>
        </p:nvSpPr>
        <p:spPr>
          <a:xfrm>
            <a:off x="457200" y="692698"/>
            <a:ext cx="8229600" cy="5887490"/>
          </a:xfrm>
        </p:spPr>
        <p:txBody>
          <a:bodyPr/>
          <a:lstStyle/>
          <a:p>
            <a:r>
              <a:rPr kumimoji="1" lang="ja-JP" altLang="en-US" dirty="0"/>
              <a:t>強いストレスからいろいろな身体症状、不安、不眠が起こる</a:t>
            </a:r>
            <a:endParaRPr kumimoji="1" lang="en-US" altLang="ja-JP" dirty="0"/>
          </a:p>
          <a:p>
            <a:r>
              <a:rPr lang="ja-JP" altLang="en-US" dirty="0"/>
              <a:t>この時心身のエネルギーは減少している</a:t>
            </a:r>
            <a:endParaRPr lang="en-US" altLang="ja-JP" dirty="0"/>
          </a:p>
          <a:p>
            <a:pPr lvl="1"/>
            <a:r>
              <a:rPr kumimoji="1" lang="ja-JP" altLang="en-US" dirty="0"/>
              <a:t>気力がわかない</a:t>
            </a:r>
            <a:endParaRPr kumimoji="1" lang="en-US" altLang="ja-JP" dirty="0"/>
          </a:p>
          <a:p>
            <a:pPr lvl="1"/>
            <a:r>
              <a:rPr kumimoji="1" lang="ja-JP" altLang="en-US" dirty="0"/>
              <a:t>気が晴れなくて、些細なことが気になるようになる</a:t>
            </a:r>
            <a:endParaRPr kumimoji="1" lang="en-US" altLang="ja-JP" dirty="0"/>
          </a:p>
          <a:p>
            <a:pPr lvl="1"/>
            <a:r>
              <a:rPr kumimoji="1" lang="ja-JP" altLang="en-US" dirty="0"/>
              <a:t>自分の考えが進みにくい、ほかのことが気になってしまう、集中力がない、物忘れをする、判断力がない</a:t>
            </a:r>
            <a:endParaRPr kumimoji="1" lang="en-US" altLang="ja-JP" dirty="0"/>
          </a:p>
          <a:p>
            <a:r>
              <a:rPr lang="ja-JP" altLang="en-US" dirty="0"/>
              <a:t>行動がスムーズにいかず、どうなったのかと焦り、不安になり、少し情けなくなる</a:t>
            </a:r>
            <a:endParaRPr lang="en-US" altLang="ja-JP" dirty="0"/>
          </a:p>
          <a:p>
            <a:r>
              <a:rPr kumimoji="1" lang="ja-JP" altLang="en-US" dirty="0"/>
              <a:t>心身のエネルギーはさらに減少する悪循環</a:t>
            </a:r>
          </a:p>
        </p:txBody>
      </p:sp>
    </p:spTree>
    <p:extLst>
      <p:ext uri="{BB962C8B-B14F-4D97-AF65-F5344CB8AC3E}">
        <p14:creationId xmlns:p14="http://schemas.microsoft.com/office/powerpoint/2010/main" val="1547487324"/>
      </p:ext>
    </p:extLst>
  </p:cSld>
  <p:clrMapOvr>
    <a:masterClrMapping/>
  </p:clrMapOvr>
  <mc:AlternateContent xmlns:mc="http://schemas.openxmlformats.org/markup-compatibility/2006" xmlns:p14="http://schemas.microsoft.com/office/powerpoint/2010/main">
    <mc:Choice Requires="p14">
      <p:transition spd="slow" p14:dur="2000" advTm="79246"/>
    </mc:Choice>
    <mc:Fallback xmlns="">
      <p:transition spd="slow" advTm="79246"/>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2"/>
          <p:cNvSpPr>
            <a:spLocks noChangeShapeType="1"/>
          </p:cNvSpPr>
          <p:nvPr/>
        </p:nvSpPr>
        <p:spPr bwMode="auto">
          <a:xfrm>
            <a:off x="4114800" y="2667000"/>
            <a:ext cx="0" cy="1143000"/>
          </a:xfrm>
          <a:prstGeom prst="line">
            <a:avLst/>
          </a:prstGeom>
          <a:noFill/>
          <a:ln w="38100" cap="sq">
            <a:solidFill>
              <a:srgbClr val="FF9933"/>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07" name="Line 3"/>
          <p:cNvSpPr>
            <a:spLocks noChangeShapeType="1"/>
          </p:cNvSpPr>
          <p:nvPr/>
        </p:nvSpPr>
        <p:spPr bwMode="auto">
          <a:xfrm flipH="1">
            <a:off x="3124200" y="3810000"/>
            <a:ext cx="990600" cy="762000"/>
          </a:xfrm>
          <a:prstGeom prst="line">
            <a:avLst/>
          </a:prstGeom>
          <a:noFill/>
          <a:ln w="38100" cap="sq">
            <a:solidFill>
              <a:srgbClr val="FF9933"/>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08" name="Line 4"/>
          <p:cNvSpPr>
            <a:spLocks noChangeShapeType="1"/>
          </p:cNvSpPr>
          <p:nvPr/>
        </p:nvSpPr>
        <p:spPr bwMode="auto">
          <a:xfrm>
            <a:off x="4114800" y="3810000"/>
            <a:ext cx="1066800" cy="762000"/>
          </a:xfrm>
          <a:prstGeom prst="line">
            <a:avLst/>
          </a:prstGeom>
          <a:noFill/>
          <a:ln w="38100" cap="sq">
            <a:solidFill>
              <a:srgbClr val="FF9933"/>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09" name="Text Box 5"/>
          <p:cNvSpPr txBox="1">
            <a:spLocks noChangeArrowheads="1"/>
          </p:cNvSpPr>
          <p:nvPr/>
        </p:nvSpPr>
        <p:spPr bwMode="auto">
          <a:xfrm>
            <a:off x="3581400" y="2133600"/>
            <a:ext cx="1219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3200">
                <a:latin typeface="Times New Roman" pitchFamily="18" charset="0"/>
              </a:rPr>
              <a:t>思考</a:t>
            </a:r>
          </a:p>
        </p:txBody>
      </p:sp>
      <p:sp>
        <p:nvSpPr>
          <p:cNvPr id="47110" name="Text Box 6"/>
          <p:cNvSpPr txBox="1">
            <a:spLocks noChangeArrowheads="1"/>
          </p:cNvSpPr>
          <p:nvPr/>
        </p:nvSpPr>
        <p:spPr bwMode="auto">
          <a:xfrm>
            <a:off x="2590800" y="4648200"/>
            <a:ext cx="1371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3200">
                <a:latin typeface="Times New Roman" pitchFamily="18" charset="0"/>
              </a:rPr>
              <a:t>感情</a:t>
            </a:r>
          </a:p>
        </p:txBody>
      </p:sp>
      <p:sp>
        <p:nvSpPr>
          <p:cNvPr id="47111" name="Text Box 7"/>
          <p:cNvSpPr txBox="1">
            <a:spLocks noChangeArrowheads="1"/>
          </p:cNvSpPr>
          <p:nvPr/>
        </p:nvSpPr>
        <p:spPr bwMode="auto">
          <a:xfrm>
            <a:off x="4876800" y="4572000"/>
            <a:ext cx="144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3200">
                <a:latin typeface="Times New Roman" pitchFamily="18" charset="0"/>
              </a:rPr>
              <a:t>意欲</a:t>
            </a:r>
          </a:p>
        </p:txBody>
      </p:sp>
      <p:sp>
        <p:nvSpPr>
          <p:cNvPr id="12296" name="Rectangle 8"/>
          <p:cNvSpPr>
            <a:spLocks noGrp="1" noChangeArrowheads="1"/>
          </p:cNvSpPr>
          <p:nvPr>
            <p:ph type="title"/>
          </p:nvPr>
        </p:nvSpPr>
        <p:spPr>
          <a:xfrm>
            <a:off x="1150938" y="209551"/>
            <a:ext cx="7793037" cy="827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solidFill>
                  <a:srgbClr val="FFFF00"/>
                </a:solidFill>
                <a:effectLst/>
              </a:rPr>
              <a:t>心の動きの</a:t>
            </a:r>
            <a:r>
              <a:rPr lang="en-US" altLang="ja-JP" dirty="0">
                <a:solidFill>
                  <a:srgbClr val="FFFF00"/>
                </a:solidFill>
                <a:effectLst/>
              </a:rPr>
              <a:t>3</a:t>
            </a:r>
            <a:r>
              <a:rPr lang="ja-JP" altLang="en-US" dirty="0">
                <a:solidFill>
                  <a:srgbClr val="FFFF00"/>
                </a:solidFill>
                <a:effectLst/>
              </a:rPr>
              <a:t>要素</a:t>
            </a:r>
          </a:p>
        </p:txBody>
      </p:sp>
      <p:pic>
        <p:nvPicPr>
          <p:cNvPr id="47113" name="Picture 9" descr="j007862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8200" y="1524000"/>
            <a:ext cx="992188" cy="21336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47114" name="Picture 10" descr="j007862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57400" y="1524000"/>
            <a:ext cx="777875" cy="23622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47115" name="Picture 11" descr="j007871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600" y="4800600"/>
            <a:ext cx="1868488" cy="18478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47116" name="Picture 12" descr="j007871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51550" y="4724400"/>
            <a:ext cx="1506538" cy="18716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9477965"/>
      </p:ext>
    </p:extLst>
  </p:cSld>
  <p:clrMapOvr>
    <a:masterClrMapping/>
  </p:clrMapOvr>
  <mc:AlternateContent xmlns:mc="http://schemas.openxmlformats.org/markup-compatibility/2006" xmlns:p14="http://schemas.microsoft.com/office/powerpoint/2010/main">
    <mc:Choice Requires="p14">
      <p:transition spd="slow" p14:dur="2000" advTm="46530"/>
    </mc:Choice>
    <mc:Fallback xmlns="">
      <p:transition spd="slow" advTm="46530"/>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150938" y="617538"/>
            <a:ext cx="7793037" cy="795238"/>
          </a:xfrm>
        </p:spPr>
        <p:txBody>
          <a:bodyPr/>
          <a:lstStyle/>
          <a:p>
            <a:pPr eaLnBrk="1" hangingPunct="1">
              <a:defRPr/>
            </a:pPr>
            <a:r>
              <a:rPr lang="ja-JP" altLang="en-US" dirty="0"/>
              <a:t>うつ病</a:t>
            </a:r>
          </a:p>
        </p:txBody>
      </p:sp>
      <p:sp>
        <p:nvSpPr>
          <p:cNvPr id="11267" name="Rectangle 3"/>
          <p:cNvSpPr>
            <a:spLocks noGrp="1" noChangeArrowheads="1"/>
          </p:cNvSpPr>
          <p:nvPr>
            <p:ph idx="1"/>
          </p:nvPr>
        </p:nvSpPr>
        <p:spPr>
          <a:xfrm>
            <a:off x="685800" y="1600200"/>
            <a:ext cx="7772400" cy="4876800"/>
          </a:xfrm>
        </p:spPr>
        <p:txBody>
          <a:bodyPr/>
          <a:lstStyle/>
          <a:p>
            <a:pPr eaLnBrk="1" hangingPunct="1">
              <a:lnSpc>
                <a:spcPct val="90000"/>
              </a:lnSpc>
              <a:defRPr/>
            </a:pPr>
            <a:r>
              <a:rPr lang="ja-JP" altLang="en-US" sz="2800" dirty="0"/>
              <a:t>抑うつ気分，</a:t>
            </a:r>
          </a:p>
          <a:p>
            <a:pPr eaLnBrk="1" hangingPunct="1">
              <a:lnSpc>
                <a:spcPct val="90000"/>
              </a:lnSpc>
              <a:defRPr/>
            </a:pPr>
            <a:r>
              <a:rPr lang="ja-JP" altLang="en-US" sz="2800" dirty="0"/>
              <a:t>興味と喜びの喪失，</a:t>
            </a:r>
          </a:p>
          <a:p>
            <a:pPr eaLnBrk="1" hangingPunct="1">
              <a:lnSpc>
                <a:spcPct val="90000"/>
              </a:lnSpc>
              <a:defRPr/>
            </a:pPr>
            <a:r>
              <a:rPr lang="ja-JP" altLang="en-US" sz="2800" dirty="0"/>
              <a:t>易疲労感</a:t>
            </a:r>
          </a:p>
          <a:p>
            <a:pPr eaLnBrk="1" hangingPunct="1">
              <a:lnSpc>
                <a:spcPct val="90000"/>
              </a:lnSpc>
              <a:defRPr/>
            </a:pPr>
            <a:r>
              <a:rPr lang="ja-JP" altLang="en-US" sz="2800" dirty="0"/>
              <a:t>集中力と注意力の減退</a:t>
            </a:r>
          </a:p>
          <a:p>
            <a:pPr eaLnBrk="1" hangingPunct="1">
              <a:lnSpc>
                <a:spcPct val="90000"/>
              </a:lnSpc>
              <a:defRPr/>
            </a:pPr>
            <a:r>
              <a:rPr lang="ja-JP" altLang="en-US" sz="2800" dirty="0"/>
              <a:t>自己評価と自信の低下</a:t>
            </a:r>
          </a:p>
          <a:p>
            <a:pPr eaLnBrk="1" hangingPunct="1">
              <a:lnSpc>
                <a:spcPct val="90000"/>
              </a:lnSpc>
              <a:defRPr/>
            </a:pPr>
            <a:r>
              <a:rPr lang="ja-JP" altLang="en-US" sz="2800" dirty="0"/>
              <a:t>罪責感と無価値感</a:t>
            </a:r>
          </a:p>
          <a:p>
            <a:pPr eaLnBrk="1" hangingPunct="1">
              <a:lnSpc>
                <a:spcPct val="90000"/>
              </a:lnSpc>
              <a:defRPr/>
            </a:pPr>
            <a:r>
              <a:rPr lang="ja-JP" altLang="en-US" sz="2800" dirty="0"/>
              <a:t>将来に対する悲観的見方</a:t>
            </a:r>
          </a:p>
          <a:p>
            <a:pPr eaLnBrk="1" hangingPunct="1">
              <a:lnSpc>
                <a:spcPct val="90000"/>
              </a:lnSpc>
              <a:defRPr/>
            </a:pPr>
            <a:r>
              <a:rPr lang="ja-JP" altLang="en-US" sz="2800" dirty="0"/>
              <a:t>自殺の観念や行為</a:t>
            </a:r>
          </a:p>
          <a:p>
            <a:pPr eaLnBrk="1" hangingPunct="1">
              <a:lnSpc>
                <a:spcPct val="90000"/>
              </a:lnSpc>
              <a:defRPr/>
            </a:pPr>
            <a:r>
              <a:rPr lang="ja-JP" altLang="en-US" sz="2800" dirty="0"/>
              <a:t>睡眠障害</a:t>
            </a:r>
          </a:p>
          <a:p>
            <a:pPr eaLnBrk="1" hangingPunct="1">
              <a:lnSpc>
                <a:spcPct val="90000"/>
              </a:lnSpc>
              <a:defRPr/>
            </a:pPr>
            <a:r>
              <a:rPr lang="ja-JP" altLang="en-US" sz="2800" dirty="0"/>
              <a:t>食欲不振</a:t>
            </a:r>
          </a:p>
          <a:p>
            <a:pPr eaLnBrk="1" hangingPunct="1">
              <a:lnSpc>
                <a:spcPct val="90000"/>
              </a:lnSpc>
              <a:defRPr/>
            </a:pPr>
            <a:endParaRPr lang="en-US" altLang="ja-JP" sz="2800" dirty="0"/>
          </a:p>
        </p:txBody>
      </p:sp>
    </p:spTree>
    <p:custDataLst>
      <p:tags r:id="rId1"/>
    </p:custDataLst>
    <p:extLst>
      <p:ext uri="{BB962C8B-B14F-4D97-AF65-F5344CB8AC3E}">
        <p14:creationId xmlns:p14="http://schemas.microsoft.com/office/powerpoint/2010/main" val="18234021"/>
      </p:ext>
    </p:extLst>
  </p:cSld>
  <p:clrMapOvr>
    <a:masterClrMapping/>
  </p:clrMapOvr>
  <mc:AlternateContent xmlns:mc="http://schemas.openxmlformats.org/markup-compatibility/2006" xmlns:p14="http://schemas.microsoft.com/office/powerpoint/2010/main">
    <mc:Choice Requires="p14">
      <p:transition spd="slow" p14:dur="2000" advTm="119557"/>
    </mc:Choice>
    <mc:Fallback xmlns="">
      <p:transition spd="slow" advTm="1195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267">
                                            <p:txEl>
                                              <p:pRg st="4" end="4"/>
                                            </p:txEl>
                                          </p:spTgt>
                                        </p:tgtEl>
                                        <p:attrNameLst>
                                          <p:attrName>style.visibility</p:attrName>
                                        </p:attrNameLst>
                                      </p:cBhvr>
                                      <p:to>
                                        <p:strVal val="visible"/>
                                      </p:to>
                                    </p:set>
                                    <p:anim calcmode="lin" valueType="num">
                                      <p:cBhvr additive="base">
                                        <p:cTn id="31"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267">
                                            <p:txEl>
                                              <p:pRg st="5" end="5"/>
                                            </p:txEl>
                                          </p:spTgt>
                                        </p:tgtEl>
                                        <p:attrNameLst>
                                          <p:attrName>style.visibility</p:attrName>
                                        </p:attrNameLst>
                                      </p:cBhvr>
                                      <p:to>
                                        <p:strVal val="visible"/>
                                      </p:to>
                                    </p:set>
                                    <p:anim calcmode="lin" valueType="num">
                                      <p:cBhvr additive="base">
                                        <p:cTn id="37" dur="500" fill="hold"/>
                                        <p:tgtEl>
                                          <p:spTgt spid="1126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26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267">
                                            <p:txEl>
                                              <p:pRg st="6" end="6"/>
                                            </p:txEl>
                                          </p:spTgt>
                                        </p:tgtEl>
                                        <p:attrNameLst>
                                          <p:attrName>style.visibility</p:attrName>
                                        </p:attrNameLst>
                                      </p:cBhvr>
                                      <p:to>
                                        <p:strVal val="visible"/>
                                      </p:to>
                                    </p:set>
                                    <p:anim calcmode="lin" valueType="num">
                                      <p:cBhvr additive="base">
                                        <p:cTn id="43" dur="500" fill="hold"/>
                                        <p:tgtEl>
                                          <p:spTgt spid="1126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26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1267">
                                            <p:txEl>
                                              <p:pRg st="7" end="7"/>
                                            </p:txEl>
                                          </p:spTgt>
                                        </p:tgtEl>
                                        <p:attrNameLst>
                                          <p:attrName>style.visibility</p:attrName>
                                        </p:attrNameLst>
                                      </p:cBhvr>
                                      <p:to>
                                        <p:strVal val="visible"/>
                                      </p:to>
                                    </p:set>
                                    <p:anim calcmode="lin" valueType="num">
                                      <p:cBhvr additive="base">
                                        <p:cTn id="49" dur="500" fill="hold"/>
                                        <p:tgtEl>
                                          <p:spTgt spid="1126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26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1267">
                                            <p:txEl>
                                              <p:pRg st="8" end="8"/>
                                            </p:txEl>
                                          </p:spTgt>
                                        </p:tgtEl>
                                        <p:attrNameLst>
                                          <p:attrName>style.visibility</p:attrName>
                                        </p:attrNameLst>
                                      </p:cBhvr>
                                      <p:to>
                                        <p:strVal val="visible"/>
                                      </p:to>
                                    </p:set>
                                    <p:anim calcmode="lin" valueType="num">
                                      <p:cBhvr additive="base">
                                        <p:cTn id="55" dur="500" fill="hold"/>
                                        <p:tgtEl>
                                          <p:spTgt spid="1126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26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1267">
                                            <p:txEl>
                                              <p:pRg st="9" end="9"/>
                                            </p:txEl>
                                          </p:spTgt>
                                        </p:tgtEl>
                                        <p:attrNameLst>
                                          <p:attrName>style.visibility</p:attrName>
                                        </p:attrNameLst>
                                      </p:cBhvr>
                                      <p:to>
                                        <p:strVal val="visible"/>
                                      </p:to>
                                    </p:set>
                                    <p:anim calcmode="lin" valueType="num">
                                      <p:cBhvr additive="base">
                                        <p:cTn id="61" dur="500" fill="hold"/>
                                        <p:tgtEl>
                                          <p:spTgt spid="1126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126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2D5A88-A9B0-4842-A11D-1A1E36934411}"/>
              </a:ext>
            </a:extLst>
          </p:cNvPr>
          <p:cNvSpPr>
            <a:spLocks noGrp="1"/>
          </p:cNvSpPr>
          <p:nvPr>
            <p:ph type="title"/>
          </p:nvPr>
        </p:nvSpPr>
        <p:spPr>
          <a:xfrm>
            <a:off x="1150938" y="260648"/>
            <a:ext cx="7793037" cy="864096"/>
          </a:xfrm>
        </p:spPr>
        <p:txBody>
          <a:bodyPr/>
          <a:lstStyle/>
          <a:p>
            <a:r>
              <a:rPr kumimoji="1" lang="ja-JP" altLang="en-US" dirty="0"/>
              <a:t>同調圧力・自粛警察</a:t>
            </a:r>
          </a:p>
        </p:txBody>
      </p:sp>
      <p:sp>
        <p:nvSpPr>
          <p:cNvPr id="3" name="コンテンツ プレースホルダー 2">
            <a:extLst>
              <a:ext uri="{FF2B5EF4-FFF2-40B4-BE49-F238E27FC236}">
                <a16:creationId xmlns:a16="http://schemas.microsoft.com/office/drawing/2014/main" id="{BC012D1E-641C-4C33-98DB-FE301810AC4E}"/>
              </a:ext>
            </a:extLst>
          </p:cNvPr>
          <p:cNvSpPr>
            <a:spLocks noGrp="1"/>
          </p:cNvSpPr>
          <p:nvPr>
            <p:ph idx="1"/>
          </p:nvPr>
        </p:nvSpPr>
        <p:spPr>
          <a:xfrm>
            <a:off x="251520" y="1340768"/>
            <a:ext cx="8703568" cy="4791745"/>
          </a:xfrm>
        </p:spPr>
        <p:txBody>
          <a:bodyPr/>
          <a:lstStyle/>
          <a:p>
            <a:r>
              <a:rPr kumimoji="1" lang="ja-JP" altLang="en-US" dirty="0"/>
              <a:t>社会には画一的絶対の真理・規範があると確信。</a:t>
            </a:r>
            <a:endParaRPr kumimoji="1" lang="en-US" altLang="ja-JP" dirty="0"/>
          </a:p>
          <a:p>
            <a:r>
              <a:rPr lang="ja-JP" altLang="en-US" dirty="0"/>
              <a:t>その規範を少しでも逸脱することのないように心がけ、逸脱するものには厳罰を処す。</a:t>
            </a:r>
            <a:endParaRPr lang="en-US" altLang="ja-JP" dirty="0"/>
          </a:p>
          <a:p>
            <a:r>
              <a:rPr lang="ja-JP" altLang="en-US" dirty="0"/>
              <a:t>新型コロナに対する不安から発生</a:t>
            </a:r>
            <a:endParaRPr lang="en-US" altLang="ja-JP" dirty="0"/>
          </a:p>
          <a:p>
            <a:r>
              <a:rPr lang="ja-JP" altLang="en-US" dirty="0"/>
              <a:t>感染者の行動制限ついには隔離を要求する</a:t>
            </a:r>
            <a:endParaRPr lang="en-US" altLang="ja-JP" dirty="0"/>
          </a:p>
          <a:p>
            <a:r>
              <a:rPr lang="ja-JP" altLang="en-US" dirty="0"/>
              <a:t>ハンセン病療養所：病気が治っても退所できない</a:t>
            </a:r>
            <a:endParaRPr lang="en-US" altLang="ja-JP" dirty="0"/>
          </a:p>
          <a:p>
            <a:r>
              <a:rPr lang="ja-JP" altLang="en-US" dirty="0"/>
              <a:t>施設コンフリクトの反対住民の心性もこれに似る</a:t>
            </a:r>
            <a:endParaRPr lang="en-US" altLang="ja-JP" dirty="0"/>
          </a:p>
          <a:p>
            <a:r>
              <a:rPr lang="ja-JP" altLang="en-US" dirty="0"/>
              <a:t>病気に対する無理解が不安の源泉</a:t>
            </a:r>
            <a:endParaRPr lang="en-US" altLang="ja-JP" dirty="0"/>
          </a:p>
          <a:p>
            <a:endParaRPr kumimoji="1" lang="en-US" altLang="ja-JP" dirty="0"/>
          </a:p>
          <a:p>
            <a:endParaRPr kumimoji="1" lang="ja-JP" altLang="en-US" dirty="0"/>
          </a:p>
        </p:txBody>
      </p:sp>
    </p:spTree>
    <p:extLst>
      <p:ext uri="{BB962C8B-B14F-4D97-AF65-F5344CB8AC3E}">
        <p14:creationId xmlns:p14="http://schemas.microsoft.com/office/powerpoint/2010/main" val="3760898276"/>
      </p:ext>
    </p:extLst>
  </p:cSld>
  <p:clrMapOvr>
    <a:masterClrMapping/>
  </p:clrMapOvr>
  <mc:AlternateContent xmlns:mc="http://schemas.openxmlformats.org/markup-compatibility/2006" xmlns:p14="http://schemas.microsoft.com/office/powerpoint/2010/main">
    <mc:Choice Requires="p14">
      <p:transition spd="slow" p14:dur="2000" advTm="162540"/>
    </mc:Choice>
    <mc:Fallback xmlns="">
      <p:transition spd="slow" advTm="162540"/>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38CD600-398B-4FD0-B387-053AED4E1B56}"/>
              </a:ext>
            </a:extLst>
          </p:cNvPr>
          <p:cNvSpPr>
            <a:spLocks noGrp="1" noChangeArrowheads="1"/>
          </p:cNvSpPr>
          <p:nvPr>
            <p:ph type="title"/>
          </p:nvPr>
        </p:nvSpPr>
        <p:spPr/>
        <p:txBody>
          <a:bodyPr/>
          <a:lstStyle/>
          <a:p>
            <a:r>
              <a:rPr lang="ja-JP" altLang="en-US">
                <a:solidFill>
                  <a:srgbClr val="FFFF00"/>
                </a:solidFill>
              </a:rPr>
              <a:t>人間とは</a:t>
            </a:r>
          </a:p>
        </p:txBody>
      </p:sp>
      <p:sp>
        <p:nvSpPr>
          <p:cNvPr id="7177" name="Rectangle 9">
            <a:extLst>
              <a:ext uri="{FF2B5EF4-FFF2-40B4-BE49-F238E27FC236}">
                <a16:creationId xmlns:a16="http://schemas.microsoft.com/office/drawing/2014/main" id="{3E9ED9CB-7F1B-448A-8542-D73582E44BFB}"/>
              </a:ext>
            </a:extLst>
          </p:cNvPr>
          <p:cNvSpPr>
            <a:spLocks noGrp="1" noChangeArrowheads="1"/>
          </p:cNvSpPr>
          <p:nvPr>
            <p:ph idx="1"/>
          </p:nvPr>
        </p:nvSpPr>
        <p:spPr>
          <a:xfrm>
            <a:off x="457200" y="1828800"/>
            <a:ext cx="3589338" cy="1822450"/>
          </a:xfrm>
        </p:spPr>
        <p:txBody>
          <a:bodyPr/>
          <a:lstStyle/>
          <a:p>
            <a:pPr>
              <a:lnSpc>
                <a:spcPct val="90000"/>
              </a:lnSpc>
            </a:pPr>
            <a:r>
              <a:rPr lang="ja-JP" altLang="en-US" sz="2800"/>
              <a:t>生物学的</a:t>
            </a:r>
          </a:p>
          <a:p>
            <a:pPr>
              <a:lnSpc>
                <a:spcPct val="90000"/>
              </a:lnSpc>
            </a:pPr>
            <a:r>
              <a:rPr lang="ja-JP" altLang="en-US" sz="2800"/>
              <a:t>社会学的</a:t>
            </a:r>
          </a:p>
          <a:p>
            <a:pPr>
              <a:lnSpc>
                <a:spcPct val="90000"/>
              </a:lnSpc>
            </a:pPr>
            <a:r>
              <a:rPr lang="ja-JP" altLang="en-US" sz="2800"/>
              <a:t>心理学的　　　　</a:t>
            </a:r>
          </a:p>
          <a:p>
            <a:pPr>
              <a:lnSpc>
                <a:spcPct val="90000"/>
              </a:lnSpc>
              <a:buFont typeface="Wingdings" panose="05000000000000000000" pitchFamily="2" charset="2"/>
              <a:buNone/>
            </a:pPr>
            <a:r>
              <a:rPr lang="ja-JP" altLang="en-US" sz="2800"/>
              <a:t>　　　　　　存在である</a:t>
            </a:r>
          </a:p>
          <a:p>
            <a:pPr>
              <a:lnSpc>
                <a:spcPct val="90000"/>
              </a:lnSpc>
            </a:pPr>
            <a:endParaRPr lang="en-US" altLang="ja-JP" sz="2800"/>
          </a:p>
        </p:txBody>
      </p:sp>
      <p:sp>
        <p:nvSpPr>
          <p:cNvPr id="7171" name="Line 3">
            <a:extLst>
              <a:ext uri="{FF2B5EF4-FFF2-40B4-BE49-F238E27FC236}">
                <a16:creationId xmlns:a16="http://schemas.microsoft.com/office/drawing/2014/main" id="{A33AD01E-AB5D-4C88-8E62-01F7FCFF6CFF}"/>
              </a:ext>
            </a:extLst>
          </p:cNvPr>
          <p:cNvSpPr>
            <a:spLocks noChangeShapeType="1"/>
          </p:cNvSpPr>
          <p:nvPr/>
        </p:nvSpPr>
        <p:spPr bwMode="auto">
          <a:xfrm flipV="1">
            <a:off x="3657600" y="4267200"/>
            <a:ext cx="0" cy="914400"/>
          </a:xfrm>
          <a:prstGeom prst="line">
            <a:avLst/>
          </a:prstGeom>
          <a:noFill/>
          <a:ln w="38100" cap="sq">
            <a:solidFill>
              <a:srgbClr val="FFFF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7172" name="Line 4">
            <a:extLst>
              <a:ext uri="{FF2B5EF4-FFF2-40B4-BE49-F238E27FC236}">
                <a16:creationId xmlns:a16="http://schemas.microsoft.com/office/drawing/2014/main" id="{73464790-4CDF-42DC-9F02-2D5005C3D5CA}"/>
              </a:ext>
            </a:extLst>
          </p:cNvPr>
          <p:cNvSpPr>
            <a:spLocks noChangeShapeType="1"/>
          </p:cNvSpPr>
          <p:nvPr/>
        </p:nvSpPr>
        <p:spPr bwMode="auto">
          <a:xfrm flipH="1">
            <a:off x="2971800" y="5181600"/>
            <a:ext cx="685800" cy="457200"/>
          </a:xfrm>
          <a:prstGeom prst="line">
            <a:avLst/>
          </a:prstGeom>
          <a:noFill/>
          <a:ln w="38100" cap="sq">
            <a:solidFill>
              <a:srgbClr val="FFFF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7173" name="Line 5">
            <a:extLst>
              <a:ext uri="{FF2B5EF4-FFF2-40B4-BE49-F238E27FC236}">
                <a16:creationId xmlns:a16="http://schemas.microsoft.com/office/drawing/2014/main" id="{04BE0BEB-F3C7-45AA-9AD8-79A87D368532}"/>
              </a:ext>
            </a:extLst>
          </p:cNvPr>
          <p:cNvSpPr>
            <a:spLocks noChangeShapeType="1"/>
          </p:cNvSpPr>
          <p:nvPr/>
        </p:nvSpPr>
        <p:spPr bwMode="auto">
          <a:xfrm>
            <a:off x="3657600" y="5181600"/>
            <a:ext cx="838200" cy="457200"/>
          </a:xfrm>
          <a:prstGeom prst="line">
            <a:avLst/>
          </a:prstGeom>
          <a:noFill/>
          <a:ln w="38100" cap="sq">
            <a:solidFill>
              <a:srgbClr val="FFFF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7174" name="Text Box 6">
            <a:extLst>
              <a:ext uri="{FF2B5EF4-FFF2-40B4-BE49-F238E27FC236}">
                <a16:creationId xmlns:a16="http://schemas.microsoft.com/office/drawing/2014/main" id="{4C6956C4-EB81-46B9-BEC3-E0384F1C096F}"/>
              </a:ext>
            </a:extLst>
          </p:cNvPr>
          <p:cNvSpPr txBox="1">
            <a:spLocks noChangeArrowheads="1"/>
          </p:cNvSpPr>
          <p:nvPr/>
        </p:nvSpPr>
        <p:spPr bwMode="auto">
          <a:xfrm>
            <a:off x="2895600" y="3810000"/>
            <a:ext cx="175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800">
                <a:solidFill>
                  <a:srgbClr val="FFFF00"/>
                </a:solidFill>
                <a:latin typeface="Times New Roman" panose="02020603050405020304" pitchFamily="18" charset="0"/>
              </a:rPr>
              <a:t>生物学的</a:t>
            </a:r>
          </a:p>
        </p:txBody>
      </p:sp>
      <p:sp>
        <p:nvSpPr>
          <p:cNvPr id="7175" name="Text Box 7">
            <a:extLst>
              <a:ext uri="{FF2B5EF4-FFF2-40B4-BE49-F238E27FC236}">
                <a16:creationId xmlns:a16="http://schemas.microsoft.com/office/drawing/2014/main" id="{4D2197E1-B9B7-49E4-B791-525712FA5FF1}"/>
              </a:ext>
            </a:extLst>
          </p:cNvPr>
          <p:cNvSpPr txBox="1">
            <a:spLocks noChangeArrowheads="1"/>
          </p:cNvSpPr>
          <p:nvPr/>
        </p:nvSpPr>
        <p:spPr bwMode="auto">
          <a:xfrm>
            <a:off x="2057400" y="5943600"/>
            <a:ext cx="175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800">
                <a:solidFill>
                  <a:srgbClr val="FFFF00"/>
                </a:solidFill>
                <a:latin typeface="Times New Roman" panose="02020603050405020304" pitchFamily="18" charset="0"/>
              </a:rPr>
              <a:t>社会学的</a:t>
            </a:r>
          </a:p>
        </p:txBody>
      </p:sp>
      <p:sp>
        <p:nvSpPr>
          <p:cNvPr id="7176" name="Text Box 8">
            <a:extLst>
              <a:ext uri="{FF2B5EF4-FFF2-40B4-BE49-F238E27FC236}">
                <a16:creationId xmlns:a16="http://schemas.microsoft.com/office/drawing/2014/main" id="{2FA7C671-FEBF-4320-9C67-1CDDB6D9D4EB}"/>
              </a:ext>
            </a:extLst>
          </p:cNvPr>
          <p:cNvSpPr txBox="1">
            <a:spLocks noChangeArrowheads="1"/>
          </p:cNvSpPr>
          <p:nvPr/>
        </p:nvSpPr>
        <p:spPr bwMode="auto">
          <a:xfrm>
            <a:off x="4038600" y="5867400"/>
            <a:ext cx="175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800">
                <a:solidFill>
                  <a:srgbClr val="FFFF00"/>
                </a:solidFill>
                <a:latin typeface="Times New Roman" panose="02020603050405020304" pitchFamily="18" charset="0"/>
              </a:rPr>
              <a:t>心理学的</a:t>
            </a:r>
          </a:p>
        </p:txBody>
      </p:sp>
      <p:sp>
        <p:nvSpPr>
          <p:cNvPr id="7178" name="AutoShape 10">
            <a:extLst>
              <a:ext uri="{FF2B5EF4-FFF2-40B4-BE49-F238E27FC236}">
                <a16:creationId xmlns:a16="http://schemas.microsoft.com/office/drawing/2014/main" id="{8EDBC609-302C-4603-8E45-EBD9FDF70379}"/>
              </a:ext>
            </a:extLst>
          </p:cNvPr>
          <p:cNvSpPr>
            <a:spLocks noChangeArrowheads="1"/>
          </p:cNvSpPr>
          <p:nvPr/>
        </p:nvSpPr>
        <p:spPr bwMode="auto">
          <a:xfrm>
            <a:off x="2895600" y="1981200"/>
            <a:ext cx="1524000" cy="2286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9" name="AutoShape 11">
            <a:extLst>
              <a:ext uri="{FF2B5EF4-FFF2-40B4-BE49-F238E27FC236}">
                <a16:creationId xmlns:a16="http://schemas.microsoft.com/office/drawing/2014/main" id="{06D3FEF1-1535-46C6-AFE8-026F30DF1C43}"/>
              </a:ext>
            </a:extLst>
          </p:cNvPr>
          <p:cNvSpPr>
            <a:spLocks noChangeArrowheads="1"/>
          </p:cNvSpPr>
          <p:nvPr/>
        </p:nvSpPr>
        <p:spPr bwMode="auto">
          <a:xfrm>
            <a:off x="2895600" y="2438400"/>
            <a:ext cx="1524000" cy="2286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80" name="AutoShape 12">
            <a:extLst>
              <a:ext uri="{FF2B5EF4-FFF2-40B4-BE49-F238E27FC236}">
                <a16:creationId xmlns:a16="http://schemas.microsoft.com/office/drawing/2014/main" id="{163C9761-739F-4E7F-AA06-124ECEC32CFD}"/>
              </a:ext>
            </a:extLst>
          </p:cNvPr>
          <p:cNvSpPr>
            <a:spLocks noChangeArrowheads="1"/>
          </p:cNvSpPr>
          <p:nvPr/>
        </p:nvSpPr>
        <p:spPr bwMode="auto">
          <a:xfrm>
            <a:off x="2895600" y="2895600"/>
            <a:ext cx="1600200" cy="2286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81" name="Text Box 13">
            <a:extLst>
              <a:ext uri="{FF2B5EF4-FFF2-40B4-BE49-F238E27FC236}">
                <a16:creationId xmlns:a16="http://schemas.microsoft.com/office/drawing/2014/main" id="{70EAD6B8-98F6-43E7-BA47-354473173E3D}"/>
              </a:ext>
            </a:extLst>
          </p:cNvPr>
          <p:cNvSpPr txBox="1">
            <a:spLocks noChangeArrowheads="1"/>
          </p:cNvSpPr>
          <p:nvPr/>
        </p:nvSpPr>
        <p:spPr bwMode="auto">
          <a:xfrm>
            <a:off x="4800600" y="1828800"/>
            <a:ext cx="1676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800">
                <a:latin typeface="Times New Roman" panose="02020603050405020304" pitchFamily="18" charset="0"/>
              </a:rPr>
              <a:t>薬物療法</a:t>
            </a:r>
          </a:p>
        </p:txBody>
      </p:sp>
      <p:sp>
        <p:nvSpPr>
          <p:cNvPr id="7182" name="Text Box 14">
            <a:extLst>
              <a:ext uri="{FF2B5EF4-FFF2-40B4-BE49-F238E27FC236}">
                <a16:creationId xmlns:a16="http://schemas.microsoft.com/office/drawing/2014/main" id="{08CB2DBB-4124-4F8E-8290-8F5E9EBDAB5D}"/>
              </a:ext>
            </a:extLst>
          </p:cNvPr>
          <p:cNvSpPr txBox="1">
            <a:spLocks noChangeArrowheads="1"/>
          </p:cNvSpPr>
          <p:nvPr/>
        </p:nvSpPr>
        <p:spPr bwMode="auto">
          <a:xfrm>
            <a:off x="4800600" y="2362200"/>
            <a:ext cx="1905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800">
                <a:latin typeface="Times New Roman" panose="02020603050405020304" pitchFamily="18" charset="0"/>
              </a:rPr>
              <a:t>環境調整</a:t>
            </a:r>
          </a:p>
        </p:txBody>
      </p:sp>
      <p:sp>
        <p:nvSpPr>
          <p:cNvPr id="7183" name="Text Box 15">
            <a:extLst>
              <a:ext uri="{FF2B5EF4-FFF2-40B4-BE49-F238E27FC236}">
                <a16:creationId xmlns:a16="http://schemas.microsoft.com/office/drawing/2014/main" id="{D45C1F96-0105-4655-BF2B-3D90DAF2B5E9}"/>
              </a:ext>
            </a:extLst>
          </p:cNvPr>
          <p:cNvSpPr txBox="1">
            <a:spLocks noChangeArrowheads="1"/>
          </p:cNvSpPr>
          <p:nvPr/>
        </p:nvSpPr>
        <p:spPr bwMode="auto">
          <a:xfrm>
            <a:off x="4876800" y="2819400"/>
            <a:ext cx="2438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800">
                <a:latin typeface="Times New Roman" panose="02020603050405020304" pitchFamily="18" charset="0"/>
              </a:rPr>
              <a:t>精神療法　・　カウンセリング</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72846"/>
    </mc:Choice>
    <mc:Fallback xmlns="">
      <p:transition spd="slow" advTm="72846"/>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7">
                                            <p:txEl>
                                              <p:pRg st="0" end="0"/>
                                            </p:txEl>
                                          </p:spTgt>
                                        </p:tgtEl>
                                        <p:attrNameLst>
                                          <p:attrName>style.visibility</p:attrName>
                                        </p:attrNameLst>
                                      </p:cBhvr>
                                      <p:to>
                                        <p:strVal val="visible"/>
                                      </p:to>
                                    </p:set>
                                    <p:anim calcmode="lin" valueType="num">
                                      <p:cBhvr additive="base">
                                        <p:cTn id="7" dur="500" fill="hold"/>
                                        <p:tgtEl>
                                          <p:spTgt spid="71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4" name="typ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7">
                                            <p:txEl>
                                              <p:pRg st="1" end="1"/>
                                            </p:txEl>
                                          </p:spTgt>
                                        </p:tgtEl>
                                        <p:attrNameLst>
                                          <p:attrName>style.visibility</p:attrName>
                                        </p:attrNameLst>
                                      </p:cBhvr>
                                      <p:to>
                                        <p:strVal val="visible"/>
                                      </p:to>
                                    </p:set>
                                    <p:anim calcmode="lin" valueType="num">
                                      <p:cBhvr additive="base">
                                        <p:cTn id="13" dur="500" fill="hold"/>
                                        <p:tgtEl>
                                          <p:spTgt spid="717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4" name="type.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177">
                                            <p:txEl>
                                              <p:pRg st="2" end="2"/>
                                            </p:txEl>
                                          </p:spTgt>
                                        </p:tgtEl>
                                        <p:attrNameLst>
                                          <p:attrName>style.visibility</p:attrName>
                                        </p:attrNameLst>
                                      </p:cBhvr>
                                      <p:to>
                                        <p:strVal val="visible"/>
                                      </p:to>
                                    </p:set>
                                    <p:anim calcmode="lin" valueType="num">
                                      <p:cBhvr additive="base">
                                        <p:cTn id="19" dur="500" fill="hold"/>
                                        <p:tgtEl>
                                          <p:spTgt spid="717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7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4" name="type.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177">
                                            <p:txEl>
                                              <p:pRg st="3" end="3"/>
                                            </p:txEl>
                                          </p:spTgt>
                                        </p:tgtEl>
                                        <p:attrNameLst>
                                          <p:attrName>style.visibility</p:attrName>
                                        </p:attrNameLst>
                                      </p:cBhvr>
                                      <p:to>
                                        <p:strVal val="visible"/>
                                      </p:to>
                                    </p:set>
                                    <p:anim calcmode="lin" valueType="num">
                                      <p:cBhvr additive="base">
                                        <p:cTn id="25" dur="500" fill="hold"/>
                                        <p:tgtEl>
                                          <p:spTgt spid="717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7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4" name="type.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7171"/>
                                        </p:tgtEl>
                                        <p:attrNameLst>
                                          <p:attrName>style.visibility</p:attrName>
                                        </p:attrNameLst>
                                      </p:cBhvr>
                                      <p:to>
                                        <p:strVal val="visible"/>
                                      </p:to>
                                    </p:set>
                                    <p:anim calcmode="lin" valueType="num">
                                      <p:cBhvr additive="base">
                                        <p:cTn id="31" dur="500" fill="hold"/>
                                        <p:tgtEl>
                                          <p:spTgt spid="7171"/>
                                        </p:tgtEl>
                                        <p:attrNameLst>
                                          <p:attrName>ppt_x</p:attrName>
                                        </p:attrNameLst>
                                      </p:cBhvr>
                                      <p:tavLst>
                                        <p:tav tm="0">
                                          <p:val>
                                            <p:strVal val="0-#ppt_w/2"/>
                                          </p:val>
                                        </p:tav>
                                        <p:tav tm="100000">
                                          <p:val>
                                            <p:strVal val="#ppt_x"/>
                                          </p:val>
                                        </p:tav>
                                      </p:tavLst>
                                    </p:anim>
                                    <p:anim calcmode="lin" valueType="num">
                                      <p:cBhvr additive="base">
                                        <p:cTn id="32" dur="500" fill="hold"/>
                                        <p:tgtEl>
                                          <p:spTgt spid="717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4" name="type.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174"/>
                                        </p:tgtEl>
                                        <p:attrNameLst>
                                          <p:attrName>style.visibility</p:attrName>
                                        </p:attrNameLst>
                                      </p:cBhvr>
                                      <p:to>
                                        <p:strVal val="visible"/>
                                      </p:to>
                                    </p:set>
                                    <p:anim calcmode="lin" valueType="num">
                                      <p:cBhvr additive="base">
                                        <p:cTn id="37" dur="500" fill="hold"/>
                                        <p:tgtEl>
                                          <p:spTgt spid="7174"/>
                                        </p:tgtEl>
                                        <p:attrNameLst>
                                          <p:attrName>ppt_x</p:attrName>
                                        </p:attrNameLst>
                                      </p:cBhvr>
                                      <p:tavLst>
                                        <p:tav tm="0">
                                          <p:val>
                                            <p:strVal val="0-#ppt_w/2"/>
                                          </p:val>
                                        </p:tav>
                                        <p:tav tm="100000">
                                          <p:val>
                                            <p:strVal val="#ppt_x"/>
                                          </p:val>
                                        </p:tav>
                                      </p:tavLst>
                                    </p:anim>
                                    <p:anim calcmode="lin" valueType="num">
                                      <p:cBhvr additive="base">
                                        <p:cTn id="38" dur="500" fill="hold"/>
                                        <p:tgtEl>
                                          <p:spTgt spid="717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4" name="type.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7172"/>
                                        </p:tgtEl>
                                        <p:attrNameLst>
                                          <p:attrName>style.visibility</p:attrName>
                                        </p:attrNameLst>
                                      </p:cBhvr>
                                      <p:to>
                                        <p:strVal val="visible"/>
                                      </p:to>
                                    </p:set>
                                    <p:anim calcmode="lin" valueType="num">
                                      <p:cBhvr additive="base">
                                        <p:cTn id="43" dur="500" fill="hold"/>
                                        <p:tgtEl>
                                          <p:spTgt spid="7172"/>
                                        </p:tgtEl>
                                        <p:attrNameLst>
                                          <p:attrName>ppt_x</p:attrName>
                                        </p:attrNameLst>
                                      </p:cBhvr>
                                      <p:tavLst>
                                        <p:tav tm="0">
                                          <p:val>
                                            <p:strVal val="0-#ppt_w/2"/>
                                          </p:val>
                                        </p:tav>
                                        <p:tav tm="100000">
                                          <p:val>
                                            <p:strVal val="#ppt_x"/>
                                          </p:val>
                                        </p:tav>
                                      </p:tavLst>
                                    </p:anim>
                                    <p:anim calcmode="lin" valueType="num">
                                      <p:cBhvr additive="base">
                                        <p:cTn id="44" dur="500" fill="hold"/>
                                        <p:tgtEl>
                                          <p:spTgt spid="717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4" name="type.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175"/>
                                        </p:tgtEl>
                                        <p:attrNameLst>
                                          <p:attrName>style.visibility</p:attrName>
                                        </p:attrNameLst>
                                      </p:cBhvr>
                                      <p:to>
                                        <p:strVal val="visible"/>
                                      </p:to>
                                    </p:set>
                                    <p:anim calcmode="lin" valueType="num">
                                      <p:cBhvr additive="base">
                                        <p:cTn id="49" dur="500" fill="hold"/>
                                        <p:tgtEl>
                                          <p:spTgt spid="7175"/>
                                        </p:tgtEl>
                                        <p:attrNameLst>
                                          <p:attrName>ppt_x</p:attrName>
                                        </p:attrNameLst>
                                      </p:cBhvr>
                                      <p:tavLst>
                                        <p:tav tm="0">
                                          <p:val>
                                            <p:strVal val="0-#ppt_w/2"/>
                                          </p:val>
                                        </p:tav>
                                        <p:tav tm="100000">
                                          <p:val>
                                            <p:strVal val="#ppt_x"/>
                                          </p:val>
                                        </p:tav>
                                      </p:tavLst>
                                    </p:anim>
                                    <p:anim calcmode="lin" valueType="num">
                                      <p:cBhvr additive="base">
                                        <p:cTn id="50" dur="500" fill="hold"/>
                                        <p:tgtEl>
                                          <p:spTgt spid="717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4" name="type.wav"/>
                                        </p:tgtEl>
                                      </p:cMediaNode>
                                    </p:audio>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nodeType="clickEffect">
                                  <p:stCondLst>
                                    <p:cond delay="0"/>
                                  </p:stCondLst>
                                  <p:childTnLst>
                                    <p:set>
                                      <p:cBhvr>
                                        <p:cTn id="54" dur="1" fill="hold">
                                          <p:stCondLst>
                                            <p:cond delay="0"/>
                                          </p:stCondLst>
                                        </p:cTn>
                                        <p:tgtEl>
                                          <p:spTgt spid="7173"/>
                                        </p:tgtEl>
                                        <p:attrNameLst>
                                          <p:attrName>style.visibility</p:attrName>
                                        </p:attrNameLst>
                                      </p:cBhvr>
                                      <p:to>
                                        <p:strVal val="visible"/>
                                      </p:to>
                                    </p:set>
                                    <p:anim calcmode="lin" valueType="num">
                                      <p:cBhvr additive="base">
                                        <p:cTn id="55" dur="500" fill="hold"/>
                                        <p:tgtEl>
                                          <p:spTgt spid="7173"/>
                                        </p:tgtEl>
                                        <p:attrNameLst>
                                          <p:attrName>ppt_x</p:attrName>
                                        </p:attrNameLst>
                                      </p:cBhvr>
                                      <p:tavLst>
                                        <p:tav tm="0">
                                          <p:val>
                                            <p:strVal val="0-#ppt_w/2"/>
                                          </p:val>
                                        </p:tav>
                                        <p:tav tm="100000">
                                          <p:val>
                                            <p:strVal val="#ppt_x"/>
                                          </p:val>
                                        </p:tav>
                                      </p:tavLst>
                                    </p:anim>
                                    <p:anim calcmode="lin" valueType="num">
                                      <p:cBhvr additive="base">
                                        <p:cTn id="56" dur="500" fill="hold"/>
                                        <p:tgtEl>
                                          <p:spTgt spid="717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3"/>
                                            </p:cond>
                                          </p:stCondLst>
                                          <p:endCondLst>
                                            <p:cond evt="onStopAudio" delay="0">
                                              <p:tgtEl>
                                                <p:sldTgt/>
                                              </p:tgtEl>
                                            </p:cond>
                                          </p:endCondLst>
                                        </p:cTn>
                                        <p:tgtEl>
                                          <p:sndTgt r:embed="rId4" name="type.wav"/>
                                        </p:tgtEl>
                                      </p:cMediaNode>
                                    </p:audio>
                                  </p:sub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7176"/>
                                        </p:tgtEl>
                                        <p:attrNameLst>
                                          <p:attrName>style.visibility</p:attrName>
                                        </p:attrNameLst>
                                      </p:cBhvr>
                                      <p:to>
                                        <p:strVal val="visible"/>
                                      </p:to>
                                    </p:set>
                                    <p:anim calcmode="lin" valueType="num">
                                      <p:cBhvr additive="base">
                                        <p:cTn id="61" dur="500" fill="hold"/>
                                        <p:tgtEl>
                                          <p:spTgt spid="7176"/>
                                        </p:tgtEl>
                                        <p:attrNameLst>
                                          <p:attrName>ppt_x</p:attrName>
                                        </p:attrNameLst>
                                      </p:cBhvr>
                                      <p:tavLst>
                                        <p:tav tm="0">
                                          <p:val>
                                            <p:strVal val="0-#ppt_w/2"/>
                                          </p:val>
                                        </p:tav>
                                        <p:tav tm="100000">
                                          <p:val>
                                            <p:strVal val="#ppt_x"/>
                                          </p:val>
                                        </p:tav>
                                      </p:tavLst>
                                    </p:anim>
                                    <p:anim calcmode="lin" valueType="num">
                                      <p:cBhvr additive="base">
                                        <p:cTn id="62" dur="500" fill="hold"/>
                                        <p:tgtEl>
                                          <p:spTgt spid="717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9"/>
                                            </p:cond>
                                          </p:stCondLst>
                                          <p:endCondLst>
                                            <p:cond evt="onStopAudio" delay="0">
                                              <p:tgtEl>
                                                <p:sldTgt/>
                                              </p:tgtEl>
                                            </p:cond>
                                          </p:endCondLst>
                                        </p:cTn>
                                        <p:tgtEl>
                                          <p:sndTgt r:embed="rId4" name="type.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nodeType="clickEffect">
                                  <p:stCondLst>
                                    <p:cond delay="0"/>
                                  </p:stCondLst>
                                  <p:childTnLst>
                                    <p:set>
                                      <p:cBhvr>
                                        <p:cTn id="66" dur="1" fill="hold">
                                          <p:stCondLst>
                                            <p:cond delay="0"/>
                                          </p:stCondLst>
                                        </p:cTn>
                                        <p:tgtEl>
                                          <p:spTgt spid="7178"/>
                                        </p:tgtEl>
                                        <p:attrNameLst>
                                          <p:attrName>style.visibility</p:attrName>
                                        </p:attrNameLst>
                                      </p:cBhvr>
                                      <p:to>
                                        <p:strVal val="visible"/>
                                      </p:to>
                                    </p:set>
                                    <p:anim calcmode="lin" valueType="num">
                                      <p:cBhvr additive="base">
                                        <p:cTn id="67" dur="500" fill="hold"/>
                                        <p:tgtEl>
                                          <p:spTgt spid="7178"/>
                                        </p:tgtEl>
                                        <p:attrNameLst>
                                          <p:attrName>ppt_x</p:attrName>
                                        </p:attrNameLst>
                                      </p:cBhvr>
                                      <p:tavLst>
                                        <p:tav tm="0">
                                          <p:val>
                                            <p:strVal val="0-#ppt_w/2"/>
                                          </p:val>
                                        </p:tav>
                                        <p:tav tm="100000">
                                          <p:val>
                                            <p:strVal val="#ppt_x"/>
                                          </p:val>
                                        </p:tav>
                                      </p:tavLst>
                                    </p:anim>
                                    <p:anim calcmode="lin" valueType="num">
                                      <p:cBhvr additive="base">
                                        <p:cTn id="68" dur="500" fill="hold"/>
                                        <p:tgtEl>
                                          <p:spTgt spid="7178"/>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7181"/>
                                        </p:tgtEl>
                                        <p:attrNameLst>
                                          <p:attrName>style.visibility</p:attrName>
                                        </p:attrNameLst>
                                      </p:cBhvr>
                                      <p:to>
                                        <p:strVal val="visible"/>
                                      </p:to>
                                    </p:set>
                                    <p:anim calcmode="lin" valueType="num">
                                      <p:cBhvr additive="base">
                                        <p:cTn id="73" dur="500" fill="hold"/>
                                        <p:tgtEl>
                                          <p:spTgt spid="7181"/>
                                        </p:tgtEl>
                                        <p:attrNameLst>
                                          <p:attrName>ppt_x</p:attrName>
                                        </p:attrNameLst>
                                      </p:cBhvr>
                                      <p:tavLst>
                                        <p:tav tm="0">
                                          <p:val>
                                            <p:strVal val="1+#ppt_w/2"/>
                                          </p:val>
                                        </p:tav>
                                        <p:tav tm="100000">
                                          <p:val>
                                            <p:strVal val="#ppt_x"/>
                                          </p:val>
                                        </p:tav>
                                      </p:tavLst>
                                    </p:anim>
                                    <p:anim calcmode="lin" valueType="num">
                                      <p:cBhvr additive="base">
                                        <p:cTn id="74" dur="500" fill="hold"/>
                                        <p:tgtEl>
                                          <p:spTgt spid="718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71"/>
                                            </p:cond>
                                          </p:stCondLst>
                                          <p:endCondLst>
                                            <p:cond evt="onStopAudio" delay="0">
                                              <p:tgtEl>
                                                <p:sldTgt/>
                                              </p:tgtEl>
                                            </p:cond>
                                          </p:endCondLst>
                                        </p:cTn>
                                        <p:tgtEl>
                                          <p:sndTgt r:embed="rId4" name="type.wav"/>
                                        </p:tgtEl>
                                      </p:cMediaNode>
                                    </p:audio>
                                  </p:sub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nodeType="clickEffect">
                                  <p:stCondLst>
                                    <p:cond delay="0"/>
                                  </p:stCondLst>
                                  <p:childTnLst>
                                    <p:set>
                                      <p:cBhvr>
                                        <p:cTn id="78" dur="1" fill="hold">
                                          <p:stCondLst>
                                            <p:cond delay="0"/>
                                          </p:stCondLst>
                                        </p:cTn>
                                        <p:tgtEl>
                                          <p:spTgt spid="7179"/>
                                        </p:tgtEl>
                                        <p:attrNameLst>
                                          <p:attrName>style.visibility</p:attrName>
                                        </p:attrNameLst>
                                      </p:cBhvr>
                                      <p:to>
                                        <p:strVal val="visible"/>
                                      </p:to>
                                    </p:set>
                                    <p:anim calcmode="lin" valueType="num">
                                      <p:cBhvr additive="base">
                                        <p:cTn id="79" dur="500" fill="hold"/>
                                        <p:tgtEl>
                                          <p:spTgt spid="7179"/>
                                        </p:tgtEl>
                                        <p:attrNameLst>
                                          <p:attrName>ppt_x</p:attrName>
                                        </p:attrNameLst>
                                      </p:cBhvr>
                                      <p:tavLst>
                                        <p:tav tm="0">
                                          <p:val>
                                            <p:strVal val="0-#ppt_w/2"/>
                                          </p:val>
                                        </p:tav>
                                        <p:tav tm="100000">
                                          <p:val>
                                            <p:strVal val="#ppt_x"/>
                                          </p:val>
                                        </p:tav>
                                      </p:tavLst>
                                    </p:anim>
                                    <p:anim calcmode="lin" valueType="num">
                                      <p:cBhvr additive="base">
                                        <p:cTn id="80" dur="500" fill="hold"/>
                                        <p:tgtEl>
                                          <p:spTgt spid="7179"/>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2" fill="hold" grpId="0" nodeType="clickEffect">
                                  <p:stCondLst>
                                    <p:cond delay="0"/>
                                  </p:stCondLst>
                                  <p:childTnLst>
                                    <p:set>
                                      <p:cBhvr>
                                        <p:cTn id="84" dur="1" fill="hold">
                                          <p:stCondLst>
                                            <p:cond delay="0"/>
                                          </p:stCondLst>
                                        </p:cTn>
                                        <p:tgtEl>
                                          <p:spTgt spid="7182"/>
                                        </p:tgtEl>
                                        <p:attrNameLst>
                                          <p:attrName>style.visibility</p:attrName>
                                        </p:attrNameLst>
                                      </p:cBhvr>
                                      <p:to>
                                        <p:strVal val="visible"/>
                                      </p:to>
                                    </p:set>
                                    <p:anim calcmode="lin" valueType="num">
                                      <p:cBhvr additive="base">
                                        <p:cTn id="85" dur="500" fill="hold"/>
                                        <p:tgtEl>
                                          <p:spTgt spid="7182"/>
                                        </p:tgtEl>
                                        <p:attrNameLst>
                                          <p:attrName>ppt_x</p:attrName>
                                        </p:attrNameLst>
                                      </p:cBhvr>
                                      <p:tavLst>
                                        <p:tav tm="0">
                                          <p:val>
                                            <p:strVal val="1+#ppt_w/2"/>
                                          </p:val>
                                        </p:tav>
                                        <p:tav tm="100000">
                                          <p:val>
                                            <p:strVal val="#ppt_x"/>
                                          </p:val>
                                        </p:tav>
                                      </p:tavLst>
                                    </p:anim>
                                    <p:anim calcmode="lin" valueType="num">
                                      <p:cBhvr additive="base">
                                        <p:cTn id="86" dur="500" fill="hold"/>
                                        <p:tgtEl>
                                          <p:spTgt spid="718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83"/>
                                            </p:cond>
                                          </p:stCondLst>
                                          <p:endCondLst>
                                            <p:cond evt="onStopAudio" delay="0">
                                              <p:tgtEl>
                                                <p:sldTgt/>
                                              </p:tgtEl>
                                            </p:cond>
                                          </p:endCondLst>
                                        </p:cTn>
                                        <p:tgtEl>
                                          <p:sndTgt r:embed="rId4" name="type.wav"/>
                                        </p:tgtEl>
                                      </p:cMediaNode>
                                    </p:audio>
                                  </p:sub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8" fill="hold" nodeType="clickEffect">
                                  <p:stCondLst>
                                    <p:cond delay="0"/>
                                  </p:stCondLst>
                                  <p:childTnLst>
                                    <p:set>
                                      <p:cBhvr>
                                        <p:cTn id="90" dur="1" fill="hold">
                                          <p:stCondLst>
                                            <p:cond delay="0"/>
                                          </p:stCondLst>
                                        </p:cTn>
                                        <p:tgtEl>
                                          <p:spTgt spid="7180"/>
                                        </p:tgtEl>
                                        <p:attrNameLst>
                                          <p:attrName>style.visibility</p:attrName>
                                        </p:attrNameLst>
                                      </p:cBhvr>
                                      <p:to>
                                        <p:strVal val="visible"/>
                                      </p:to>
                                    </p:set>
                                    <p:anim calcmode="lin" valueType="num">
                                      <p:cBhvr additive="base">
                                        <p:cTn id="91" dur="500" fill="hold"/>
                                        <p:tgtEl>
                                          <p:spTgt spid="7180"/>
                                        </p:tgtEl>
                                        <p:attrNameLst>
                                          <p:attrName>ppt_x</p:attrName>
                                        </p:attrNameLst>
                                      </p:cBhvr>
                                      <p:tavLst>
                                        <p:tav tm="0">
                                          <p:val>
                                            <p:strVal val="0-#ppt_w/2"/>
                                          </p:val>
                                        </p:tav>
                                        <p:tav tm="100000">
                                          <p:val>
                                            <p:strVal val="#ppt_x"/>
                                          </p:val>
                                        </p:tav>
                                      </p:tavLst>
                                    </p:anim>
                                    <p:anim calcmode="lin" valueType="num">
                                      <p:cBhvr additive="base">
                                        <p:cTn id="92" dur="500" fill="hold"/>
                                        <p:tgtEl>
                                          <p:spTgt spid="7180"/>
                                        </p:tgtEl>
                                        <p:attrNameLst>
                                          <p:attrName>ppt_y</p:attrName>
                                        </p:attrNameLst>
                                      </p:cBhvr>
                                      <p:tavLst>
                                        <p:tav tm="0">
                                          <p:val>
                                            <p:strVal val="#ppt_y"/>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2" fill="hold" grpId="0" nodeType="clickEffect">
                                  <p:stCondLst>
                                    <p:cond delay="0"/>
                                  </p:stCondLst>
                                  <p:childTnLst>
                                    <p:set>
                                      <p:cBhvr>
                                        <p:cTn id="96" dur="1" fill="hold">
                                          <p:stCondLst>
                                            <p:cond delay="0"/>
                                          </p:stCondLst>
                                        </p:cTn>
                                        <p:tgtEl>
                                          <p:spTgt spid="7183"/>
                                        </p:tgtEl>
                                        <p:attrNameLst>
                                          <p:attrName>style.visibility</p:attrName>
                                        </p:attrNameLst>
                                      </p:cBhvr>
                                      <p:to>
                                        <p:strVal val="visible"/>
                                      </p:to>
                                    </p:set>
                                    <p:anim calcmode="lin" valueType="num">
                                      <p:cBhvr additive="base">
                                        <p:cTn id="97" dur="500" fill="hold"/>
                                        <p:tgtEl>
                                          <p:spTgt spid="7183"/>
                                        </p:tgtEl>
                                        <p:attrNameLst>
                                          <p:attrName>ppt_x</p:attrName>
                                        </p:attrNameLst>
                                      </p:cBhvr>
                                      <p:tavLst>
                                        <p:tav tm="0">
                                          <p:val>
                                            <p:strVal val="1+#ppt_w/2"/>
                                          </p:val>
                                        </p:tav>
                                        <p:tav tm="100000">
                                          <p:val>
                                            <p:strVal val="#ppt_x"/>
                                          </p:val>
                                        </p:tav>
                                      </p:tavLst>
                                    </p:anim>
                                    <p:anim calcmode="lin" valueType="num">
                                      <p:cBhvr additive="base">
                                        <p:cTn id="98" dur="500" fill="hold"/>
                                        <p:tgtEl>
                                          <p:spTgt spid="718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5"/>
                                            </p:cond>
                                          </p:stCondLst>
                                          <p:endCondLst>
                                            <p:cond evt="onStopAudio" delay="0">
                                              <p:tgtEl>
                                                <p:sldTgt/>
                                              </p:tgtEl>
                                            </p:cond>
                                          </p:endCondLst>
                                        </p:cTn>
                                        <p:tgtEl>
                                          <p:sndTgt r:embed="rId4"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7" grpId="0" build="p" autoUpdateAnimBg="0"/>
      <p:bldP spid="7174" grpId="0" autoUpdateAnimBg="0"/>
      <p:bldP spid="7175" grpId="0" autoUpdateAnimBg="0"/>
      <p:bldP spid="7176" grpId="0" autoUpdateAnimBg="0"/>
      <p:bldP spid="7181" grpId="0" autoUpdateAnimBg="0"/>
      <p:bldP spid="7182" grpId="0" autoUpdateAnimBg="0"/>
      <p:bldP spid="7183"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p:cNvSpPr>
            <a:spLocks noChangeArrowheads="1"/>
          </p:cNvSpPr>
          <p:nvPr/>
        </p:nvSpPr>
        <p:spPr bwMode="auto">
          <a:xfrm>
            <a:off x="2771775" y="1773238"/>
            <a:ext cx="2952750" cy="4248150"/>
          </a:xfrm>
          <a:prstGeom prst="roundRect">
            <a:avLst>
              <a:gd name="adj" fmla="val 16667"/>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11267" name="Rectangle 3"/>
          <p:cNvSpPr>
            <a:spLocks noGrp="1" noChangeArrowheads="1"/>
          </p:cNvSpPr>
          <p:nvPr>
            <p:ph type="title"/>
          </p:nvPr>
        </p:nvSpPr>
        <p:spPr>
          <a:xfrm>
            <a:off x="1150938" y="476251"/>
            <a:ext cx="7793037" cy="769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こころと脳</a:t>
            </a:r>
          </a:p>
        </p:txBody>
      </p:sp>
      <p:sp>
        <p:nvSpPr>
          <p:cNvPr id="45060" name="Oval 4"/>
          <p:cNvSpPr>
            <a:spLocks noChangeArrowheads="1"/>
          </p:cNvSpPr>
          <p:nvPr/>
        </p:nvSpPr>
        <p:spPr bwMode="auto">
          <a:xfrm>
            <a:off x="3132138" y="2420938"/>
            <a:ext cx="2232025" cy="1296987"/>
          </a:xfrm>
          <a:prstGeom prst="ellipse">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61" name="Oval 5"/>
          <p:cNvSpPr>
            <a:spLocks noChangeArrowheads="1"/>
          </p:cNvSpPr>
          <p:nvPr/>
        </p:nvSpPr>
        <p:spPr bwMode="auto">
          <a:xfrm>
            <a:off x="3203575" y="4292600"/>
            <a:ext cx="2160588" cy="1295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3200">
                <a:latin typeface="Tahoma" pitchFamily="34" charset="0"/>
              </a:rPr>
              <a:t>脳</a:t>
            </a:r>
          </a:p>
        </p:txBody>
      </p:sp>
      <p:sp>
        <p:nvSpPr>
          <p:cNvPr id="45063" name="AutoShape 7"/>
          <p:cNvSpPr>
            <a:spLocks noChangeArrowheads="1"/>
          </p:cNvSpPr>
          <p:nvPr/>
        </p:nvSpPr>
        <p:spPr bwMode="auto">
          <a:xfrm>
            <a:off x="1331913" y="2565400"/>
            <a:ext cx="976312" cy="719138"/>
          </a:xfrm>
          <a:prstGeom prst="rightArrow">
            <a:avLst>
              <a:gd name="adj1" fmla="val 50000"/>
              <a:gd name="adj2" fmla="val 33940"/>
            </a:avLst>
          </a:prstGeom>
          <a:solidFill>
            <a:srgbClr val="CC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64" name="AutoShape 8"/>
          <p:cNvSpPr>
            <a:spLocks noChangeArrowheads="1"/>
          </p:cNvSpPr>
          <p:nvPr/>
        </p:nvSpPr>
        <p:spPr bwMode="auto">
          <a:xfrm>
            <a:off x="1476375" y="4724400"/>
            <a:ext cx="976313" cy="720725"/>
          </a:xfrm>
          <a:prstGeom prst="rightArrow">
            <a:avLst>
              <a:gd name="adj1" fmla="val 50000"/>
              <a:gd name="adj2" fmla="val 33866"/>
            </a:avLst>
          </a:prstGeom>
          <a:solidFill>
            <a:srgbClr val="CC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65" name="AutoShape 9"/>
          <p:cNvSpPr>
            <a:spLocks noChangeArrowheads="1"/>
          </p:cNvSpPr>
          <p:nvPr/>
        </p:nvSpPr>
        <p:spPr bwMode="auto">
          <a:xfrm>
            <a:off x="5940425" y="2565400"/>
            <a:ext cx="976313" cy="628650"/>
          </a:xfrm>
          <a:prstGeom prst="leftArrow">
            <a:avLst>
              <a:gd name="adj1" fmla="val 50000"/>
              <a:gd name="adj2" fmla="val 38826"/>
            </a:avLst>
          </a:prstGeom>
          <a:solidFill>
            <a:srgbClr val="00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66" name="AutoShape 10"/>
          <p:cNvSpPr>
            <a:spLocks noChangeArrowheads="1"/>
          </p:cNvSpPr>
          <p:nvPr/>
        </p:nvSpPr>
        <p:spPr bwMode="auto">
          <a:xfrm>
            <a:off x="6011863" y="4797425"/>
            <a:ext cx="976312" cy="647700"/>
          </a:xfrm>
          <a:prstGeom prst="leftArrow">
            <a:avLst>
              <a:gd name="adj1" fmla="val 50000"/>
              <a:gd name="adj2" fmla="val 37684"/>
            </a:avLst>
          </a:prstGeom>
          <a:solidFill>
            <a:srgbClr val="00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67" name="AutoShape 11"/>
          <p:cNvSpPr>
            <a:spLocks noChangeArrowheads="1"/>
          </p:cNvSpPr>
          <p:nvPr/>
        </p:nvSpPr>
        <p:spPr bwMode="auto">
          <a:xfrm rot="-2660152">
            <a:off x="5795963" y="3357563"/>
            <a:ext cx="1284287" cy="1300162"/>
          </a:xfrm>
          <a:custGeom>
            <a:avLst/>
            <a:gdLst>
              <a:gd name="T0" fmla="*/ 917373 w 21600"/>
              <a:gd name="T1" fmla="*/ 0 h 21600"/>
              <a:gd name="T2" fmla="*/ 550400 w 21600"/>
              <a:gd name="T3" fmla="*/ 371449 h 21600"/>
              <a:gd name="T4" fmla="*/ 366914 w 21600"/>
              <a:gd name="T5" fmla="*/ 557204 h 21600"/>
              <a:gd name="T6" fmla="*/ 0 w 21600"/>
              <a:gd name="T7" fmla="*/ 928713 h 21600"/>
              <a:gd name="T8" fmla="*/ 366914 w 21600"/>
              <a:gd name="T9" fmla="*/ 1300162 h 21600"/>
              <a:gd name="T10" fmla="*/ 733887 w 21600"/>
              <a:gd name="T11" fmla="*/ 1114407 h 21600"/>
              <a:gd name="T12" fmla="*/ 1100800 w 21600"/>
              <a:gd name="T13" fmla="*/ 742958 h 21600"/>
              <a:gd name="T14" fmla="*/ 1284287 w 21600"/>
              <a:gd name="T15" fmla="*/ 371449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3085 w 21600"/>
              <a:gd name="T25" fmla="*/ 12343 h 21600"/>
              <a:gd name="T26" fmla="*/ 18514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lnTo>
                  <a:pt x="15429" y="0"/>
                </a:lnTo>
                <a:close/>
              </a:path>
            </a:pathLst>
          </a:custGeom>
          <a:solidFill>
            <a:srgbClr val="00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8" name="AutoShape 12"/>
          <p:cNvSpPr>
            <a:spLocks noChangeArrowheads="1"/>
          </p:cNvSpPr>
          <p:nvPr/>
        </p:nvSpPr>
        <p:spPr bwMode="auto">
          <a:xfrm rot="8139827">
            <a:off x="1403350" y="3357563"/>
            <a:ext cx="1284288" cy="1300162"/>
          </a:xfrm>
          <a:custGeom>
            <a:avLst/>
            <a:gdLst>
              <a:gd name="T0" fmla="*/ 917374 w 21600"/>
              <a:gd name="T1" fmla="*/ 0 h 21600"/>
              <a:gd name="T2" fmla="*/ 550401 w 21600"/>
              <a:gd name="T3" fmla="*/ 371449 h 21600"/>
              <a:gd name="T4" fmla="*/ 366914 w 21600"/>
              <a:gd name="T5" fmla="*/ 557204 h 21600"/>
              <a:gd name="T6" fmla="*/ 0 w 21600"/>
              <a:gd name="T7" fmla="*/ 928713 h 21600"/>
              <a:gd name="T8" fmla="*/ 366914 w 21600"/>
              <a:gd name="T9" fmla="*/ 1300162 h 21600"/>
              <a:gd name="T10" fmla="*/ 733887 w 21600"/>
              <a:gd name="T11" fmla="*/ 1114407 h 21600"/>
              <a:gd name="T12" fmla="*/ 1100801 w 21600"/>
              <a:gd name="T13" fmla="*/ 742958 h 21600"/>
              <a:gd name="T14" fmla="*/ 1284288 w 21600"/>
              <a:gd name="T15" fmla="*/ 371449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3085 w 21600"/>
              <a:gd name="T25" fmla="*/ 12343 h 21600"/>
              <a:gd name="T26" fmla="*/ 18514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lnTo>
                  <a:pt x="15429" y="0"/>
                </a:lnTo>
                <a:close/>
              </a:path>
            </a:pathLst>
          </a:custGeom>
          <a:solidFill>
            <a:srgbClr val="CC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9" name="AutoShape 13"/>
          <p:cNvSpPr>
            <a:spLocks noChangeArrowheads="1"/>
          </p:cNvSpPr>
          <p:nvPr/>
        </p:nvSpPr>
        <p:spPr bwMode="auto">
          <a:xfrm>
            <a:off x="3635375" y="3644900"/>
            <a:ext cx="485775" cy="647700"/>
          </a:xfrm>
          <a:prstGeom prst="upArrow">
            <a:avLst>
              <a:gd name="adj1" fmla="val 50000"/>
              <a:gd name="adj2" fmla="val 33333"/>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70" name="AutoShape 14"/>
          <p:cNvSpPr>
            <a:spLocks noChangeArrowheads="1"/>
          </p:cNvSpPr>
          <p:nvPr/>
        </p:nvSpPr>
        <p:spPr bwMode="auto">
          <a:xfrm rot="10800000">
            <a:off x="4427538" y="3716338"/>
            <a:ext cx="485775" cy="647700"/>
          </a:xfrm>
          <a:prstGeom prst="upArrow">
            <a:avLst>
              <a:gd name="adj1" fmla="val 50000"/>
              <a:gd name="adj2" fmla="val 33333"/>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71" name="Text Box 15"/>
          <p:cNvSpPr txBox="1">
            <a:spLocks noChangeArrowheads="1"/>
          </p:cNvSpPr>
          <p:nvPr/>
        </p:nvSpPr>
        <p:spPr bwMode="auto">
          <a:xfrm>
            <a:off x="3419475" y="2781300"/>
            <a:ext cx="15843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50000"/>
              </a:spcBef>
            </a:pPr>
            <a:r>
              <a:rPr lang="ja-JP" altLang="en-US" sz="3200">
                <a:solidFill>
                  <a:srgbClr val="FF0000"/>
                </a:solidFill>
                <a:latin typeface="Tahoma" pitchFamily="34" charset="0"/>
              </a:rPr>
              <a:t>こころ</a:t>
            </a:r>
          </a:p>
        </p:txBody>
      </p:sp>
      <p:sp>
        <p:nvSpPr>
          <p:cNvPr id="45072" name="Text Box 16"/>
          <p:cNvSpPr txBox="1">
            <a:spLocks noChangeArrowheads="1"/>
          </p:cNvSpPr>
          <p:nvPr/>
        </p:nvSpPr>
        <p:spPr bwMode="auto">
          <a:xfrm>
            <a:off x="539750" y="1557338"/>
            <a:ext cx="18716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3200">
                <a:latin typeface="Tahoma" pitchFamily="34" charset="0"/>
              </a:rPr>
              <a:t>ストレス</a:t>
            </a:r>
          </a:p>
        </p:txBody>
      </p:sp>
      <p:sp>
        <p:nvSpPr>
          <p:cNvPr id="45073" name="Text Box 17"/>
          <p:cNvSpPr txBox="1">
            <a:spLocks noChangeArrowheads="1"/>
          </p:cNvSpPr>
          <p:nvPr/>
        </p:nvSpPr>
        <p:spPr bwMode="auto">
          <a:xfrm>
            <a:off x="7092950" y="1700213"/>
            <a:ext cx="16557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3200">
                <a:latin typeface="Tahoma" pitchFamily="34" charset="0"/>
              </a:rPr>
              <a:t>治療</a:t>
            </a:r>
          </a:p>
        </p:txBody>
      </p:sp>
      <p:sp>
        <p:nvSpPr>
          <p:cNvPr id="11281" name="Text Box 18"/>
          <p:cNvSpPr txBox="1">
            <a:spLocks noChangeArrowheads="1"/>
          </p:cNvSpPr>
          <p:nvPr/>
        </p:nvSpPr>
        <p:spPr bwMode="auto">
          <a:xfrm>
            <a:off x="179388" y="2565400"/>
            <a:ext cx="1079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2400">
              <a:latin typeface="Tahoma" pitchFamily="34" charset="0"/>
            </a:endParaRPr>
          </a:p>
        </p:txBody>
      </p:sp>
      <p:sp>
        <p:nvSpPr>
          <p:cNvPr id="45075" name="Text Box 19"/>
          <p:cNvSpPr txBox="1">
            <a:spLocks noChangeArrowheads="1"/>
          </p:cNvSpPr>
          <p:nvPr/>
        </p:nvSpPr>
        <p:spPr bwMode="auto">
          <a:xfrm>
            <a:off x="250825" y="2708275"/>
            <a:ext cx="1296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2400">
                <a:latin typeface="Tahoma" pitchFamily="34" charset="0"/>
              </a:rPr>
              <a:t>心理的</a:t>
            </a:r>
          </a:p>
        </p:txBody>
      </p:sp>
      <p:sp>
        <p:nvSpPr>
          <p:cNvPr id="45076" name="Text Box 20"/>
          <p:cNvSpPr txBox="1">
            <a:spLocks noChangeArrowheads="1"/>
          </p:cNvSpPr>
          <p:nvPr/>
        </p:nvSpPr>
        <p:spPr bwMode="auto">
          <a:xfrm>
            <a:off x="395288" y="3716338"/>
            <a:ext cx="12969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2400">
                <a:latin typeface="Tahoma" pitchFamily="34" charset="0"/>
              </a:rPr>
              <a:t>社会的</a:t>
            </a:r>
          </a:p>
        </p:txBody>
      </p:sp>
      <p:sp>
        <p:nvSpPr>
          <p:cNvPr id="45077" name="Text Box 21"/>
          <p:cNvSpPr txBox="1">
            <a:spLocks noChangeArrowheads="1"/>
          </p:cNvSpPr>
          <p:nvPr/>
        </p:nvSpPr>
        <p:spPr bwMode="auto">
          <a:xfrm>
            <a:off x="468313" y="4652963"/>
            <a:ext cx="100806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2400">
                <a:latin typeface="Tahoma" pitchFamily="34" charset="0"/>
              </a:rPr>
              <a:t>生物学的</a:t>
            </a:r>
          </a:p>
        </p:txBody>
      </p:sp>
      <p:sp>
        <p:nvSpPr>
          <p:cNvPr id="45078" name="Text Box 22"/>
          <p:cNvSpPr txBox="1">
            <a:spLocks noChangeArrowheads="1"/>
          </p:cNvSpPr>
          <p:nvPr/>
        </p:nvSpPr>
        <p:spPr bwMode="auto">
          <a:xfrm>
            <a:off x="7092950" y="2492375"/>
            <a:ext cx="18716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2400">
                <a:latin typeface="Tahoma" pitchFamily="34" charset="0"/>
              </a:rPr>
              <a:t>カウンセリング・精神療法</a:t>
            </a:r>
          </a:p>
        </p:txBody>
      </p:sp>
      <p:sp>
        <p:nvSpPr>
          <p:cNvPr id="45079" name="Text Box 23"/>
          <p:cNvSpPr txBox="1">
            <a:spLocks noChangeArrowheads="1"/>
          </p:cNvSpPr>
          <p:nvPr/>
        </p:nvSpPr>
        <p:spPr bwMode="auto">
          <a:xfrm>
            <a:off x="7164388" y="3716338"/>
            <a:ext cx="1584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2400">
                <a:latin typeface="Tahoma" pitchFamily="34" charset="0"/>
              </a:rPr>
              <a:t>環境調整</a:t>
            </a:r>
          </a:p>
        </p:txBody>
      </p:sp>
      <p:sp>
        <p:nvSpPr>
          <p:cNvPr id="45080" name="Text Box 24"/>
          <p:cNvSpPr txBox="1">
            <a:spLocks noChangeArrowheads="1"/>
          </p:cNvSpPr>
          <p:nvPr/>
        </p:nvSpPr>
        <p:spPr bwMode="auto">
          <a:xfrm>
            <a:off x="7092950" y="4868863"/>
            <a:ext cx="1655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2400">
                <a:latin typeface="Tahoma" pitchFamily="34" charset="0"/>
              </a:rPr>
              <a:t>薬物療法</a:t>
            </a:r>
          </a:p>
        </p:txBody>
      </p:sp>
    </p:spTree>
    <p:custDataLst>
      <p:tags r:id="rId1"/>
    </p:custDataLst>
    <p:extLst>
      <p:ext uri="{BB962C8B-B14F-4D97-AF65-F5344CB8AC3E}">
        <p14:creationId xmlns:p14="http://schemas.microsoft.com/office/powerpoint/2010/main" val="3260729939"/>
      </p:ext>
    </p:extLst>
  </p:cSld>
  <p:clrMapOvr>
    <a:masterClrMapping/>
  </p:clrMapOvr>
  <mc:AlternateContent xmlns:mc="http://schemas.openxmlformats.org/markup-compatibility/2006" xmlns:p14="http://schemas.microsoft.com/office/powerpoint/2010/main">
    <mc:Choice Requires="p14">
      <p:transition spd="slow" p14:dur="2000" advTm="95508"/>
    </mc:Choice>
    <mc:Fallback xmlns="">
      <p:transition spd="slow" advTm="95508"/>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5060"/>
                                        </p:tgtEl>
                                        <p:attrNameLst>
                                          <p:attrName>style.visibility</p:attrName>
                                        </p:attrNameLst>
                                      </p:cBhvr>
                                      <p:to>
                                        <p:strVal val="visible"/>
                                      </p:to>
                                    </p:set>
                                    <p:anim calcmode="lin" valueType="num">
                                      <p:cBhvr additive="base">
                                        <p:cTn id="11" dur="500" fill="hold"/>
                                        <p:tgtEl>
                                          <p:spTgt spid="45060"/>
                                        </p:tgtEl>
                                        <p:attrNameLst>
                                          <p:attrName>ppt_x</p:attrName>
                                        </p:attrNameLst>
                                      </p:cBhvr>
                                      <p:tavLst>
                                        <p:tav tm="0">
                                          <p:val>
                                            <p:strVal val="#ppt_x"/>
                                          </p:val>
                                        </p:tav>
                                        <p:tav tm="100000">
                                          <p:val>
                                            <p:strVal val="#ppt_x"/>
                                          </p:val>
                                        </p:tav>
                                      </p:tavLst>
                                    </p:anim>
                                    <p:anim calcmode="lin" valueType="num">
                                      <p:cBhvr additive="base">
                                        <p:cTn id="12" dur="500" fill="hold"/>
                                        <p:tgtEl>
                                          <p:spTgt spid="45060"/>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5071"/>
                                        </p:tgtEl>
                                        <p:attrNameLst>
                                          <p:attrName>style.visibility</p:attrName>
                                        </p:attrNameLst>
                                      </p:cBhvr>
                                      <p:to>
                                        <p:strVal val="visible"/>
                                      </p:to>
                                    </p:set>
                                    <p:animEffect transition="in" filter="blinds(horizontal)">
                                      <p:cBhvr>
                                        <p:cTn id="17" dur="500"/>
                                        <p:tgtEl>
                                          <p:spTgt spid="4507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5061">
                                            <p:bg/>
                                          </p:spTgt>
                                        </p:tgtEl>
                                        <p:attrNameLst>
                                          <p:attrName>style.visibility</p:attrName>
                                        </p:attrNameLst>
                                      </p:cBhvr>
                                      <p:to>
                                        <p:strVal val="visible"/>
                                      </p:to>
                                    </p:set>
                                    <p:animEffect transition="in" filter="blinds(horizontal)">
                                      <p:cBhvr>
                                        <p:cTn id="22" dur="500"/>
                                        <p:tgtEl>
                                          <p:spTgt spid="45061">
                                            <p:bg/>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5061">
                                            <p:txEl>
                                              <p:pRg st="0" end="0"/>
                                            </p:txEl>
                                          </p:spTgt>
                                        </p:tgtEl>
                                        <p:attrNameLst>
                                          <p:attrName>style.visibility</p:attrName>
                                        </p:attrNameLst>
                                      </p:cBhvr>
                                      <p:to>
                                        <p:strVal val="visible"/>
                                      </p:to>
                                    </p:set>
                                    <p:animEffect transition="in" filter="blinds(horizontal)">
                                      <p:cBhvr>
                                        <p:cTn id="27" dur="500"/>
                                        <p:tgtEl>
                                          <p:spTgt spid="45061">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5069"/>
                                        </p:tgtEl>
                                        <p:attrNameLst>
                                          <p:attrName>style.visibility</p:attrName>
                                        </p:attrNameLst>
                                      </p:cBhvr>
                                      <p:to>
                                        <p:strVal val="visible"/>
                                      </p:to>
                                    </p:set>
                                    <p:animEffect transition="in" filter="blinds(horizontal)">
                                      <p:cBhvr>
                                        <p:cTn id="32" dur="500"/>
                                        <p:tgtEl>
                                          <p:spTgt spid="4506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5070"/>
                                        </p:tgtEl>
                                        <p:attrNameLst>
                                          <p:attrName>style.visibility</p:attrName>
                                        </p:attrNameLst>
                                      </p:cBhvr>
                                      <p:to>
                                        <p:strVal val="visible"/>
                                      </p:to>
                                    </p:set>
                                    <p:animEffect transition="in" filter="blinds(horizontal)">
                                      <p:cBhvr>
                                        <p:cTn id="37" dur="500"/>
                                        <p:tgtEl>
                                          <p:spTgt spid="4507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45072"/>
                                        </p:tgtEl>
                                        <p:attrNameLst>
                                          <p:attrName>style.visibility</p:attrName>
                                        </p:attrNameLst>
                                      </p:cBhvr>
                                      <p:to>
                                        <p:strVal val="visible"/>
                                      </p:to>
                                    </p:set>
                                    <p:anim calcmode="lin" valueType="num">
                                      <p:cBhvr additive="base">
                                        <p:cTn id="42" dur="500" fill="hold"/>
                                        <p:tgtEl>
                                          <p:spTgt spid="45072"/>
                                        </p:tgtEl>
                                        <p:attrNameLst>
                                          <p:attrName>ppt_x</p:attrName>
                                        </p:attrNameLst>
                                      </p:cBhvr>
                                      <p:tavLst>
                                        <p:tav tm="0">
                                          <p:val>
                                            <p:strVal val="0-#ppt_w/2"/>
                                          </p:val>
                                        </p:tav>
                                        <p:tav tm="100000">
                                          <p:val>
                                            <p:strVal val="#ppt_x"/>
                                          </p:val>
                                        </p:tav>
                                      </p:tavLst>
                                    </p:anim>
                                    <p:anim calcmode="lin" valueType="num">
                                      <p:cBhvr additive="base">
                                        <p:cTn id="43" dur="500" fill="hold"/>
                                        <p:tgtEl>
                                          <p:spTgt spid="45072"/>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45075"/>
                                        </p:tgtEl>
                                        <p:attrNameLst>
                                          <p:attrName>style.visibility</p:attrName>
                                        </p:attrNameLst>
                                      </p:cBhvr>
                                      <p:to>
                                        <p:strVal val="visible"/>
                                      </p:to>
                                    </p:set>
                                    <p:anim calcmode="lin" valueType="num">
                                      <p:cBhvr additive="base">
                                        <p:cTn id="48" dur="500" fill="hold"/>
                                        <p:tgtEl>
                                          <p:spTgt spid="45075"/>
                                        </p:tgtEl>
                                        <p:attrNameLst>
                                          <p:attrName>ppt_x</p:attrName>
                                        </p:attrNameLst>
                                      </p:cBhvr>
                                      <p:tavLst>
                                        <p:tav tm="0">
                                          <p:val>
                                            <p:strVal val="0-#ppt_w/2"/>
                                          </p:val>
                                        </p:tav>
                                        <p:tav tm="100000">
                                          <p:val>
                                            <p:strVal val="#ppt_x"/>
                                          </p:val>
                                        </p:tav>
                                      </p:tavLst>
                                    </p:anim>
                                    <p:anim calcmode="lin" valueType="num">
                                      <p:cBhvr additive="base">
                                        <p:cTn id="49" dur="500" fill="hold"/>
                                        <p:tgtEl>
                                          <p:spTgt spid="45075"/>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45063"/>
                                        </p:tgtEl>
                                        <p:attrNameLst>
                                          <p:attrName>style.visibility</p:attrName>
                                        </p:attrNameLst>
                                      </p:cBhvr>
                                      <p:to>
                                        <p:strVal val="visible"/>
                                      </p:to>
                                    </p:set>
                                    <p:anim calcmode="lin" valueType="num">
                                      <p:cBhvr additive="base">
                                        <p:cTn id="52" dur="500" fill="hold"/>
                                        <p:tgtEl>
                                          <p:spTgt spid="45063"/>
                                        </p:tgtEl>
                                        <p:attrNameLst>
                                          <p:attrName>ppt_x</p:attrName>
                                        </p:attrNameLst>
                                      </p:cBhvr>
                                      <p:tavLst>
                                        <p:tav tm="0">
                                          <p:val>
                                            <p:strVal val="0-#ppt_w/2"/>
                                          </p:val>
                                        </p:tav>
                                        <p:tav tm="100000">
                                          <p:val>
                                            <p:strVal val="#ppt_x"/>
                                          </p:val>
                                        </p:tav>
                                      </p:tavLst>
                                    </p:anim>
                                    <p:anim calcmode="lin" valueType="num">
                                      <p:cBhvr additive="base">
                                        <p:cTn id="53" dur="500" fill="hold"/>
                                        <p:tgtEl>
                                          <p:spTgt spid="45063"/>
                                        </p:tgtEl>
                                        <p:attrNameLst>
                                          <p:attrName>ppt_y</p:attrName>
                                        </p:attrNameLst>
                                      </p:cBhvr>
                                      <p:tavLst>
                                        <p:tav tm="0">
                                          <p:val>
                                            <p:strVal val="#ppt_y"/>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 presetClass="entr" presetSubtype="8" fill="hold" grpId="0" nodeType="clickEffect">
                                  <p:stCondLst>
                                    <p:cond delay="0"/>
                                  </p:stCondLst>
                                  <p:childTnLst>
                                    <p:set>
                                      <p:cBhvr>
                                        <p:cTn id="57" dur="1" fill="hold">
                                          <p:stCondLst>
                                            <p:cond delay="0"/>
                                          </p:stCondLst>
                                        </p:cTn>
                                        <p:tgtEl>
                                          <p:spTgt spid="45077"/>
                                        </p:tgtEl>
                                        <p:attrNameLst>
                                          <p:attrName>style.visibility</p:attrName>
                                        </p:attrNameLst>
                                      </p:cBhvr>
                                      <p:to>
                                        <p:strVal val="visible"/>
                                      </p:to>
                                    </p:set>
                                    <p:anim calcmode="lin" valueType="num">
                                      <p:cBhvr additive="base">
                                        <p:cTn id="58" dur="500" fill="hold"/>
                                        <p:tgtEl>
                                          <p:spTgt spid="45077"/>
                                        </p:tgtEl>
                                        <p:attrNameLst>
                                          <p:attrName>ppt_x</p:attrName>
                                        </p:attrNameLst>
                                      </p:cBhvr>
                                      <p:tavLst>
                                        <p:tav tm="0">
                                          <p:val>
                                            <p:strVal val="0-#ppt_w/2"/>
                                          </p:val>
                                        </p:tav>
                                        <p:tav tm="100000">
                                          <p:val>
                                            <p:strVal val="#ppt_x"/>
                                          </p:val>
                                        </p:tav>
                                      </p:tavLst>
                                    </p:anim>
                                    <p:anim calcmode="lin" valueType="num">
                                      <p:cBhvr additive="base">
                                        <p:cTn id="59" dur="500" fill="hold"/>
                                        <p:tgtEl>
                                          <p:spTgt spid="45077"/>
                                        </p:tgtEl>
                                        <p:attrNameLst>
                                          <p:attrName>ppt_y</p:attrName>
                                        </p:attrNameLst>
                                      </p:cBhvr>
                                      <p:tavLst>
                                        <p:tav tm="0">
                                          <p:val>
                                            <p:strVal val="#ppt_y"/>
                                          </p:val>
                                        </p:tav>
                                        <p:tav tm="100000">
                                          <p:val>
                                            <p:strVal val="#ppt_y"/>
                                          </p:val>
                                        </p:tav>
                                      </p:tavLst>
                                    </p:anim>
                                  </p:childTnLst>
                                </p:cTn>
                              </p:par>
                              <p:par>
                                <p:cTn id="60" presetID="2" presetClass="entr" presetSubtype="8" fill="hold" grpId="0" nodeType="withEffect">
                                  <p:stCondLst>
                                    <p:cond delay="0"/>
                                  </p:stCondLst>
                                  <p:childTnLst>
                                    <p:set>
                                      <p:cBhvr>
                                        <p:cTn id="61" dur="1" fill="hold">
                                          <p:stCondLst>
                                            <p:cond delay="0"/>
                                          </p:stCondLst>
                                        </p:cTn>
                                        <p:tgtEl>
                                          <p:spTgt spid="45064"/>
                                        </p:tgtEl>
                                        <p:attrNameLst>
                                          <p:attrName>style.visibility</p:attrName>
                                        </p:attrNameLst>
                                      </p:cBhvr>
                                      <p:to>
                                        <p:strVal val="visible"/>
                                      </p:to>
                                    </p:set>
                                    <p:anim calcmode="lin" valueType="num">
                                      <p:cBhvr additive="base">
                                        <p:cTn id="62" dur="500" fill="hold"/>
                                        <p:tgtEl>
                                          <p:spTgt spid="45064"/>
                                        </p:tgtEl>
                                        <p:attrNameLst>
                                          <p:attrName>ppt_x</p:attrName>
                                        </p:attrNameLst>
                                      </p:cBhvr>
                                      <p:tavLst>
                                        <p:tav tm="0">
                                          <p:val>
                                            <p:strVal val="0-#ppt_w/2"/>
                                          </p:val>
                                        </p:tav>
                                        <p:tav tm="100000">
                                          <p:val>
                                            <p:strVal val="#ppt_x"/>
                                          </p:val>
                                        </p:tav>
                                      </p:tavLst>
                                    </p:anim>
                                    <p:anim calcmode="lin" valueType="num">
                                      <p:cBhvr additive="base">
                                        <p:cTn id="63" dur="500" fill="hold"/>
                                        <p:tgtEl>
                                          <p:spTgt spid="45064"/>
                                        </p:tgtEl>
                                        <p:attrNameLst>
                                          <p:attrName>ppt_y</p:attrName>
                                        </p:attrNameLst>
                                      </p:cBhvr>
                                      <p:tavLst>
                                        <p:tav tm="0">
                                          <p:val>
                                            <p:strVal val="#ppt_y"/>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2" presetClass="entr" presetSubtype="8" fill="hold" grpId="0" nodeType="clickEffect">
                                  <p:stCondLst>
                                    <p:cond delay="0"/>
                                  </p:stCondLst>
                                  <p:childTnLst>
                                    <p:set>
                                      <p:cBhvr>
                                        <p:cTn id="67" dur="1" fill="hold">
                                          <p:stCondLst>
                                            <p:cond delay="0"/>
                                          </p:stCondLst>
                                        </p:cTn>
                                        <p:tgtEl>
                                          <p:spTgt spid="45076"/>
                                        </p:tgtEl>
                                        <p:attrNameLst>
                                          <p:attrName>style.visibility</p:attrName>
                                        </p:attrNameLst>
                                      </p:cBhvr>
                                      <p:to>
                                        <p:strVal val="visible"/>
                                      </p:to>
                                    </p:set>
                                    <p:anim calcmode="lin" valueType="num">
                                      <p:cBhvr additive="base">
                                        <p:cTn id="68" dur="500" fill="hold"/>
                                        <p:tgtEl>
                                          <p:spTgt spid="45076"/>
                                        </p:tgtEl>
                                        <p:attrNameLst>
                                          <p:attrName>ppt_x</p:attrName>
                                        </p:attrNameLst>
                                      </p:cBhvr>
                                      <p:tavLst>
                                        <p:tav tm="0">
                                          <p:val>
                                            <p:strVal val="0-#ppt_w/2"/>
                                          </p:val>
                                        </p:tav>
                                        <p:tav tm="100000">
                                          <p:val>
                                            <p:strVal val="#ppt_x"/>
                                          </p:val>
                                        </p:tav>
                                      </p:tavLst>
                                    </p:anim>
                                    <p:anim calcmode="lin" valueType="num">
                                      <p:cBhvr additive="base">
                                        <p:cTn id="69" dur="500" fill="hold"/>
                                        <p:tgtEl>
                                          <p:spTgt spid="45076"/>
                                        </p:tgtEl>
                                        <p:attrNameLst>
                                          <p:attrName>ppt_y</p:attrName>
                                        </p:attrNameLst>
                                      </p:cBhvr>
                                      <p:tavLst>
                                        <p:tav tm="0">
                                          <p:val>
                                            <p:strVal val="#ppt_y"/>
                                          </p:val>
                                        </p:tav>
                                        <p:tav tm="100000">
                                          <p:val>
                                            <p:strVal val="#ppt_y"/>
                                          </p:val>
                                        </p:tav>
                                      </p:tavLst>
                                    </p:anim>
                                  </p:childTnLst>
                                </p:cTn>
                              </p:par>
                              <p:par>
                                <p:cTn id="70" presetID="2" presetClass="entr" presetSubtype="8" fill="hold" grpId="0" nodeType="withEffect">
                                  <p:stCondLst>
                                    <p:cond delay="0"/>
                                  </p:stCondLst>
                                  <p:childTnLst>
                                    <p:set>
                                      <p:cBhvr>
                                        <p:cTn id="71" dur="1" fill="hold">
                                          <p:stCondLst>
                                            <p:cond delay="0"/>
                                          </p:stCondLst>
                                        </p:cTn>
                                        <p:tgtEl>
                                          <p:spTgt spid="45068"/>
                                        </p:tgtEl>
                                        <p:attrNameLst>
                                          <p:attrName>style.visibility</p:attrName>
                                        </p:attrNameLst>
                                      </p:cBhvr>
                                      <p:to>
                                        <p:strVal val="visible"/>
                                      </p:to>
                                    </p:set>
                                    <p:anim calcmode="lin" valueType="num">
                                      <p:cBhvr additive="base">
                                        <p:cTn id="72" dur="500" fill="hold"/>
                                        <p:tgtEl>
                                          <p:spTgt spid="45068"/>
                                        </p:tgtEl>
                                        <p:attrNameLst>
                                          <p:attrName>ppt_x</p:attrName>
                                        </p:attrNameLst>
                                      </p:cBhvr>
                                      <p:tavLst>
                                        <p:tav tm="0">
                                          <p:val>
                                            <p:strVal val="0-#ppt_w/2"/>
                                          </p:val>
                                        </p:tav>
                                        <p:tav tm="100000">
                                          <p:val>
                                            <p:strVal val="#ppt_x"/>
                                          </p:val>
                                        </p:tav>
                                      </p:tavLst>
                                    </p:anim>
                                    <p:anim calcmode="lin" valueType="num">
                                      <p:cBhvr additive="base">
                                        <p:cTn id="73" dur="500" fill="hold"/>
                                        <p:tgtEl>
                                          <p:spTgt spid="45068"/>
                                        </p:tgtEl>
                                        <p:attrNameLst>
                                          <p:attrName>ppt_y</p:attrName>
                                        </p:attrNameLst>
                                      </p:cBhvr>
                                      <p:tavLst>
                                        <p:tav tm="0">
                                          <p:val>
                                            <p:strVal val="#ppt_y"/>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2" presetClass="entr" presetSubtype="2" fill="hold" grpId="0" nodeType="clickEffect">
                                  <p:stCondLst>
                                    <p:cond delay="0"/>
                                  </p:stCondLst>
                                  <p:childTnLst>
                                    <p:set>
                                      <p:cBhvr>
                                        <p:cTn id="77" dur="1" fill="hold">
                                          <p:stCondLst>
                                            <p:cond delay="0"/>
                                          </p:stCondLst>
                                        </p:cTn>
                                        <p:tgtEl>
                                          <p:spTgt spid="45073"/>
                                        </p:tgtEl>
                                        <p:attrNameLst>
                                          <p:attrName>style.visibility</p:attrName>
                                        </p:attrNameLst>
                                      </p:cBhvr>
                                      <p:to>
                                        <p:strVal val="visible"/>
                                      </p:to>
                                    </p:set>
                                    <p:anim calcmode="lin" valueType="num">
                                      <p:cBhvr additive="base">
                                        <p:cTn id="78" dur="500" fill="hold"/>
                                        <p:tgtEl>
                                          <p:spTgt spid="45073"/>
                                        </p:tgtEl>
                                        <p:attrNameLst>
                                          <p:attrName>ppt_x</p:attrName>
                                        </p:attrNameLst>
                                      </p:cBhvr>
                                      <p:tavLst>
                                        <p:tav tm="0">
                                          <p:val>
                                            <p:strVal val="1+#ppt_w/2"/>
                                          </p:val>
                                        </p:tav>
                                        <p:tav tm="100000">
                                          <p:val>
                                            <p:strVal val="#ppt_x"/>
                                          </p:val>
                                        </p:tav>
                                      </p:tavLst>
                                    </p:anim>
                                    <p:anim calcmode="lin" valueType="num">
                                      <p:cBhvr additive="base">
                                        <p:cTn id="79" dur="500" fill="hold"/>
                                        <p:tgtEl>
                                          <p:spTgt spid="45073"/>
                                        </p:tgtEl>
                                        <p:attrNameLst>
                                          <p:attrName>ppt_y</p:attrName>
                                        </p:attrNameLst>
                                      </p:cBhvr>
                                      <p:tavLst>
                                        <p:tav tm="0">
                                          <p:val>
                                            <p:strVal val="#ppt_y"/>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2" presetClass="entr" presetSubtype="2" fill="hold" grpId="0" nodeType="clickEffect">
                                  <p:stCondLst>
                                    <p:cond delay="0"/>
                                  </p:stCondLst>
                                  <p:childTnLst>
                                    <p:set>
                                      <p:cBhvr>
                                        <p:cTn id="83" dur="1" fill="hold">
                                          <p:stCondLst>
                                            <p:cond delay="0"/>
                                          </p:stCondLst>
                                        </p:cTn>
                                        <p:tgtEl>
                                          <p:spTgt spid="45065"/>
                                        </p:tgtEl>
                                        <p:attrNameLst>
                                          <p:attrName>style.visibility</p:attrName>
                                        </p:attrNameLst>
                                      </p:cBhvr>
                                      <p:to>
                                        <p:strVal val="visible"/>
                                      </p:to>
                                    </p:set>
                                    <p:anim calcmode="lin" valueType="num">
                                      <p:cBhvr additive="base">
                                        <p:cTn id="84" dur="500" fill="hold"/>
                                        <p:tgtEl>
                                          <p:spTgt spid="45065"/>
                                        </p:tgtEl>
                                        <p:attrNameLst>
                                          <p:attrName>ppt_x</p:attrName>
                                        </p:attrNameLst>
                                      </p:cBhvr>
                                      <p:tavLst>
                                        <p:tav tm="0">
                                          <p:val>
                                            <p:strVal val="1+#ppt_w/2"/>
                                          </p:val>
                                        </p:tav>
                                        <p:tav tm="100000">
                                          <p:val>
                                            <p:strVal val="#ppt_x"/>
                                          </p:val>
                                        </p:tav>
                                      </p:tavLst>
                                    </p:anim>
                                    <p:anim calcmode="lin" valueType="num">
                                      <p:cBhvr additive="base">
                                        <p:cTn id="85" dur="500" fill="hold"/>
                                        <p:tgtEl>
                                          <p:spTgt spid="45065"/>
                                        </p:tgtEl>
                                        <p:attrNameLst>
                                          <p:attrName>ppt_y</p:attrName>
                                        </p:attrNameLst>
                                      </p:cBhvr>
                                      <p:tavLst>
                                        <p:tav tm="0">
                                          <p:val>
                                            <p:strVal val="#ppt_y"/>
                                          </p:val>
                                        </p:tav>
                                        <p:tav tm="100000">
                                          <p:val>
                                            <p:strVal val="#ppt_y"/>
                                          </p:val>
                                        </p:tav>
                                      </p:tavLst>
                                    </p:anim>
                                  </p:childTnLst>
                                </p:cTn>
                              </p:par>
                              <p:par>
                                <p:cTn id="86" presetID="2" presetClass="entr" presetSubtype="2" fill="hold" grpId="0" nodeType="withEffect">
                                  <p:stCondLst>
                                    <p:cond delay="0"/>
                                  </p:stCondLst>
                                  <p:childTnLst>
                                    <p:set>
                                      <p:cBhvr>
                                        <p:cTn id="87" dur="1" fill="hold">
                                          <p:stCondLst>
                                            <p:cond delay="0"/>
                                          </p:stCondLst>
                                        </p:cTn>
                                        <p:tgtEl>
                                          <p:spTgt spid="45078"/>
                                        </p:tgtEl>
                                        <p:attrNameLst>
                                          <p:attrName>style.visibility</p:attrName>
                                        </p:attrNameLst>
                                      </p:cBhvr>
                                      <p:to>
                                        <p:strVal val="visible"/>
                                      </p:to>
                                    </p:set>
                                    <p:anim calcmode="lin" valueType="num">
                                      <p:cBhvr additive="base">
                                        <p:cTn id="88" dur="500" fill="hold"/>
                                        <p:tgtEl>
                                          <p:spTgt spid="45078"/>
                                        </p:tgtEl>
                                        <p:attrNameLst>
                                          <p:attrName>ppt_x</p:attrName>
                                        </p:attrNameLst>
                                      </p:cBhvr>
                                      <p:tavLst>
                                        <p:tav tm="0">
                                          <p:val>
                                            <p:strVal val="1+#ppt_w/2"/>
                                          </p:val>
                                        </p:tav>
                                        <p:tav tm="100000">
                                          <p:val>
                                            <p:strVal val="#ppt_x"/>
                                          </p:val>
                                        </p:tav>
                                      </p:tavLst>
                                    </p:anim>
                                    <p:anim calcmode="lin" valueType="num">
                                      <p:cBhvr additive="base">
                                        <p:cTn id="89" dur="500" fill="hold"/>
                                        <p:tgtEl>
                                          <p:spTgt spid="45078"/>
                                        </p:tgtEl>
                                        <p:attrNameLst>
                                          <p:attrName>ppt_y</p:attrName>
                                        </p:attrNameLst>
                                      </p:cBhvr>
                                      <p:tavLst>
                                        <p:tav tm="0">
                                          <p:val>
                                            <p:strVal val="#ppt_y"/>
                                          </p:val>
                                        </p:tav>
                                        <p:tav tm="100000">
                                          <p:val>
                                            <p:strVal val="#ppt_y"/>
                                          </p:val>
                                        </p:tav>
                                      </p:tavLst>
                                    </p:anim>
                                  </p:childTnLst>
                                </p:cTn>
                              </p:par>
                            </p:childTnLst>
                          </p:cTn>
                        </p:par>
                      </p:childTnLst>
                    </p:cTn>
                  </p:par>
                  <p:par>
                    <p:cTn id="90" fill="hold" nodeType="clickPar">
                      <p:stCondLst>
                        <p:cond delay="indefinite"/>
                      </p:stCondLst>
                      <p:childTnLst>
                        <p:par>
                          <p:cTn id="91" fill="hold" nodeType="withGroup">
                            <p:stCondLst>
                              <p:cond delay="0"/>
                            </p:stCondLst>
                            <p:childTnLst>
                              <p:par>
                                <p:cTn id="92" presetID="2" presetClass="entr" presetSubtype="2" fill="hold" grpId="0" nodeType="clickEffect">
                                  <p:stCondLst>
                                    <p:cond delay="0"/>
                                  </p:stCondLst>
                                  <p:childTnLst>
                                    <p:set>
                                      <p:cBhvr>
                                        <p:cTn id="93" dur="1" fill="hold">
                                          <p:stCondLst>
                                            <p:cond delay="0"/>
                                          </p:stCondLst>
                                        </p:cTn>
                                        <p:tgtEl>
                                          <p:spTgt spid="45066"/>
                                        </p:tgtEl>
                                        <p:attrNameLst>
                                          <p:attrName>style.visibility</p:attrName>
                                        </p:attrNameLst>
                                      </p:cBhvr>
                                      <p:to>
                                        <p:strVal val="visible"/>
                                      </p:to>
                                    </p:set>
                                    <p:anim calcmode="lin" valueType="num">
                                      <p:cBhvr additive="base">
                                        <p:cTn id="94" dur="500" fill="hold"/>
                                        <p:tgtEl>
                                          <p:spTgt spid="45066"/>
                                        </p:tgtEl>
                                        <p:attrNameLst>
                                          <p:attrName>ppt_x</p:attrName>
                                        </p:attrNameLst>
                                      </p:cBhvr>
                                      <p:tavLst>
                                        <p:tav tm="0">
                                          <p:val>
                                            <p:strVal val="1+#ppt_w/2"/>
                                          </p:val>
                                        </p:tav>
                                        <p:tav tm="100000">
                                          <p:val>
                                            <p:strVal val="#ppt_x"/>
                                          </p:val>
                                        </p:tav>
                                      </p:tavLst>
                                    </p:anim>
                                    <p:anim calcmode="lin" valueType="num">
                                      <p:cBhvr additive="base">
                                        <p:cTn id="95" dur="500" fill="hold"/>
                                        <p:tgtEl>
                                          <p:spTgt spid="45066"/>
                                        </p:tgtEl>
                                        <p:attrNameLst>
                                          <p:attrName>ppt_y</p:attrName>
                                        </p:attrNameLst>
                                      </p:cBhvr>
                                      <p:tavLst>
                                        <p:tav tm="0">
                                          <p:val>
                                            <p:strVal val="#ppt_y"/>
                                          </p:val>
                                        </p:tav>
                                        <p:tav tm="100000">
                                          <p:val>
                                            <p:strVal val="#ppt_y"/>
                                          </p:val>
                                        </p:tav>
                                      </p:tavLst>
                                    </p:anim>
                                  </p:childTnLst>
                                </p:cTn>
                              </p:par>
                              <p:par>
                                <p:cTn id="96" presetID="2" presetClass="entr" presetSubtype="2" fill="hold" grpId="0" nodeType="withEffect">
                                  <p:stCondLst>
                                    <p:cond delay="0"/>
                                  </p:stCondLst>
                                  <p:childTnLst>
                                    <p:set>
                                      <p:cBhvr>
                                        <p:cTn id="97" dur="1" fill="hold">
                                          <p:stCondLst>
                                            <p:cond delay="0"/>
                                          </p:stCondLst>
                                        </p:cTn>
                                        <p:tgtEl>
                                          <p:spTgt spid="45080"/>
                                        </p:tgtEl>
                                        <p:attrNameLst>
                                          <p:attrName>style.visibility</p:attrName>
                                        </p:attrNameLst>
                                      </p:cBhvr>
                                      <p:to>
                                        <p:strVal val="visible"/>
                                      </p:to>
                                    </p:set>
                                    <p:anim calcmode="lin" valueType="num">
                                      <p:cBhvr additive="base">
                                        <p:cTn id="98" dur="500" fill="hold"/>
                                        <p:tgtEl>
                                          <p:spTgt spid="45080"/>
                                        </p:tgtEl>
                                        <p:attrNameLst>
                                          <p:attrName>ppt_x</p:attrName>
                                        </p:attrNameLst>
                                      </p:cBhvr>
                                      <p:tavLst>
                                        <p:tav tm="0">
                                          <p:val>
                                            <p:strVal val="1+#ppt_w/2"/>
                                          </p:val>
                                        </p:tav>
                                        <p:tav tm="100000">
                                          <p:val>
                                            <p:strVal val="#ppt_x"/>
                                          </p:val>
                                        </p:tav>
                                      </p:tavLst>
                                    </p:anim>
                                    <p:anim calcmode="lin" valueType="num">
                                      <p:cBhvr additive="base">
                                        <p:cTn id="99" dur="500" fill="hold"/>
                                        <p:tgtEl>
                                          <p:spTgt spid="45080"/>
                                        </p:tgtEl>
                                        <p:attrNameLst>
                                          <p:attrName>ppt_y</p:attrName>
                                        </p:attrNameLst>
                                      </p:cBhvr>
                                      <p:tavLst>
                                        <p:tav tm="0">
                                          <p:val>
                                            <p:strVal val="#ppt_y"/>
                                          </p:val>
                                        </p:tav>
                                        <p:tav tm="100000">
                                          <p:val>
                                            <p:strVal val="#ppt_y"/>
                                          </p:val>
                                        </p:tav>
                                      </p:tavLst>
                                    </p:anim>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 presetClass="entr" presetSubtype="2" fill="hold" grpId="0" nodeType="clickEffect">
                                  <p:stCondLst>
                                    <p:cond delay="0"/>
                                  </p:stCondLst>
                                  <p:childTnLst>
                                    <p:set>
                                      <p:cBhvr>
                                        <p:cTn id="103" dur="1" fill="hold">
                                          <p:stCondLst>
                                            <p:cond delay="0"/>
                                          </p:stCondLst>
                                        </p:cTn>
                                        <p:tgtEl>
                                          <p:spTgt spid="45067"/>
                                        </p:tgtEl>
                                        <p:attrNameLst>
                                          <p:attrName>style.visibility</p:attrName>
                                        </p:attrNameLst>
                                      </p:cBhvr>
                                      <p:to>
                                        <p:strVal val="visible"/>
                                      </p:to>
                                    </p:set>
                                    <p:anim calcmode="lin" valueType="num">
                                      <p:cBhvr additive="base">
                                        <p:cTn id="104" dur="500" fill="hold"/>
                                        <p:tgtEl>
                                          <p:spTgt spid="45067"/>
                                        </p:tgtEl>
                                        <p:attrNameLst>
                                          <p:attrName>ppt_x</p:attrName>
                                        </p:attrNameLst>
                                      </p:cBhvr>
                                      <p:tavLst>
                                        <p:tav tm="0">
                                          <p:val>
                                            <p:strVal val="1+#ppt_w/2"/>
                                          </p:val>
                                        </p:tav>
                                        <p:tav tm="100000">
                                          <p:val>
                                            <p:strVal val="#ppt_x"/>
                                          </p:val>
                                        </p:tav>
                                      </p:tavLst>
                                    </p:anim>
                                    <p:anim calcmode="lin" valueType="num">
                                      <p:cBhvr additive="base">
                                        <p:cTn id="105" dur="500" fill="hold"/>
                                        <p:tgtEl>
                                          <p:spTgt spid="45067"/>
                                        </p:tgtEl>
                                        <p:attrNameLst>
                                          <p:attrName>ppt_y</p:attrName>
                                        </p:attrNameLst>
                                      </p:cBhvr>
                                      <p:tavLst>
                                        <p:tav tm="0">
                                          <p:val>
                                            <p:strVal val="#ppt_y"/>
                                          </p:val>
                                        </p:tav>
                                        <p:tav tm="100000">
                                          <p:val>
                                            <p:strVal val="#ppt_y"/>
                                          </p:val>
                                        </p:tav>
                                      </p:tavLst>
                                    </p:anim>
                                  </p:childTnLst>
                                </p:cTn>
                              </p:par>
                              <p:par>
                                <p:cTn id="106" presetID="2" presetClass="entr" presetSubtype="2" fill="hold" grpId="0" nodeType="withEffect">
                                  <p:stCondLst>
                                    <p:cond delay="0"/>
                                  </p:stCondLst>
                                  <p:childTnLst>
                                    <p:set>
                                      <p:cBhvr>
                                        <p:cTn id="107" dur="1" fill="hold">
                                          <p:stCondLst>
                                            <p:cond delay="0"/>
                                          </p:stCondLst>
                                        </p:cTn>
                                        <p:tgtEl>
                                          <p:spTgt spid="45079"/>
                                        </p:tgtEl>
                                        <p:attrNameLst>
                                          <p:attrName>style.visibility</p:attrName>
                                        </p:attrNameLst>
                                      </p:cBhvr>
                                      <p:to>
                                        <p:strVal val="visible"/>
                                      </p:to>
                                    </p:set>
                                    <p:anim calcmode="lin" valueType="num">
                                      <p:cBhvr additive="base">
                                        <p:cTn id="108" dur="500" fill="hold"/>
                                        <p:tgtEl>
                                          <p:spTgt spid="45079"/>
                                        </p:tgtEl>
                                        <p:attrNameLst>
                                          <p:attrName>ppt_x</p:attrName>
                                        </p:attrNameLst>
                                      </p:cBhvr>
                                      <p:tavLst>
                                        <p:tav tm="0">
                                          <p:val>
                                            <p:strVal val="1+#ppt_w/2"/>
                                          </p:val>
                                        </p:tav>
                                        <p:tav tm="100000">
                                          <p:val>
                                            <p:strVal val="#ppt_x"/>
                                          </p:val>
                                        </p:tav>
                                      </p:tavLst>
                                    </p:anim>
                                    <p:anim calcmode="lin" valueType="num">
                                      <p:cBhvr additive="base">
                                        <p:cTn id="109" dur="500" fill="hold"/>
                                        <p:tgtEl>
                                          <p:spTgt spid="450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nimBg="1"/>
      <p:bldP spid="45060" grpId="0" animBg="1"/>
      <p:bldP spid="45061" grpId="0" build="allAtOnce" animBg="1"/>
      <p:bldP spid="45063" grpId="0" animBg="1"/>
      <p:bldP spid="45064" grpId="0" animBg="1"/>
      <p:bldP spid="45065" grpId="0" animBg="1"/>
      <p:bldP spid="45066" grpId="0" animBg="1"/>
      <p:bldP spid="45067" grpId="0" animBg="1"/>
      <p:bldP spid="45068" grpId="0" animBg="1"/>
      <p:bldP spid="45069" grpId="0" animBg="1"/>
      <p:bldP spid="45070" grpId="0" animBg="1"/>
      <p:bldP spid="45071" grpId="0"/>
      <p:bldP spid="45072" grpId="0"/>
      <p:bldP spid="45073" grpId="0"/>
      <p:bldP spid="45075" grpId="0"/>
      <p:bldP spid="45076" grpId="0"/>
      <p:bldP spid="45077" grpId="0"/>
      <p:bldP spid="45078" grpId="0"/>
      <p:bldP spid="45079" grpId="0"/>
      <p:bldP spid="45080"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451DF29B-EA5F-45E7-B5EE-A27AF0C05AB9}"/>
              </a:ext>
            </a:extLst>
          </p:cNvPr>
          <p:cNvSpPr>
            <a:spLocks noGrp="1" noChangeArrowheads="1"/>
          </p:cNvSpPr>
          <p:nvPr>
            <p:ph type="title"/>
          </p:nvPr>
        </p:nvSpPr>
        <p:spPr>
          <a:xfrm>
            <a:off x="1150938" y="617538"/>
            <a:ext cx="7793037" cy="795238"/>
          </a:xfrm>
        </p:spPr>
        <p:txBody>
          <a:bodyPr/>
          <a:lstStyle/>
          <a:p>
            <a:r>
              <a:rPr lang="ja-JP" altLang="en-US" dirty="0">
                <a:solidFill>
                  <a:srgbClr val="FFFF00"/>
                </a:solidFill>
              </a:rPr>
              <a:t>精神障害：こころの病気</a:t>
            </a:r>
          </a:p>
        </p:txBody>
      </p:sp>
      <p:sp>
        <p:nvSpPr>
          <p:cNvPr id="40963" name="Rectangle 3">
            <a:extLst>
              <a:ext uri="{FF2B5EF4-FFF2-40B4-BE49-F238E27FC236}">
                <a16:creationId xmlns:a16="http://schemas.microsoft.com/office/drawing/2014/main" id="{75B4533D-499E-41FE-9E7E-860A658C42C0}"/>
              </a:ext>
            </a:extLst>
          </p:cNvPr>
          <p:cNvSpPr>
            <a:spLocks noGrp="1" noChangeArrowheads="1"/>
          </p:cNvSpPr>
          <p:nvPr>
            <p:ph idx="1"/>
          </p:nvPr>
        </p:nvSpPr>
        <p:spPr/>
        <p:txBody>
          <a:bodyPr/>
          <a:lstStyle/>
          <a:p>
            <a:r>
              <a:rPr lang="ja-JP" altLang="en-US"/>
              <a:t>精神障害といっても</a:t>
            </a:r>
            <a:r>
              <a:rPr lang="ja-JP" altLang="en-US">
                <a:solidFill>
                  <a:srgbClr val="FFFF00"/>
                </a:solidFill>
              </a:rPr>
              <a:t>いろいろな種類</a:t>
            </a:r>
            <a:r>
              <a:rPr lang="ja-JP" altLang="en-US"/>
              <a:t>がある</a:t>
            </a:r>
          </a:p>
          <a:p>
            <a:r>
              <a:rPr lang="ja-JP" altLang="en-US"/>
              <a:t>精神障害はストレスだけで起こるものではない</a:t>
            </a:r>
          </a:p>
          <a:p>
            <a:r>
              <a:rPr lang="ja-JP" altLang="en-US"/>
              <a:t>精神障害は</a:t>
            </a:r>
            <a:r>
              <a:rPr lang="ja-JP" altLang="en-US">
                <a:solidFill>
                  <a:srgbClr val="FFFF00"/>
                </a:solidFill>
              </a:rPr>
              <a:t>固定的な障害ではない</a:t>
            </a:r>
          </a:p>
          <a:p>
            <a:r>
              <a:rPr lang="ja-JP" altLang="en-US"/>
              <a:t>いろいろな年代で起こる精神障害がある</a:t>
            </a:r>
          </a:p>
          <a:p>
            <a:r>
              <a:rPr lang="ja-JP" altLang="en-US"/>
              <a:t>障害はその人の</a:t>
            </a:r>
            <a:r>
              <a:rPr lang="ja-JP" altLang="en-US">
                <a:solidFill>
                  <a:srgbClr val="FFFF00"/>
                </a:solidFill>
              </a:rPr>
              <a:t>生活の障害</a:t>
            </a:r>
            <a:r>
              <a:rPr lang="ja-JP" altLang="en-US"/>
              <a:t>を意味し、</a:t>
            </a:r>
            <a:r>
              <a:rPr lang="ja-JP" altLang="en-US">
                <a:solidFill>
                  <a:srgbClr val="FFFF00"/>
                </a:solidFill>
              </a:rPr>
              <a:t>社会に対して害</a:t>
            </a:r>
            <a:r>
              <a:rPr lang="ja-JP" altLang="en-US"/>
              <a:t>という意味ではない</a:t>
            </a:r>
          </a:p>
        </p:txBody>
      </p:sp>
    </p:spTree>
  </p:cSld>
  <p:clrMapOvr>
    <a:masterClrMapping/>
  </p:clrMapOvr>
  <mc:AlternateContent xmlns:mc="http://schemas.openxmlformats.org/markup-compatibility/2006" xmlns:p14="http://schemas.microsoft.com/office/powerpoint/2010/main">
    <mc:Choice Requires="p14">
      <p:transition spd="slow" p14:dur="2000" advTm="51469"/>
    </mc:Choice>
    <mc:Fallback xmlns="">
      <p:transition spd="slow" advTm="51469"/>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F2FB1E-F020-4E2F-9CE9-2CDED5D812F7}"/>
              </a:ext>
            </a:extLst>
          </p:cNvPr>
          <p:cNvSpPr>
            <a:spLocks noGrp="1"/>
          </p:cNvSpPr>
          <p:nvPr>
            <p:ph type="title"/>
          </p:nvPr>
        </p:nvSpPr>
        <p:spPr>
          <a:xfrm>
            <a:off x="1150938" y="260648"/>
            <a:ext cx="7793037" cy="792088"/>
          </a:xfrm>
        </p:spPr>
        <p:txBody>
          <a:bodyPr/>
          <a:lstStyle/>
          <a:p>
            <a:r>
              <a:rPr kumimoji="1" lang="ja-JP" altLang="en-US" dirty="0"/>
              <a:t>診断ガイドラインの更新</a:t>
            </a:r>
          </a:p>
        </p:txBody>
      </p:sp>
      <p:sp>
        <p:nvSpPr>
          <p:cNvPr id="3" name="コンテンツ プレースホルダー 2">
            <a:extLst>
              <a:ext uri="{FF2B5EF4-FFF2-40B4-BE49-F238E27FC236}">
                <a16:creationId xmlns:a16="http://schemas.microsoft.com/office/drawing/2014/main" id="{5E90F183-9F05-42AE-A0A8-8E03C962EF66}"/>
              </a:ext>
            </a:extLst>
          </p:cNvPr>
          <p:cNvSpPr>
            <a:spLocks noGrp="1"/>
          </p:cNvSpPr>
          <p:nvPr>
            <p:ph idx="1"/>
          </p:nvPr>
        </p:nvSpPr>
        <p:spPr>
          <a:xfrm>
            <a:off x="1182688" y="1196752"/>
            <a:ext cx="7772400" cy="4935761"/>
          </a:xfrm>
        </p:spPr>
        <p:txBody>
          <a:bodyPr/>
          <a:lstStyle/>
          <a:p>
            <a:r>
              <a:rPr kumimoji="1" lang="en-US" altLang="ja-JP" dirty="0"/>
              <a:t>ICD-10</a:t>
            </a:r>
            <a:r>
              <a:rPr kumimoji="1" lang="ja-JP" altLang="en-US" dirty="0"/>
              <a:t>から</a:t>
            </a:r>
            <a:r>
              <a:rPr kumimoji="1" lang="en-US" altLang="ja-JP" dirty="0">
                <a:solidFill>
                  <a:schemeClr val="tx2"/>
                </a:solidFill>
              </a:rPr>
              <a:t>ICD-11</a:t>
            </a:r>
            <a:r>
              <a:rPr kumimoji="1" lang="ja-JP" altLang="en-US" dirty="0"/>
              <a:t>へ（</a:t>
            </a:r>
            <a:r>
              <a:rPr kumimoji="1" lang="en-US" altLang="ja-JP" dirty="0"/>
              <a:t>WHO)</a:t>
            </a:r>
          </a:p>
          <a:p>
            <a:r>
              <a:rPr lang="en-US" altLang="ja-JP" dirty="0"/>
              <a:t>DSM-Ⅳ-TR</a:t>
            </a:r>
            <a:r>
              <a:rPr lang="ja-JP" altLang="en-US" dirty="0"/>
              <a:t>から</a:t>
            </a:r>
            <a:r>
              <a:rPr lang="en-US" altLang="ja-JP" dirty="0">
                <a:solidFill>
                  <a:schemeClr val="tx2"/>
                </a:solidFill>
              </a:rPr>
              <a:t>DSM-5</a:t>
            </a:r>
            <a:r>
              <a:rPr lang="ja-JP" altLang="en-US" dirty="0"/>
              <a:t>へ（アメリカ精神医学会）</a:t>
            </a:r>
            <a:endParaRPr lang="en-US" altLang="ja-JP" dirty="0"/>
          </a:p>
          <a:p>
            <a:r>
              <a:rPr kumimoji="1" lang="ja-JP" altLang="en-US" dirty="0"/>
              <a:t>精神障がいの一部再分類</a:t>
            </a:r>
            <a:endParaRPr kumimoji="1" lang="en-US" altLang="ja-JP" dirty="0"/>
          </a:p>
          <a:p>
            <a:r>
              <a:rPr lang="ja-JP" altLang="en-US" dirty="0"/>
              <a:t>カテゴリー分類から</a:t>
            </a:r>
            <a:r>
              <a:rPr lang="ja-JP" altLang="en-US" dirty="0">
                <a:solidFill>
                  <a:schemeClr val="tx2"/>
                </a:solidFill>
              </a:rPr>
              <a:t>スペクトラム（連続体）</a:t>
            </a:r>
            <a:r>
              <a:rPr lang="ja-JP" altLang="en-US" dirty="0"/>
              <a:t>概念に</a:t>
            </a:r>
            <a:endParaRPr lang="en-US" altLang="ja-JP" dirty="0"/>
          </a:p>
          <a:p>
            <a:r>
              <a:rPr kumimoji="1" lang="ja-JP" altLang="en-US" dirty="0"/>
              <a:t>訳語では</a:t>
            </a:r>
            <a:r>
              <a:rPr kumimoji="1" lang="en-US" altLang="ja-JP" dirty="0">
                <a:solidFill>
                  <a:srgbClr val="FFFF00"/>
                </a:solidFill>
              </a:rPr>
              <a:t>disorder</a:t>
            </a:r>
            <a:r>
              <a:rPr kumimoji="1" lang="ja-JP" altLang="en-US" dirty="0"/>
              <a:t>を</a:t>
            </a:r>
            <a:r>
              <a:rPr kumimoji="1" lang="ja-JP" altLang="en-US" dirty="0">
                <a:solidFill>
                  <a:schemeClr val="tx2"/>
                </a:solidFill>
              </a:rPr>
              <a:t>「障害」または「症」</a:t>
            </a:r>
            <a:r>
              <a:rPr kumimoji="1" lang="ja-JP" altLang="en-US" dirty="0"/>
              <a:t>とする</a:t>
            </a:r>
            <a:endParaRPr kumimoji="1" lang="en-US" altLang="ja-JP" dirty="0"/>
          </a:p>
          <a:p>
            <a:r>
              <a:rPr lang="ja-JP" altLang="en-US" dirty="0">
                <a:solidFill>
                  <a:schemeClr val="tx2"/>
                </a:solidFill>
              </a:rPr>
              <a:t>全般不安症</a:t>
            </a:r>
            <a:r>
              <a:rPr lang="en-US" altLang="ja-JP" dirty="0"/>
              <a:t>/</a:t>
            </a:r>
            <a:r>
              <a:rPr lang="ja-JP" altLang="en-US" dirty="0"/>
              <a:t>全般性不安障害</a:t>
            </a:r>
            <a:endParaRPr kumimoji="1" lang="ja-JP" altLang="en-US" dirty="0"/>
          </a:p>
        </p:txBody>
      </p:sp>
    </p:spTree>
    <p:extLst>
      <p:ext uri="{BB962C8B-B14F-4D97-AF65-F5344CB8AC3E}">
        <p14:creationId xmlns:p14="http://schemas.microsoft.com/office/powerpoint/2010/main" val="306877582"/>
      </p:ext>
    </p:extLst>
  </p:cSld>
  <p:clrMapOvr>
    <a:masterClrMapping/>
  </p:clrMapOvr>
  <mc:AlternateContent xmlns:mc="http://schemas.openxmlformats.org/markup-compatibility/2006" xmlns:p14="http://schemas.microsoft.com/office/powerpoint/2010/main">
    <mc:Choice Requires="p14">
      <p:transition spd="slow" p14:dur="2000" advTm="196447"/>
    </mc:Choice>
    <mc:Fallback xmlns="">
      <p:transition spd="slow" advTm="196447"/>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D7E7B2-625C-4F46-AE75-1B08C99ED2DE}"/>
              </a:ext>
            </a:extLst>
          </p:cNvPr>
          <p:cNvSpPr>
            <a:spLocks noGrp="1"/>
          </p:cNvSpPr>
          <p:nvPr>
            <p:ph type="title"/>
          </p:nvPr>
        </p:nvSpPr>
        <p:spPr>
          <a:xfrm>
            <a:off x="1150938" y="332656"/>
            <a:ext cx="7793037" cy="1427882"/>
          </a:xfrm>
        </p:spPr>
        <p:txBody>
          <a:bodyPr/>
          <a:lstStyle/>
          <a:p>
            <a:r>
              <a:rPr kumimoji="1" lang="ja-JP" altLang="en-US" dirty="0">
                <a:solidFill>
                  <a:srgbClr val="FFFF00"/>
                </a:solidFill>
              </a:rPr>
              <a:t>カテゴリー分類からスペクトラム（連続体）概念に</a:t>
            </a:r>
          </a:p>
        </p:txBody>
      </p:sp>
      <p:sp>
        <p:nvSpPr>
          <p:cNvPr id="3" name="コンテンツ プレースホルダー 2">
            <a:extLst>
              <a:ext uri="{FF2B5EF4-FFF2-40B4-BE49-F238E27FC236}">
                <a16:creationId xmlns:a16="http://schemas.microsoft.com/office/drawing/2014/main" id="{516F6514-59D4-4B14-BD20-144E651689E0}"/>
              </a:ext>
            </a:extLst>
          </p:cNvPr>
          <p:cNvSpPr>
            <a:spLocks noGrp="1"/>
          </p:cNvSpPr>
          <p:nvPr>
            <p:ph idx="1"/>
          </p:nvPr>
        </p:nvSpPr>
        <p:spPr>
          <a:xfrm>
            <a:off x="611560" y="2017713"/>
            <a:ext cx="8343528" cy="4114800"/>
          </a:xfrm>
        </p:spPr>
        <p:txBody>
          <a:bodyPr/>
          <a:lstStyle/>
          <a:p>
            <a:r>
              <a:rPr kumimoji="1" lang="ja-JP" altLang="en-US" dirty="0">
                <a:solidFill>
                  <a:srgbClr val="FFFF00"/>
                </a:solidFill>
              </a:rPr>
              <a:t>自閉症</a:t>
            </a:r>
            <a:r>
              <a:rPr kumimoji="1" lang="ja-JP" altLang="en-US" dirty="0"/>
              <a:t>、</a:t>
            </a:r>
            <a:r>
              <a:rPr kumimoji="1" lang="ja-JP" altLang="en-US" dirty="0">
                <a:solidFill>
                  <a:srgbClr val="FFFF00"/>
                </a:solidFill>
              </a:rPr>
              <a:t>アスペルガー障害</a:t>
            </a:r>
            <a:r>
              <a:rPr kumimoji="1" lang="ja-JP" altLang="en-US" dirty="0"/>
              <a:t>、</a:t>
            </a:r>
            <a:r>
              <a:rPr kumimoji="1" lang="ja-JP" altLang="en-US" dirty="0">
                <a:solidFill>
                  <a:srgbClr val="FFFF00"/>
                </a:solidFill>
              </a:rPr>
              <a:t>他の広汎性発達障害</a:t>
            </a:r>
            <a:r>
              <a:rPr kumimoji="1" lang="ja-JP" altLang="en-US" dirty="0"/>
              <a:t>と</a:t>
            </a:r>
            <a:r>
              <a:rPr kumimoji="1" lang="ja-JP" altLang="en-US" dirty="0">
                <a:solidFill>
                  <a:srgbClr val="FFFF00"/>
                </a:solidFill>
              </a:rPr>
              <a:t>互いに分離できる診断</a:t>
            </a:r>
            <a:r>
              <a:rPr kumimoji="1" lang="ja-JP" altLang="en-US" dirty="0"/>
              <a:t>をするのではなく、</a:t>
            </a:r>
            <a:r>
              <a:rPr kumimoji="1" lang="ja-JP" altLang="en-US" dirty="0">
                <a:solidFill>
                  <a:srgbClr val="FFFF00"/>
                </a:solidFill>
              </a:rPr>
              <a:t>正常から</a:t>
            </a:r>
            <a:r>
              <a:rPr kumimoji="1" lang="ja-JP" altLang="en-US" dirty="0"/>
              <a:t>だんだんいくつかの病態を持つ</a:t>
            </a:r>
            <a:r>
              <a:rPr kumimoji="1" lang="ja-JP" altLang="en-US" dirty="0">
                <a:solidFill>
                  <a:srgbClr val="FFFF00"/>
                </a:solidFill>
              </a:rPr>
              <a:t>連続体</a:t>
            </a:r>
            <a:r>
              <a:rPr kumimoji="1" lang="ja-JP" altLang="en-US" dirty="0"/>
              <a:t>として考える。</a:t>
            </a:r>
            <a:endParaRPr kumimoji="1" lang="en-US" altLang="ja-JP" dirty="0"/>
          </a:p>
          <a:p>
            <a:r>
              <a:rPr lang="ja-JP" altLang="en-US" dirty="0">
                <a:solidFill>
                  <a:srgbClr val="FFFF00"/>
                </a:solidFill>
              </a:rPr>
              <a:t>統合失調症</a:t>
            </a:r>
            <a:r>
              <a:rPr lang="ja-JP" altLang="en-US" dirty="0"/>
              <a:t>も</a:t>
            </a:r>
            <a:r>
              <a:rPr lang="ja-JP" altLang="en-US" dirty="0">
                <a:solidFill>
                  <a:srgbClr val="FFFF00"/>
                </a:solidFill>
              </a:rPr>
              <a:t>感情障害</a:t>
            </a:r>
            <a:r>
              <a:rPr lang="ja-JP" altLang="en-US" dirty="0"/>
              <a:t>も正常から広がり、混ざり合う連続体と考える。</a:t>
            </a:r>
            <a:r>
              <a:rPr lang="ja-JP" altLang="en-US" dirty="0">
                <a:solidFill>
                  <a:srgbClr val="FFFF00"/>
                </a:solidFill>
              </a:rPr>
              <a:t>不安症</a:t>
            </a:r>
            <a:r>
              <a:rPr lang="ja-JP" altLang="en-US" dirty="0"/>
              <a:t>、</a:t>
            </a:r>
            <a:r>
              <a:rPr lang="ja-JP" altLang="en-US" dirty="0">
                <a:solidFill>
                  <a:srgbClr val="FFFF00"/>
                </a:solidFill>
              </a:rPr>
              <a:t>強迫症</a:t>
            </a:r>
            <a:r>
              <a:rPr lang="ja-JP" altLang="en-US" dirty="0"/>
              <a:t>にも連続するものもある。</a:t>
            </a:r>
            <a:endParaRPr lang="en-US" altLang="ja-JP" dirty="0"/>
          </a:p>
          <a:p>
            <a:r>
              <a:rPr lang="ja-JP" altLang="en-US" dirty="0">
                <a:solidFill>
                  <a:srgbClr val="FFFF00"/>
                </a:solidFill>
              </a:rPr>
              <a:t>認知症</a:t>
            </a:r>
            <a:r>
              <a:rPr lang="ja-JP" altLang="en-US" dirty="0"/>
              <a:t>も</a:t>
            </a:r>
            <a:r>
              <a:rPr lang="ja-JP" altLang="en-US" dirty="0">
                <a:solidFill>
                  <a:srgbClr val="FFFF00"/>
                </a:solidFill>
              </a:rPr>
              <a:t>神経認知障害群</a:t>
            </a:r>
            <a:r>
              <a:rPr lang="ja-JP" altLang="en-US" dirty="0"/>
              <a:t>と連続体でとらえる。</a:t>
            </a:r>
            <a:endParaRPr lang="en-US" altLang="ja-JP" dirty="0"/>
          </a:p>
          <a:p>
            <a:endParaRPr kumimoji="1" lang="ja-JP" altLang="en-US" dirty="0"/>
          </a:p>
        </p:txBody>
      </p:sp>
    </p:spTree>
    <p:extLst>
      <p:ext uri="{BB962C8B-B14F-4D97-AF65-F5344CB8AC3E}">
        <p14:creationId xmlns:p14="http://schemas.microsoft.com/office/powerpoint/2010/main" val="1684199093"/>
      </p:ext>
    </p:extLst>
  </p:cSld>
  <p:clrMapOvr>
    <a:masterClrMapping/>
  </p:clrMapOvr>
  <mc:AlternateContent xmlns:mc="http://schemas.openxmlformats.org/markup-compatibility/2006" xmlns:p14="http://schemas.microsoft.com/office/powerpoint/2010/main">
    <mc:Choice Requires="p14">
      <p:transition spd="slow" p14:dur="2000" advTm="3126"/>
    </mc:Choice>
    <mc:Fallback xmlns="">
      <p:transition spd="slow" advTm="3126"/>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4C43C2-E0E7-45F2-9B53-43A121A8D4D3}"/>
              </a:ext>
            </a:extLst>
          </p:cNvPr>
          <p:cNvSpPr>
            <a:spLocks noGrp="1"/>
          </p:cNvSpPr>
          <p:nvPr>
            <p:ph type="title"/>
          </p:nvPr>
        </p:nvSpPr>
        <p:spPr/>
        <p:txBody>
          <a:bodyPr/>
          <a:lstStyle/>
          <a:p>
            <a:r>
              <a:rPr kumimoji="1" lang="ja-JP" altLang="en-US" dirty="0">
                <a:solidFill>
                  <a:srgbClr val="FFFF00"/>
                </a:solidFill>
              </a:rPr>
              <a:t>施設コンフリクト</a:t>
            </a:r>
          </a:p>
        </p:txBody>
      </p:sp>
      <p:sp>
        <p:nvSpPr>
          <p:cNvPr id="3" name="コンテンツ プレースホルダー 2">
            <a:extLst>
              <a:ext uri="{FF2B5EF4-FFF2-40B4-BE49-F238E27FC236}">
                <a16:creationId xmlns:a16="http://schemas.microsoft.com/office/drawing/2014/main" id="{849807BC-B42A-4E89-9A80-AE54644EB4F8}"/>
              </a:ext>
            </a:extLst>
          </p:cNvPr>
          <p:cNvSpPr>
            <a:spLocks noGrp="1"/>
          </p:cNvSpPr>
          <p:nvPr>
            <p:ph idx="1"/>
          </p:nvPr>
        </p:nvSpPr>
        <p:spPr/>
        <p:txBody>
          <a:bodyPr/>
          <a:lstStyle/>
          <a:p>
            <a:r>
              <a:rPr kumimoji="1" lang="ja-JP" altLang="en-US" dirty="0"/>
              <a:t>施設コンフリクトは、「</a:t>
            </a:r>
            <a:r>
              <a:rPr kumimoji="1" lang="ja-JP" altLang="en-US" dirty="0">
                <a:solidFill>
                  <a:srgbClr val="FFFF00"/>
                </a:solidFill>
              </a:rPr>
              <a:t>社会福祉施設の新設</a:t>
            </a:r>
            <a:r>
              <a:rPr kumimoji="1" lang="ja-JP" altLang="en-US" dirty="0"/>
              <a:t>などにあたり、その存立が</a:t>
            </a:r>
            <a:r>
              <a:rPr kumimoji="1" lang="ja-JP" altLang="en-US" dirty="0">
                <a:solidFill>
                  <a:srgbClr val="FFFF00"/>
                </a:solidFill>
              </a:rPr>
              <a:t>地域社会の強力な反対運動</a:t>
            </a:r>
            <a:r>
              <a:rPr kumimoji="1" lang="ja-JP" altLang="en-US" dirty="0"/>
              <a:t>に遭遇して</a:t>
            </a:r>
            <a:r>
              <a:rPr kumimoji="1" lang="ja-JP" altLang="en-US" dirty="0">
                <a:solidFill>
                  <a:srgbClr val="FFFF00"/>
                </a:solidFill>
              </a:rPr>
              <a:t>頓挫</a:t>
            </a:r>
            <a:r>
              <a:rPr kumimoji="1" lang="ja-JP" altLang="en-US" dirty="0"/>
              <a:t>したり、あるいはその存立の同意と引き換えに</a:t>
            </a:r>
            <a:r>
              <a:rPr kumimoji="1" lang="ja-JP" altLang="en-US" dirty="0">
                <a:solidFill>
                  <a:srgbClr val="FFFF00"/>
                </a:solidFill>
              </a:rPr>
              <a:t>大きな譲歩</a:t>
            </a:r>
            <a:r>
              <a:rPr kumimoji="1" lang="ja-JP" altLang="en-US" dirty="0"/>
              <a:t>を余儀なくされたりする</a:t>
            </a:r>
            <a:r>
              <a:rPr kumimoji="1" lang="ja-JP" altLang="en-US" dirty="0">
                <a:solidFill>
                  <a:srgbClr val="FFFF00"/>
                </a:solidFill>
              </a:rPr>
              <a:t>施設と地域との間での紛争事態</a:t>
            </a:r>
            <a:r>
              <a:rPr kumimoji="1" lang="ja-JP" altLang="en-US" dirty="0"/>
              <a:t>」と概念づけられている。</a:t>
            </a:r>
          </a:p>
        </p:txBody>
      </p:sp>
    </p:spTree>
    <p:extLst>
      <p:ext uri="{BB962C8B-B14F-4D97-AF65-F5344CB8AC3E}">
        <p14:creationId xmlns:p14="http://schemas.microsoft.com/office/powerpoint/2010/main" val="2405998530"/>
      </p:ext>
    </p:extLst>
  </p:cSld>
  <p:clrMapOvr>
    <a:masterClrMapping/>
  </p:clrMapOvr>
  <mc:AlternateContent xmlns:mc="http://schemas.openxmlformats.org/markup-compatibility/2006" xmlns:p14="http://schemas.microsoft.com/office/powerpoint/2010/main">
    <mc:Choice Requires="p14">
      <p:transition spd="slow" p14:dur="2000" advTm="27668"/>
    </mc:Choice>
    <mc:Fallback xmlns="">
      <p:transition spd="slow" advTm="27668"/>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83FB75-A0A7-4172-AC80-A58EB3B27386}"/>
              </a:ext>
            </a:extLst>
          </p:cNvPr>
          <p:cNvSpPr>
            <a:spLocks noGrp="1"/>
          </p:cNvSpPr>
          <p:nvPr>
            <p:ph type="title"/>
          </p:nvPr>
        </p:nvSpPr>
        <p:spPr>
          <a:xfrm>
            <a:off x="467544" y="260648"/>
            <a:ext cx="8476431" cy="1224136"/>
          </a:xfrm>
        </p:spPr>
        <p:txBody>
          <a:bodyPr/>
          <a:lstStyle/>
          <a:p>
            <a:r>
              <a:rPr kumimoji="1" lang="en-US" altLang="ja-JP" dirty="0"/>
              <a:t>ICD-11</a:t>
            </a:r>
            <a:br>
              <a:rPr kumimoji="1" lang="en-US" altLang="ja-JP" dirty="0"/>
            </a:br>
            <a:r>
              <a:rPr kumimoji="1" lang="zh-TW" altLang="en-US" sz="3600" dirty="0"/>
              <a:t>０６　精神的、行動的、神経発達的障害群</a:t>
            </a:r>
            <a:endParaRPr kumimoji="1" lang="ja-JP" altLang="en-US" sz="3600" dirty="0"/>
          </a:p>
        </p:txBody>
      </p:sp>
      <p:sp>
        <p:nvSpPr>
          <p:cNvPr id="3" name="コンテンツ プレースホルダー 2">
            <a:extLst>
              <a:ext uri="{FF2B5EF4-FFF2-40B4-BE49-F238E27FC236}">
                <a16:creationId xmlns:a16="http://schemas.microsoft.com/office/drawing/2014/main" id="{94D79D72-A56C-46D4-A6B6-8BAB53F32E34}"/>
              </a:ext>
            </a:extLst>
          </p:cNvPr>
          <p:cNvSpPr>
            <a:spLocks noGrp="1"/>
          </p:cNvSpPr>
          <p:nvPr>
            <p:ph idx="1"/>
          </p:nvPr>
        </p:nvSpPr>
        <p:spPr>
          <a:xfrm>
            <a:off x="899592" y="1556792"/>
            <a:ext cx="8055496" cy="5184576"/>
          </a:xfrm>
        </p:spPr>
        <p:txBody>
          <a:bodyPr/>
          <a:lstStyle/>
          <a:p>
            <a:r>
              <a:rPr kumimoji="1" lang="en-US" altLang="ja-JP" dirty="0"/>
              <a:t>1 </a:t>
            </a:r>
            <a:r>
              <a:rPr kumimoji="1" lang="ja-JP" altLang="en-US" dirty="0"/>
              <a:t>神経発達症群</a:t>
            </a:r>
            <a:endParaRPr kumimoji="1" lang="en-US" altLang="ja-JP" dirty="0"/>
          </a:p>
          <a:p>
            <a:pPr lvl="1"/>
            <a:r>
              <a:rPr kumimoji="1" lang="ja-JP" altLang="en-US" dirty="0">
                <a:solidFill>
                  <a:srgbClr val="FFFF00"/>
                </a:solidFill>
              </a:rPr>
              <a:t>知的発達症</a:t>
            </a:r>
            <a:endParaRPr kumimoji="1" lang="en-US" altLang="ja-JP" dirty="0">
              <a:solidFill>
                <a:srgbClr val="FFFF00"/>
              </a:solidFill>
            </a:endParaRPr>
          </a:p>
          <a:p>
            <a:pPr lvl="1"/>
            <a:r>
              <a:rPr kumimoji="1" lang="ja-JP" altLang="en-US" dirty="0">
                <a:solidFill>
                  <a:srgbClr val="FFFF00"/>
                </a:solidFill>
              </a:rPr>
              <a:t>自閉スペクトラム症（</a:t>
            </a:r>
            <a:r>
              <a:rPr kumimoji="1" lang="en-US" altLang="ja-JP" dirty="0">
                <a:solidFill>
                  <a:srgbClr val="FFFF00"/>
                </a:solidFill>
              </a:rPr>
              <a:t>ASD)</a:t>
            </a:r>
            <a:endParaRPr lang="en-US" altLang="ja-JP" dirty="0">
              <a:solidFill>
                <a:srgbClr val="FFFF00"/>
              </a:solidFill>
            </a:endParaRPr>
          </a:p>
          <a:p>
            <a:pPr lvl="1"/>
            <a:r>
              <a:rPr kumimoji="1" lang="zh-TW" altLang="en-US" dirty="0"/>
              <a:t> </a:t>
            </a:r>
            <a:r>
              <a:rPr kumimoji="1" lang="zh-TW" altLang="en-US" dirty="0">
                <a:solidFill>
                  <a:srgbClr val="FFFF00"/>
                </a:solidFill>
              </a:rPr>
              <a:t>注意欠如多動症</a:t>
            </a:r>
            <a:r>
              <a:rPr kumimoji="1" lang="ja-JP" altLang="en-US" dirty="0">
                <a:solidFill>
                  <a:srgbClr val="FFFF00"/>
                </a:solidFill>
              </a:rPr>
              <a:t>（</a:t>
            </a:r>
            <a:r>
              <a:rPr kumimoji="1" lang="en-US" altLang="ja-JP" dirty="0">
                <a:solidFill>
                  <a:srgbClr val="FFFF00"/>
                </a:solidFill>
              </a:rPr>
              <a:t>AD/HD)</a:t>
            </a:r>
            <a:endParaRPr kumimoji="1" lang="en-US" altLang="zh-TW" dirty="0">
              <a:solidFill>
                <a:srgbClr val="FFFF00"/>
              </a:solidFill>
            </a:endParaRPr>
          </a:p>
          <a:p>
            <a:pPr lvl="1"/>
            <a:r>
              <a:rPr kumimoji="1" lang="ja-JP" altLang="en-US" dirty="0"/>
              <a:t>チック症群</a:t>
            </a:r>
            <a:endParaRPr kumimoji="1" lang="en-US" altLang="ja-JP" dirty="0"/>
          </a:p>
          <a:p>
            <a:r>
              <a:rPr kumimoji="1" lang="ja-JP" altLang="en-US" dirty="0"/>
              <a:t>２　統合失調症または他の一次性精神症群</a:t>
            </a:r>
            <a:endParaRPr kumimoji="1" lang="en-US" altLang="ja-JP" dirty="0"/>
          </a:p>
          <a:p>
            <a:pPr lvl="1"/>
            <a:r>
              <a:rPr kumimoji="1" lang="ja-JP" altLang="en-US" dirty="0"/>
              <a:t>統合失調症</a:t>
            </a:r>
            <a:endParaRPr kumimoji="1" lang="en-US" altLang="ja-JP" dirty="0"/>
          </a:p>
          <a:p>
            <a:pPr lvl="1"/>
            <a:r>
              <a:rPr kumimoji="1" lang="zh-TW" altLang="en-US" dirty="0"/>
              <a:t>統合失調感情症</a:t>
            </a:r>
            <a:endParaRPr kumimoji="1" lang="en-US" altLang="zh-TW" dirty="0"/>
          </a:p>
          <a:p>
            <a:pPr lvl="1"/>
            <a:r>
              <a:rPr kumimoji="1" lang="zh-TW" altLang="en-US" dirty="0"/>
              <a:t>統合失調型症</a:t>
            </a:r>
            <a:endParaRPr kumimoji="1" lang="en-US" altLang="ja-JP" dirty="0"/>
          </a:p>
          <a:p>
            <a:pPr marL="457200" lvl="1" indent="0">
              <a:buNone/>
            </a:pPr>
            <a:endParaRPr kumimoji="1" lang="en-US" altLang="ja-JP" dirty="0"/>
          </a:p>
          <a:p>
            <a:pPr lvl="1"/>
            <a:endParaRPr kumimoji="1" lang="ja-JP" altLang="en-US" dirty="0"/>
          </a:p>
        </p:txBody>
      </p:sp>
    </p:spTree>
    <p:extLst>
      <p:ext uri="{BB962C8B-B14F-4D97-AF65-F5344CB8AC3E}">
        <p14:creationId xmlns:p14="http://schemas.microsoft.com/office/powerpoint/2010/main" val="1036548067"/>
      </p:ext>
    </p:extLst>
  </p:cSld>
  <p:clrMapOvr>
    <a:masterClrMapping/>
  </p:clrMapOvr>
  <mc:AlternateContent xmlns:mc="http://schemas.openxmlformats.org/markup-compatibility/2006" xmlns:p14="http://schemas.microsoft.com/office/powerpoint/2010/main">
    <mc:Choice Requires="p14">
      <p:transition spd="slow" p14:dur="2000" advTm="642"/>
    </mc:Choice>
    <mc:Fallback xmlns="">
      <p:transition spd="slow" advTm="642"/>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83FB75-A0A7-4172-AC80-A58EB3B27386}"/>
              </a:ext>
            </a:extLst>
          </p:cNvPr>
          <p:cNvSpPr>
            <a:spLocks noGrp="1"/>
          </p:cNvSpPr>
          <p:nvPr>
            <p:ph type="title"/>
          </p:nvPr>
        </p:nvSpPr>
        <p:spPr>
          <a:xfrm>
            <a:off x="251520" y="188640"/>
            <a:ext cx="8692455" cy="1224136"/>
          </a:xfrm>
        </p:spPr>
        <p:txBody>
          <a:bodyPr/>
          <a:lstStyle/>
          <a:p>
            <a:r>
              <a:rPr kumimoji="1" lang="en-US" altLang="ja-JP" dirty="0"/>
              <a:t>ICD-11</a:t>
            </a:r>
            <a:br>
              <a:rPr kumimoji="1" lang="en-US" altLang="ja-JP" dirty="0"/>
            </a:br>
            <a:r>
              <a:rPr kumimoji="1" lang="zh-TW" altLang="en-US" sz="3600" dirty="0"/>
              <a:t>０６　精神的、行動的、神経発達的障害群</a:t>
            </a:r>
            <a:endParaRPr kumimoji="1" lang="ja-JP" altLang="en-US" sz="3600" dirty="0"/>
          </a:p>
        </p:txBody>
      </p:sp>
      <p:sp>
        <p:nvSpPr>
          <p:cNvPr id="3" name="コンテンツ プレースホルダー 2">
            <a:extLst>
              <a:ext uri="{FF2B5EF4-FFF2-40B4-BE49-F238E27FC236}">
                <a16:creationId xmlns:a16="http://schemas.microsoft.com/office/drawing/2014/main" id="{94D79D72-A56C-46D4-A6B6-8BAB53F32E34}"/>
              </a:ext>
            </a:extLst>
          </p:cNvPr>
          <p:cNvSpPr>
            <a:spLocks noGrp="1"/>
          </p:cNvSpPr>
          <p:nvPr>
            <p:ph idx="1"/>
          </p:nvPr>
        </p:nvSpPr>
        <p:spPr>
          <a:xfrm>
            <a:off x="1182688" y="1412776"/>
            <a:ext cx="7772400" cy="4719737"/>
          </a:xfrm>
        </p:spPr>
        <p:txBody>
          <a:bodyPr/>
          <a:lstStyle/>
          <a:p>
            <a:r>
              <a:rPr lang="en-US" altLang="ja-JP" dirty="0"/>
              <a:t>3</a:t>
            </a:r>
            <a:r>
              <a:rPr lang="ja-JP" altLang="en-US" dirty="0"/>
              <a:t>　</a:t>
            </a:r>
            <a:r>
              <a:rPr lang="ja-JP" altLang="en-US" dirty="0">
                <a:solidFill>
                  <a:srgbClr val="FFFF00"/>
                </a:solidFill>
              </a:rPr>
              <a:t>気分症群</a:t>
            </a:r>
            <a:endParaRPr lang="en-US" altLang="ja-JP" dirty="0">
              <a:solidFill>
                <a:srgbClr val="FFFF00"/>
              </a:solidFill>
            </a:endParaRPr>
          </a:p>
          <a:p>
            <a:pPr lvl="1"/>
            <a:r>
              <a:rPr kumimoji="1" lang="ja-JP" altLang="en-US" dirty="0">
                <a:solidFill>
                  <a:srgbClr val="FFFF00"/>
                </a:solidFill>
              </a:rPr>
              <a:t>双極症</a:t>
            </a:r>
            <a:r>
              <a:rPr kumimoji="1" lang="ja-JP" altLang="en-US" dirty="0"/>
              <a:t>または関連症群</a:t>
            </a:r>
            <a:endParaRPr kumimoji="1" lang="en-US" altLang="ja-JP" dirty="0"/>
          </a:p>
          <a:p>
            <a:pPr lvl="1"/>
            <a:r>
              <a:rPr kumimoji="1" lang="ja-JP" altLang="en-US" dirty="0">
                <a:solidFill>
                  <a:srgbClr val="FFFF00"/>
                </a:solidFill>
              </a:rPr>
              <a:t>抑うつ症群</a:t>
            </a:r>
            <a:endParaRPr kumimoji="1" lang="en-US" altLang="ja-JP" dirty="0">
              <a:solidFill>
                <a:srgbClr val="FFFF00"/>
              </a:solidFill>
            </a:endParaRPr>
          </a:p>
          <a:p>
            <a:r>
              <a:rPr lang="en-US" altLang="ja-JP" dirty="0"/>
              <a:t>4</a:t>
            </a:r>
            <a:r>
              <a:rPr lang="ja-JP" altLang="en-US" dirty="0"/>
              <a:t>　不安または恐怖関連症群</a:t>
            </a:r>
            <a:endParaRPr lang="en-US" altLang="ja-JP" dirty="0"/>
          </a:p>
          <a:p>
            <a:pPr lvl="1"/>
            <a:r>
              <a:rPr kumimoji="1" lang="ja-JP" altLang="en-US" dirty="0"/>
              <a:t>全般不安症</a:t>
            </a:r>
            <a:endParaRPr kumimoji="1" lang="en-US" altLang="ja-JP" dirty="0"/>
          </a:p>
          <a:p>
            <a:pPr lvl="1"/>
            <a:r>
              <a:rPr kumimoji="1" lang="ja-JP" altLang="en-US" dirty="0"/>
              <a:t>パニック症</a:t>
            </a:r>
            <a:endParaRPr kumimoji="1" lang="en-US" altLang="ja-JP" dirty="0"/>
          </a:p>
          <a:p>
            <a:pPr lvl="1"/>
            <a:r>
              <a:rPr kumimoji="1" lang="ja-JP" altLang="en-US" dirty="0"/>
              <a:t>広場恐怖症</a:t>
            </a:r>
            <a:endParaRPr kumimoji="1" lang="en-US" altLang="ja-JP" dirty="0"/>
          </a:p>
          <a:p>
            <a:pPr lvl="1"/>
            <a:r>
              <a:rPr kumimoji="1" lang="ja-JP" altLang="en-US" dirty="0"/>
              <a:t>限局性恐怖症</a:t>
            </a:r>
            <a:endParaRPr kumimoji="1" lang="en-US" altLang="ja-JP" dirty="0"/>
          </a:p>
          <a:p>
            <a:pPr lvl="1"/>
            <a:r>
              <a:rPr kumimoji="1" lang="ja-JP" altLang="en-US" dirty="0"/>
              <a:t>社交不安症</a:t>
            </a:r>
            <a:endParaRPr kumimoji="1" lang="en-US" altLang="ja-JP" dirty="0"/>
          </a:p>
          <a:p>
            <a:pPr lvl="1"/>
            <a:r>
              <a:rPr kumimoji="1" lang="ja-JP" altLang="en-US" dirty="0"/>
              <a:t>分離不安症、場面緘黙</a:t>
            </a:r>
            <a:endParaRPr kumimoji="1" lang="en-US" altLang="ja-JP" dirty="0"/>
          </a:p>
          <a:p>
            <a:pPr lvl="1"/>
            <a:endParaRPr kumimoji="1" lang="en-US" altLang="ja-JP" dirty="0"/>
          </a:p>
          <a:p>
            <a:pPr lvl="1"/>
            <a:endParaRPr kumimoji="1" lang="ja-JP" altLang="en-US" dirty="0"/>
          </a:p>
        </p:txBody>
      </p:sp>
    </p:spTree>
    <p:extLst>
      <p:ext uri="{BB962C8B-B14F-4D97-AF65-F5344CB8AC3E}">
        <p14:creationId xmlns:p14="http://schemas.microsoft.com/office/powerpoint/2010/main" val="4033229285"/>
      </p:ext>
    </p:extLst>
  </p:cSld>
  <p:clrMapOvr>
    <a:masterClrMapping/>
  </p:clrMapOvr>
  <mc:AlternateContent xmlns:mc="http://schemas.openxmlformats.org/markup-compatibility/2006" xmlns:p14="http://schemas.microsoft.com/office/powerpoint/2010/main">
    <mc:Choice Requires="p14">
      <p:transition spd="slow" p14:dur="2000" advTm="75105"/>
    </mc:Choice>
    <mc:Fallback xmlns="">
      <p:transition spd="slow" advTm="75105"/>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83FB75-A0A7-4172-AC80-A58EB3B27386}"/>
              </a:ext>
            </a:extLst>
          </p:cNvPr>
          <p:cNvSpPr>
            <a:spLocks noGrp="1"/>
          </p:cNvSpPr>
          <p:nvPr>
            <p:ph type="title"/>
          </p:nvPr>
        </p:nvSpPr>
        <p:spPr>
          <a:xfrm>
            <a:off x="683568" y="332656"/>
            <a:ext cx="8260407" cy="1080120"/>
          </a:xfrm>
        </p:spPr>
        <p:txBody>
          <a:bodyPr/>
          <a:lstStyle/>
          <a:p>
            <a:r>
              <a:rPr kumimoji="1" lang="en-US" altLang="ja-JP" dirty="0"/>
              <a:t>ICD-11</a:t>
            </a:r>
            <a:br>
              <a:rPr kumimoji="1" lang="en-US" altLang="ja-JP" dirty="0"/>
            </a:br>
            <a:r>
              <a:rPr kumimoji="1" lang="zh-TW" altLang="en-US" sz="3600" dirty="0"/>
              <a:t>０６　精神的、行動的、神経発達的障害群</a:t>
            </a:r>
            <a:endParaRPr kumimoji="1" lang="ja-JP" altLang="en-US" sz="3600" dirty="0"/>
          </a:p>
        </p:txBody>
      </p:sp>
      <p:sp>
        <p:nvSpPr>
          <p:cNvPr id="3" name="コンテンツ プレースホルダー 2">
            <a:extLst>
              <a:ext uri="{FF2B5EF4-FFF2-40B4-BE49-F238E27FC236}">
                <a16:creationId xmlns:a16="http://schemas.microsoft.com/office/drawing/2014/main" id="{94D79D72-A56C-46D4-A6B6-8BAB53F32E34}"/>
              </a:ext>
            </a:extLst>
          </p:cNvPr>
          <p:cNvSpPr>
            <a:spLocks noGrp="1"/>
          </p:cNvSpPr>
          <p:nvPr>
            <p:ph idx="1"/>
          </p:nvPr>
        </p:nvSpPr>
        <p:spPr/>
        <p:txBody>
          <a:bodyPr/>
          <a:lstStyle/>
          <a:p>
            <a:r>
              <a:rPr kumimoji="1" lang="en-US" altLang="ja-JP" dirty="0"/>
              <a:t>5</a:t>
            </a:r>
            <a:r>
              <a:rPr kumimoji="1" lang="ja-JP" altLang="en-US" dirty="0"/>
              <a:t>　</a:t>
            </a:r>
            <a:r>
              <a:rPr kumimoji="1" lang="ja-JP" altLang="en-US" dirty="0">
                <a:solidFill>
                  <a:srgbClr val="FFFF00"/>
                </a:solidFill>
              </a:rPr>
              <a:t>強迫症または関連症群</a:t>
            </a:r>
            <a:endParaRPr kumimoji="1" lang="en-US" altLang="ja-JP" dirty="0">
              <a:solidFill>
                <a:srgbClr val="FFFF00"/>
              </a:solidFill>
            </a:endParaRPr>
          </a:p>
          <a:p>
            <a:pPr lvl="1"/>
            <a:r>
              <a:rPr kumimoji="1" lang="ja-JP" altLang="en-US" dirty="0">
                <a:solidFill>
                  <a:srgbClr val="FFFF00"/>
                </a:solidFill>
              </a:rPr>
              <a:t>強迫症</a:t>
            </a:r>
            <a:endParaRPr kumimoji="1" lang="en-US" altLang="ja-JP" dirty="0">
              <a:solidFill>
                <a:srgbClr val="FFFF00"/>
              </a:solidFill>
            </a:endParaRPr>
          </a:p>
          <a:p>
            <a:pPr lvl="1"/>
            <a:r>
              <a:rPr kumimoji="1" lang="ja-JP" altLang="en-US" dirty="0"/>
              <a:t>醜形恐怖症、</a:t>
            </a:r>
            <a:r>
              <a:rPr kumimoji="1" lang="ja-JP" altLang="en-US" dirty="0">
                <a:solidFill>
                  <a:srgbClr val="FFFF00"/>
                </a:solidFill>
              </a:rPr>
              <a:t>自己臭症</a:t>
            </a:r>
            <a:r>
              <a:rPr kumimoji="1" lang="ja-JP" altLang="en-US" dirty="0"/>
              <a:t>、</a:t>
            </a:r>
            <a:r>
              <a:rPr kumimoji="1" lang="ja-JP" altLang="en-US" dirty="0">
                <a:solidFill>
                  <a:srgbClr val="FFFF00"/>
                </a:solidFill>
              </a:rPr>
              <a:t>心気症</a:t>
            </a:r>
            <a:endParaRPr kumimoji="1" lang="en-US" altLang="ja-JP" dirty="0">
              <a:solidFill>
                <a:srgbClr val="FFFF00"/>
              </a:solidFill>
            </a:endParaRPr>
          </a:p>
          <a:p>
            <a:pPr lvl="1"/>
            <a:r>
              <a:rPr kumimoji="1" lang="ja-JP" altLang="en-US" dirty="0">
                <a:solidFill>
                  <a:srgbClr val="FFFF00"/>
                </a:solidFill>
              </a:rPr>
              <a:t>ためこみ症</a:t>
            </a:r>
            <a:r>
              <a:rPr kumimoji="1" lang="ja-JP" altLang="en-US" dirty="0"/>
              <a:t>、身体への反復行動症群</a:t>
            </a:r>
            <a:endParaRPr kumimoji="1" lang="en-US" altLang="ja-JP" dirty="0"/>
          </a:p>
          <a:p>
            <a:r>
              <a:rPr lang="en-US" altLang="ja-JP" dirty="0"/>
              <a:t>6</a:t>
            </a:r>
            <a:r>
              <a:rPr lang="ja-JP" altLang="en-US" dirty="0"/>
              <a:t>　ストレス関連症群</a:t>
            </a:r>
            <a:endParaRPr lang="en-US" altLang="ja-JP" dirty="0"/>
          </a:p>
          <a:p>
            <a:pPr lvl="1"/>
            <a:r>
              <a:rPr kumimoji="1" lang="ja-JP" altLang="en-US" dirty="0"/>
              <a:t>（複雑性）心的外傷後ストレス症</a:t>
            </a:r>
            <a:endParaRPr kumimoji="1" lang="en-US" altLang="ja-JP" dirty="0"/>
          </a:p>
          <a:p>
            <a:pPr lvl="1"/>
            <a:r>
              <a:rPr kumimoji="1" lang="ja-JP" altLang="en-US" dirty="0"/>
              <a:t>適応反応症</a:t>
            </a:r>
            <a:endParaRPr kumimoji="1" lang="en-US" altLang="ja-JP" dirty="0"/>
          </a:p>
          <a:p>
            <a:pPr lvl="1"/>
            <a:r>
              <a:rPr kumimoji="1" lang="ja-JP" altLang="en-US" dirty="0">
                <a:solidFill>
                  <a:srgbClr val="FFFF00"/>
                </a:solidFill>
              </a:rPr>
              <a:t>反応性アタッチメント症</a:t>
            </a:r>
            <a:endParaRPr kumimoji="1" lang="en-US" altLang="ja-JP" dirty="0">
              <a:solidFill>
                <a:srgbClr val="FFFF00"/>
              </a:solidFill>
            </a:endParaRPr>
          </a:p>
          <a:p>
            <a:pPr lvl="1"/>
            <a:endParaRPr kumimoji="1" lang="ja-JP" altLang="en-US" dirty="0"/>
          </a:p>
        </p:txBody>
      </p:sp>
    </p:spTree>
    <p:extLst>
      <p:ext uri="{BB962C8B-B14F-4D97-AF65-F5344CB8AC3E}">
        <p14:creationId xmlns:p14="http://schemas.microsoft.com/office/powerpoint/2010/main" val="4100219239"/>
      </p:ext>
    </p:extLst>
  </p:cSld>
  <p:clrMapOvr>
    <a:masterClrMapping/>
  </p:clrMapOvr>
  <mc:AlternateContent xmlns:mc="http://schemas.openxmlformats.org/markup-compatibility/2006" xmlns:p14="http://schemas.microsoft.com/office/powerpoint/2010/main">
    <mc:Choice Requires="p14">
      <p:transition spd="slow" p14:dur="2000" advTm="33433"/>
    </mc:Choice>
    <mc:Fallback xmlns="">
      <p:transition spd="slow" advTm="33433"/>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83FB75-A0A7-4172-AC80-A58EB3B27386}"/>
              </a:ext>
            </a:extLst>
          </p:cNvPr>
          <p:cNvSpPr>
            <a:spLocks noGrp="1"/>
          </p:cNvSpPr>
          <p:nvPr>
            <p:ph type="title"/>
          </p:nvPr>
        </p:nvSpPr>
        <p:spPr>
          <a:xfrm>
            <a:off x="395536" y="188640"/>
            <a:ext cx="8548439" cy="1152128"/>
          </a:xfrm>
        </p:spPr>
        <p:txBody>
          <a:bodyPr/>
          <a:lstStyle/>
          <a:p>
            <a:r>
              <a:rPr kumimoji="1" lang="en-US" altLang="ja-JP" dirty="0"/>
              <a:t>ICD-11</a:t>
            </a:r>
            <a:br>
              <a:rPr kumimoji="1" lang="en-US" altLang="ja-JP" dirty="0"/>
            </a:br>
            <a:r>
              <a:rPr kumimoji="1" lang="zh-TW" altLang="en-US" sz="3600" dirty="0"/>
              <a:t>０６　精神的、行動的、神経発達的障害群</a:t>
            </a:r>
            <a:endParaRPr kumimoji="1" lang="ja-JP" altLang="en-US" sz="3600" dirty="0"/>
          </a:p>
        </p:txBody>
      </p:sp>
      <p:sp>
        <p:nvSpPr>
          <p:cNvPr id="3" name="コンテンツ プレースホルダー 2">
            <a:extLst>
              <a:ext uri="{FF2B5EF4-FFF2-40B4-BE49-F238E27FC236}">
                <a16:creationId xmlns:a16="http://schemas.microsoft.com/office/drawing/2014/main" id="{94D79D72-A56C-46D4-A6B6-8BAB53F32E34}"/>
              </a:ext>
            </a:extLst>
          </p:cNvPr>
          <p:cNvSpPr>
            <a:spLocks noGrp="1"/>
          </p:cNvSpPr>
          <p:nvPr>
            <p:ph idx="1"/>
          </p:nvPr>
        </p:nvSpPr>
        <p:spPr>
          <a:xfrm>
            <a:off x="1182688" y="1340768"/>
            <a:ext cx="7772400" cy="4791745"/>
          </a:xfrm>
        </p:spPr>
        <p:txBody>
          <a:bodyPr/>
          <a:lstStyle/>
          <a:p>
            <a:r>
              <a:rPr kumimoji="1" lang="en-US" altLang="ja-JP" dirty="0"/>
              <a:t>7</a:t>
            </a:r>
            <a:r>
              <a:rPr kumimoji="1" lang="ja-JP" altLang="en-US" dirty="0"/>
              <a:t>　</a:t>
            </a:r>
            <a:r>
              <a:rPr kumimoji="1" lang="ja-JP" altLang="en-US" dirty="0">
                <a:solidFill>
                  <a:srgbClr val="FFFF00"/>
                </a:solidFill>
              </a:rPr>
              <a:t>解離症群</a:t>
            </a:r>
            <a:endParaRPr kumimoji="1" lang="en-US" altLang="ja-JP" dirty="0">
              <a:solidFill>
                <a:srgbClr val="FFFF00"/>
              </a:solidFill>
            </a:endParaRPr>
          </a:p>
          <a:p>
            <a:r>
              <a:rPr lang="en-US" altLang="ja-JP" dirty="0"/>
              <a:t>8</a:t>
            </a:r>
            <a:r>
              <a:rPr lang="ja-JP" altLang="en-US" dirty="0"/>
              <a:t>　食行動症または摂食症群</a:t>
            </a:r>
            <a:endParaRPr lang="en-US" altLang="ja-JP" dirty="0"/>
          </a:p>
          <a:p>
            <a:r>
              <a:rPr kumimoji="1" lang="en-US" altLang="ja-JP" dirty="0"/>
              <a:t>9</a:t>
            </a:r>
            <a:r>
              <a:rPr kumimoji="1" lang="ja-JP" altLang="en-US" dirty="0"/>
              <a:t>　排泄症群</a:t>
            </a:r>
            <a:endParaRPr kumimoji="1" lang="en-US" altLang="ja-JP" dirty="0"/>
          </a:p>
          <a:p>
            <a:r>
              <a:rPr lang="en-US" altLang="ja-JP" dirty="0"/>
              <a:t>10</a:t>
            </a:r>
            <a:r>
              <a:rPr lang="ja-JP" altLang="en-US" dirty="0"/>
              <a:t>　身体的苦痛症群または身体的体験症群</a:t>
            </a:r>
            <a:endParaRPr lang="en-US" altLang="ja-JP" dirty="0"/>
          </a:p>
          <a:p>
            <a:r>
              <a:rPr kumimoji="1" lang="en-US" altLang="ja-JP" dirty="0"/>
              <a:t>11</a:t>
            </a:r>
            <a:r>
              <a:rPr kumimoji="1" lang="ja-JP" altLang="en-US" dirty="0"/>
              <a:t>　物質使用症群または嗜癖行動症群</a:t>
            </a:r>
            <a:endParaRPr kumimoji="1" lang="en-US" altLang="ja-JP" dirty="0"/>
          </a:p>
          <a:p>
            <a:r>
              <a:rPr lang="en-US" altLang="ja-JP" dirty="0"/>
              <a:t>12</a:t>
            </a:r>
            <a:r>
              <a:rPr lang="ja-JP" altLang="en-US" dirty="0"/>
              <a:t>　</a:t>
            </a:r>
            <a:r>
              <a:rPr lang="zh-TW" altLang="en-US" dirty="0"/>
              <a:t>衝動制御症群</a:t>
            </a:r>
            <a:endParaRPr lang="en-US" altLang="zh-TW" dirty="0"/>
          </a:p>
          <a:p>
            <a:r>
              <a:rPr kumimoji="1" lang="en-US" altLang="ja-JP" dirty="0"/>
              <a:t>14</a:t>
            </a:r>
            <a:r>
              <a:rPr kumimoji="1" lang="ja-JP" altLang="en-US" dirty="0"/>
              <a:t>　パーソナリティ症群および関連特性</a:t>
            </a:r>
            <a:endParaRPr kumimoji="1" lang="en-US" altLang="ja-JP" dirty="0"/>
          </a:p>
          <a:p>
            <a:r>
              <a:rPr lang="en-US" altLang="ja-JP" dirty="0">
                <a:solidFill>
                  <a:srgbClr val="FFFF00"/>
                </a:solidFill>
              </a:rPr>
              <a:t>17</a:t>
            </a:r>
            <a:r>
              <a:rPr lang="ja-JP" altLang="en-US" dirty="0">
                <a:solidFill>
                  <a:srgbClr val="FFFF00"/>
                </a:solidFill>
              </a:rPr>
              <a:t>　</a:t>
            </a:r>
            <a:r>
              <a:rPr lang="zh-TW" altLang="en-US" dirty="0">
                <a:solidFill>
                  <a:srgbClr val="FFFF00"/>
                </a:solidFill>
              </a:rPr>
              <a:t>神経認知障害群</a:t>
            </a:r>
            <a:endParaRPr kumimoji="1" lang="ja-JP" altLang="en-US" dirty="0">
              <a:solidFill>
                <a:srgbClr val="FFFF00"/>
              </a:solidFill>
            </a:endParaRPr>
          </a:p>
        </p:txBody>
      </p:sp>
    </p:spTree>
    <p:extLst>
      <p:ext uri="{BB962C8B-B14F-4D97-AF65-F5344CB8AC3E}">
        <p14:creationId xmlns:p14="http://schemas.microsoft.com/office/powerpoint/2010/main" val="1498203586"/>
      </p:ext>
    </p:extLst>
  </p:cSld>
  <p:clrMapOvr>
    <a:masterClrMapping/>
  </p:clrMapOvr>
  <mc:AlternateContent xmlns:mc="http://schemas.openxmlformats.org/markup-compatibility/2006" xmlns:p14="http://schemas.microsoft.com/office/powerpoint/2010/main">
    <mc:Choice Requires="p14">
      <p:transition spd="slow" p14:dur="2000" advTm="21804"/>
    </mc:Choice>
    <mc:Fallback xmlns="">
      <p:transition spd="slow" advTm="21804"/>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CF97C4-8362-4DAD-ADBA-6014BA0FCC56}"/>
              </a:ext>
            </a:extLst>
          </p:cNvPr>
          <p:cNvSpPr>
            <a:spLocks noGrp="1"/>
          </p:cNvSpPr>
          <p:nvPr>
            <p:ph type="title"/>
          </p:nvPr>
        </p:nvSpPr>
        <p:spPr>
          <a:xfrm>
            <a:off x="323528" y="188640"/>
            <a:ext cx="8620447" cy="1571898"/>
          </a:xfrm>
        </p:spPr>
        <p:txBody>
          <a:bodyPr/>
          <a:lstStyle/>
          <a:p>
            <a:pPr algn="l"/>
            <a:r>
              <a:rPr kumimoji="1" lang="ja-JP" altLang="en-US" dirty="0"/>
              <a:t>精神疾患を有する患者数の推移</a:t>
            </a:r>
            <a:br>
              <a:rPr kumimoji="1" lang="en-US" altLang="ja-JP" dirty="0"/>
            </a:br>
            <a:r>
              <a:rPr kumimoji="1" lang="ja-JP" altLang="en-US" sz="2400" dirty="0"/>
              <a:t>単位：万人　　　　　　　　　　　　　　　　　　</a:t>
            </a:r>
            <a:r>
              <a:rPr kumimoji="1" lang="ja-JP" altLang="en-US" sz="2000" dirty="0">
                <a:solidFill>
                  <a:srgbClr val="92D050"/>
                </a:solidFill>
              </a:rPr>
              <a:t>厚労省ホームページより</a:t>
            </a:r>
          </a:p>
        </p:txBody>
      </p:sp>
      <p:graphicFrame>
        <p:nvGraphicFramePr>
          <p:cNvPr id="8" name="コンテンツ プレースホルダー 7">
            <a:extLst>
              <a:ext uri="{FF2B5EF4-FFF2-40B4-BE49-F238E27FC236}">
                <a16:creationId xmlns:a16="http://schemas.microsoft.com/office/drawing/2014/main" id="{06DD8331-6EB9-4064-8BAF-877C92192920}"/>
              </a:ext>
            </a:extLst>
          </p:cNvPr>
          <p:cNvGraphicFramePr>
            <a:graphicFrameLocks noGrp="1"/>
          </p:cNvGraphicFramePr>
          <p:nvPr>
            <p:ph idx="1"/>
          </p:nvPr>
        </p:nvGraphicFramePr>
        <p:xfrm>
          <a:off x="485796" y="1556792"/>
          <a:ext cx="8229600" cy="45307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08543505"/>
      </p:ext>
    </p:extLst>
  </p:cSld>
  <p:clrMapOvr>
    <a:masterClrMapping/>
  </p:clrMapOvr>
  <mc:AlternateContent xmlns:mc="http://schemas.openxmlformats.org/markup-compatibility/2006" xmlns:p14="http://schemas.microsoft.com/office/powerpoint/2010/main">
    <mc:Choice Requires="p14">
      <p:transition spd="slow" p14:dur="2000" advTm="14763"/>
    </mc:Choice>
    <mc:Fallback xmlns="">
      <p:transition spd="slow" advTm="14763"/>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50938" y="333375"/>
            <a:ext cx="7793037" cy="935038"/>
          </a:xfrm>
        </p:spPr>
        <p:txBody>
          <a:bodyPr/>
          <a:lstStyle/>
          <a:p>
            <a:pPr>
              <a:defRPr/>
            </a:pPr>
            <a:r>
              <a:rPr lang="ja-JP" altLang="en-US" dirty="0">
                <a:solidFill>
                  <a:schemeClr val="tx1"/>
                </a:solidFill>
              </a:rPr>
              <a:t>疾病別</a:t>
            </a:r>
            <a:r>
              <a:rPr lang="ja-JP" altLang="en-US" dirty="0">
                <a:solidFill>
                  <a:srgbClr val="FFFF00"/>
                </a:solidFill>
              </a:rPr>
              <a:t>外来</a:t>
            </a:r>
            <a:r>
              <a:rPr lang="ja-JP" altLang="en-US" dirty="0">
                <a:solidFill>
                  <a:schemeClr val="tx1"/>
                </a:solidFill>
              </a:rPr>
              <a:t>受療率の推移</a:t>
            </a:r>
          </a:p>
        </p:txBody>
      </p:sp>
      <p:pic>
        <p:nvPicPr>
          <p:cNvPr id="5" name="コンテンツ プレースホルダー 4">
            <a:extLst>
              <a:ext uri="{FF2B5EF4-FFF2-40B4-BE49-F238E27FC236}">
                <a16:creationId xmlns:a16="http://schemas.microsoft.com/office/drawing/2014/main" id="{1B959067-E2C4-48D3-B8DD-14312F5D3CBD}"/>
              </a:ext>
            </a:extLst>
          </p:cNvPr>
          <p:cNvPicPr>
            <a:picLocks noGrp="1" noChangeAspect="1"/>
          </p:cNvPicPr>
          <p:nvPr>
            <p:ph idx="1"/>
          </p:nvPr>
        </p:nvPicPr>
        <p:blipFill>
          <a:blip r:embed="rId3"/>
          <a:stretch>
            <a:fillRect/>
          </a:stretch>
        </p:blipFill>
        <p:spPr>
          <a:xfrm>
            <a:off x="-72734" y="1484783"/>
            <a:ext cx="9274176" cy="5039841"/>
          </a:xfrm>
          <a:prstGeom prst="rect">
            <a:avLst/>
          </a:prstGeom>
        </p:spPr>
      </p:pic>
    </p:spTree>
    <p:extLst>
      <p:ext uri="{BB962C8B-B14F-4D97-AF65-F5344CB8AC3E}">
        <p14:creationId xmlns:p14="http://schemas.microsoft.com/office/powerpoint/2010/main" val="2488400125"/>
      </p:ext>
    </p:extLst>
  </p:cSld>
  <p:clrMapOvr>
    <a:masterClrMapping/>
  </p:clrMapOvr>
  <mc:AlternateContent xmlns:mc="http://schemas.openxmlformats.org/markup-compatibility/2006" xmlns:p14="http://schemas.microsoft.com/office/powerpoint/2010/main">
    <mc:Choice Requires="p14">
      <p:transition spd="slow" p14:dur="2000" advTm="31076"/>
    </mc:Choice>
    <mc:Fallback xmlns="">
      <p:transition spd="slow" advTm="31076"/>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58ADE1F6-1C27-41DE-B7E4-4F9B4EFDA0A4}"/>
              </a:ext>
            </a:extLst>
          </p:cNvPr>
          <p:cNvSpPr>
            <a:spLocks noGrp="1" noChangeArrowheads="1"/>
          </p:cNvSpPr>
          <p:nvPr>
            <p:ph type="title"/>
          </p:nvPr>
        </p:nvSpPr>
        <p:spPr>
          <a:xfrm>
            <a:off x="1150938" y="150814"/>
            <a:ext cx="7793037" cy="973930"/>
          </a:xfrm>
        </p:spPr>
        <p:txBody>
          <a:bodyPr/>
          <a:lstStyle/>
          <a:p>
            <a:r>
              <a:rPr lang="ja-JP" altLang="en-US" dirty="0">
                <a:solidFill>
                  <a:srgbClr val="FFFF00"/>
                </a:solidFill>
              </a:rPr>
              <a:t>疾患別受療率</a:t>
            </a:r>
            <a:r>
              <a:rPr lang="ja-JP" altLang="en-US" dirty="0"/>
              <a:t>　　</a:t>
            </a:r>
            <a:r>
              <a:rPr lang="ja-JP" altLang="en-US" sz="3200" dirty="0"/>
              <a:t>人口</a:t>
            </a:r>
            <a:r>
              <a:rPr lang="en-US" altLang="ja-JP" sz="3200" dirty="0"/>
              <a:t>10</a:t>
            </a:r>
            <a:r>
              <a:rPr lang="ja-JP" altLang="en-US" sz="3200" dirty="0"/>
              <a:t>万人あたり</a:t>
            </a:r>
          </a:p>
        </p:txBody>
      </p:sp>
      <p:graphicFrame>
        <p:nvGraphicFramePr>
          <p:cNvPr id="15369" name="Object 9">
            <a:extLst>
              <a:ext uri="{FF2B5EF4-FFF2-40B4-BE49-F238E27FC236}">
                <a16:creationId xmlns:a16="http://schemas.microsoft.com/office/drawing/2014/main" id="{AE3646FC-7C0C-4399-A0E2-8ABF6576CA1A}"/>
              </a:ext>
            </a:extLst>
          </p:cNvPr>
          <p:cNvGraphicFramePr>
            <a:graphicFrameLocks noGrp="1" noChangeAspect="1"/>
          </p:cNvGraphicFramePr>
          <p:nvPr>
            <p:ph idx="1"/>
          </p:nvPr>
        </p:nvGraphicFramePr>
        <p:xfrm>
          <a:off x="380512" y="1525472"/>
          <a:ext cx="8743757" cy="2232248"/>
        </p:xfrm>
        <a:graphic>
          <a:graphicData uri="http://schemas.openxmlformats.org/presentationml/2006/ole">
            <mc:AlternateContent xmlns:mc="http://schemas.openxmlformats.org/markup-compatibility/2006">
              <mc:Choice xmlns:v="urn:schemas-microsoft-com:vml" Requires="v">
                <p:oleObj name="Worksheet" r:id="rId3" imgW="3505302" imgH="657327" progId="Excel.Sheet.8">
                  <p:embed/>
                </p:oleObj>
              </mc:Choice>
              <mc:Fallback>
                <p:oleObj name="Worksheet" r:id="rId3" imgW="3505302" imgH="657327" progId="Excel.Sheet.8">
                  <p:embed/>
                  <p:pic>
                    <p:nvPicPr>
                      <p:cNvPr id="15369" name="Object 9">
                        <a:extLst>
                          <a:ext uri="{FF2B5EF4-FFF2-40B4-BE49-F238E27FC236}">
                            <a16:creationId xmlns:a16="http://schemas.microsoft.com/office/drawing/2014/main" id="{AE3646FC-7C0C-4399-A0E2-8ABF6576CA1A}"/>
                          </a:ext>
                        </a:extLst>
                      </p:cNvPr>
                      <p:cNvPicPr>
                        <a:picLocks noChangeAspect="1" noChangeArrowheads="1"/>
                      </p:cNvPicPr>
                      <p:nvPr/>
                    </p:nvPicPr>
                    <p:blipFill>
                      <a:blip r:embed="rId4"/>
                      <a:srcRect/>
                      <a:stretch>
                        <a:fillRect/>
                      </a:stretch>
                    </p:blipFill>
                    <p:spPr bwMode="auto">
                      <a:xfrm>
                        <a:off x="380512" y="1525472"/>
                        <a:ext cx="8743757" cy="2232248"/>
                      </a:xfrm>
                      <a:prstGeom prst="rect">
                        <a:avLst/>
                      </a:prstGeom>
                      <a:solidFill>
                        <a:schemeClr val="tx1"/>
                      </a:solidFill>
                    </p:spPr>
                  </p:pic>
                </p:oleObj>
              </mc:Fallback>
            </mc:AlternateContent>
          </a:graphicData>
        </a:graphic>
      </p:graphicFrame>
      <p:sp>
        <p:nvSpPr>
          <p:cNvPr id="2" name="テキスト ボックス 1">
            <a:extLst>
              <a:ext uri="{FF2B5EF4-FFF2-40B4-BE49-F238E27FC236}">
                <a16:creationId xmlns:a16="http://schemas.microsoft.com/office/drawing/2014/main" id="{39B9C55E-5CAC-430C-A993-DB0E7EF8B970}"/>
              </a:ext>
            </a:extLst>
          </p:cNvPr>
          <p:cNvSpPr txBox="1"/>
          <p:nvPr/>
        </p:nvSpPr>
        <p:spPr>
          <a:xfrm>
            <a:off x="347561" y="1556792"/>
            <a:ext cx="2232248" cy="584775"/>
          </a:xfrm>
          <a:prstGeom prst="rect">
            <a:avLst/>
          </a:prstGeom>
          <a:noFill/>
        </p:spPr>
        <p:txBody>
          <a:bodyPr wrap="square" rtlCol="0">
            <a:spAutoFit/>
          </a:bodyPr>
          <a:lstStyle/>
          <a:p>
            <a:r>
              <a:rPr kumimoji="1" lang="ja-JP" altLang="en-US" sz="3200" dirty="0">
                <a:solidFill>
                  <a:schemeClr val="bg1"/>
                </a:solidFill>
              </a:rPr>
              <a:t>平成</a:t>
            </a:r>
            <a:r>
              <a:rPr kumimoji="1" lang="en-US" altLang="ja-JP" sz="3200" dirty="0">
                <a:solidFill>
                  <a:schemeClr val="bg1"/>
                </a:solidFill>
              </a:rPr>
              <a:t>11</a:t>
            </a:r>
            <a:r>
              <a:rPr kumimoji="1" lang="ja-JP" altLang="en-US" sz="3200" dirty="0">
                <a:solidFill>
                  <a:schemeClr val="bg1"/>
                </a:solidFill>
              </a:rPr>
              <a:t>年</a:t>
            </a:r>
          </a:p>
        </p:txBody>
      </p:sp>
      <p:graphicFrame>
        <p:nvGraphicFramePr>
          <p:cNvPr id="3" name="オブジェクト 2">
            <a:extLst>
              <a:ext uri="{FF2B5EF4-FFF2-40B4-BE49-F238E27FC236}">
                <a16:creationId xmlns:a16="http://schemas.microsoft.com/office/drawing/2014/main" id="{1C6B6F4F-0C85-4C87-A96E-F4F77B40C416}"/>
              </a:ext>
            </a:extLst>
          </p:cNvPr>
          <p:cNvGraphicFramePr>
            <a:graphicFrameLocks noChangeAspect="1"/>
          </p:cNvGraphicFramePr>
          <p:nvPr/>
        </p:nvGraphicFramePr>
        <p:xfrm>
          <a:off x="331787" y="4293095"/>
          <a:ext cx="8743757" cy="2414091"/>
        </p:xfrm>
        <a:graphic>
          <a:graphicData uri="http://schemas.openxmlformats.org/presentationml/2006/ole">
            <mc:AlternateContent xmlns:mc="http://schemas.openxmlformats.org/markup-compatibility/2006">
              <mc:Choice xmlns:v="urn:schemas-microsoft-com:vml" Requires="v">
                <p:oleObj name="Worksheet" r:id="rId5" imgW="3114771" imgH="695291" progId="Excel.Sheet.12">
                  <p:embed/>
                </p:oleObj>
              </mc:Choice>
              <mc:Fallback>
                <p:oleObj name="Worksheet" r:id="rId5" imgW="3114771" imgH="695291" progId="Excel.Sheet.12">
                  <p:embed/>
                  <p:pic>
                    <p:nvPicPr>
                      <p:cNvPr id="3" name="オブジェクト 2">
                        <a:extLst>
                          <a:ext uri="{FF2B5EF4-FFF2-40B4-BE49-F238E27FC236}">
                            <a16:creationId xmlns:a16="http://schemas.microsoft.com/office/drawing/2014/main" id="{1C6B6F4F-0C85-4C87-A96E-F4F77B40C416}"/>
                          </a:ext>
                        </a:extLst>
                      </p:cNvPr>
                      <p:cNvPicPr/>
                      <p:nvPr/>
                    </p:nvPicPr>
                    <p:blipFill>
                      <a:blip r:embed="rId6"/>
                      <a:stretch>
                        <a:fillRect/>
                      </a:stretch>
                    </p:blipFill>
                    <p:spPr>
                      <a:xfrm>
                        <a:off x="331787" y="4293095"/>
                        <a:ext cx="8743757" cy="2414091"/>
                      </a:xfrm>
                      <a:prstGeom prst="rect">
                        <a:avLst/>
                      </a:prstGeom>
                    </p:spPr>
                  </p:pic>
                </p:oleObj>
              </mc:Fallback>
            </mc:AlternateContent>
          </a:graphicData>
        </a:graphic>
      </p:graphicFrame>
    </p:spTree>
    <p:extLst>
      <p:ext uri="{BB962C8B-B14F-4D97-AF65-F5344CB8AC3E}">
        <p14:creationId xmlns:p14="http://schemas.microsoft.com/office/powerpoint/2010/main" val="2043697148"/>
      </p:ext>
    </p:extLst>
  </p:cSld>
  <p:clrMapOvr>
    <a:masterClrMapping/>
  </p:clrMapOvr>
  <mc:AlternateContent xmlns:mc="http://schemas.openxmlformats.org/markup-compatibility/2006" xmlns:p14="http://schemas.microsoft.com/office/powerpoint/2010/main">
    <mc:Choice Requires="p14">
      <p:transition spd="slow" p14:dur="2000" advTm="221466"/>
    </mc:Choice>
    <mc:Fallback xmlns="">
      <p:transition spd="slow" advTm="221466"/>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5D03C5-E9AA-4D09-B28B-3EDE18A6663A}"/>
              </a:ext>
            </a:extLst>
          </p:cNvPr>
          <p:cNvSpPr>
            <a:spLocks noGrp="1"/>
          </p:cNvSpPr>
          <p:nvPr>
            <p:ph type="title"/>
          </p:nvPr>
        </p:nvSpPr>
        <p:spPr>
          <a:xfrm>
            <a:off x="827584" y="617538"/>
            <a:ext cx="8116391" cy="939254"/>
          </a:xfrm>
        </p:spPr>
        <p:txBody>
          <a:bodyPr/>
          <a:lstStyle/>
          <a:p>
            <a:r>
              <a:rPr kumimoji="1" lang="ja-JP" altLang="en-US" dirty="0"/>
              <a:t>患者数、受療率、罹患率、有病率</a:t>
            </a:r>
          </a:p>
        </p:txBody>
      </p:sp>
      <p:sp>
        <p:nvSpPr>
          <p:cNvPr id="3" name="コンテンツ プレースホルダー 2">
            <a:extLst>
              <a:ext uri="{FF2B5EF4-FFF2-40B4-BE49-F238E27FC236}">
                <a16:creationId xmlns:a16="http://schemas.microsoft.com/office/drawing/2014/main" id="{32FB1016-3DA1-4CDA-AEF1-0DD16AADD773}"/>
              </a:ext>
            </a:extLst>
          </p:cNvPr>
          <p:cNvSpPr>
            <a:spLocks noGrp="1"/>
          </p:cNvSpPr>
          <p:nvPr>
            <p:ph idx="1"/>
          </p:nvPr>
        </p:nvSpPr>
        <p:spPr>
          <a:xfrm>
            <a:off x="611560" y="2017713"/>
            <a:ext cx="8343528" cy="4114800"/>
          </a:xfrm>
        </p:spPr>
        <p:txBody>
          <a:bodyPr/>
          <a:lstStyle/>
          <a:p>
            <a:r>
              <a:rPr kumimoji="1" lang="ja-JP" altLang="en-US" dirty="0"/>
              <a:t>受療率：ある疾患である特定の</a:t>
            </a:r>
            <a:r>
              <a:rPr kumimoji="1" lang="en-US" altLang="ja-JP" dirty="0"/>
              <a:t>1</a:t>
            </a:r>
            <a:r>
              <a:rPr kumimoji="1" lang="ja-JP" altLang="en-US" dirty="0"/>
              <a:t>日に外来受診した患者数、入院している患者数を</a:t>
            </a:r>
            <a:r>
              <a:rPr kumimoji="1" lang="en-US" altLang="ja-JP" dirty="0"/>
              <a:t>10</a:t>
            </a:r>
            <a:r>
              <a:rPr kumimoji="1" lang="ja-JP" altLang="en-US" dirty="0"/>
              <a:t>万人あたりで表す。</a:t>
            </a:r>
            <a:endParaRPr kumimoji="1" lang="en-US" altLang="ja-JP" dirty="0"/>
          </a:p>
          <a:p>
            <a:r>
              <a:rPr lang="ja-JP" altLang="en-US" dirty="0"/>
              <a:t>患者数：（入院受療率＋外来受療率</a:t>
            </a:r>
            <a:r>
              <a:rPr lang="en-US" altLang="ja-JP" dirty="0"/>
              <a:t>×</a:t>
            </a:r>
            <a:r>
              <a:rPr lang="ja-JP" altLang="en-US" dirty="0"/>
              <a:t>平均通院間隔日数）</a:t>
            </a:r>
            <a:r>
              <a:rPr lang="en-US" altLang="ja-JP" dirty="0"/>
              <a:t>×</a:t>
            </a:r>
            <a:r>
              <a:rPr lang="ja-JP" altLang="en-US" dirty="0"/>
              <a:t>総人口</a:t>
            </a:r>
            <a:r>
              <a:rPr lang="en-US" altLang="ja-JP" dirty="0"/>
              <a:t>/10</a:t>
            </a:r>
            <a:r>
              <a:rPr lang="ja-JP" altLang="en-US" dirty="0"/>
              <a:t>万</a:t>
            </a:r>
            <a:endParaRPr lang="en-US" altLang="ja-JP" dirty="0"/>
          </a:p>
          <a:p>
            <a:r>
              <a:rPr kumimoji="1" lang="ja-JP" altLang="en-US" dirty="0"/>
              <a:t>罹患率：生涯にわたりその疾患にかかる率</a:t>
            </a:r>
            <a:endParaRPr kumimoji="1" lang="en-US" altLang="ja-JP" dirty="0"/>
          </a:p>
          <a:p>
            <a:r>
              <a:rPr lang="ja-JP" altLang="en-US" dirty="0"/>
              <a:t>有病率：ある時点でその疾患にかかっている率</a:t>
            </a:r>
            <a:endParaRPr kumimoji="1" lang="ja-JP" altLang="en-US" dirty="0"/>
          </a:p>
        </p:txBody>
      </p:sp>
    </p:spTree>
    <p:extLst>
      <p:ext uri="{BB962C8B-B14F-4D97-AF65-F5344CB8AC3E}">
        <p14:creationId xmlns:p14="http://schemas.microsoft.com/office/powerpoint/2010/main" val="4144224295"/>
      </p:ext>
    </p:extLst>
  </p:cSld>
  <p:clrMapOvr>
    <a:masterClrMapping/>
  </p:clrMapOvr>
  <mc:AlternateContent xmlns:mc="http://schemas.openxmlformats.org/markup-compatibility/2006" xmlns:p14="http://schemas.microsoft.com/office/powerpoint/2010/main">
    <mc:Choice Requires="p14">
      <p:transition spd="slow" p14:dur="2000" advTm="3726"/>
    </mc:Choice>
    <mc:Fallback xmlns="">
      <p:transition spd="slow" advTm="3726"/>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634CB1-5699-4C23-9174-180231EAF187}"/>
              </a:ext>
            </a:extLst>
          </p:cNvPr>
          <p:cNvSpPr>
            <a:spLocks noGrp="1"/>
          </p:cNvSpPr>
          <p:nvPr>
            <p:ph type="title"/>
          </p:nvPr>
        </p:nvSpPr>
        <p:spPr>
          <a:xfrm>
            <a:off x="1150938" y="404664"/>
            <a:ext cx="7793037" cy="864096"/>
          </a:xfrm>
        </p:spPr>
        <p:txBody>
          <a:bodyPr/>
          <a:lstStyle/>
          <a:p>
            <a:r>
              <a:rPr kumimoji="1" lang="ja-JP" altLang="en-US" dirty="0"/>
              <a:t>精神疾患の罹患率、有病率</a:t>
            </a:r>
          </a:p>
        </p:txBody>
      </p:sp>
      <p:graphicFrame>
        <p:nvGraphicFramePr>
          <p:cNvPr id="4" name="表 4">
            <a:extLst>
              <a:ext uri="{FF2B5EF4-FFF2-40B4-BE49-F238E27FC236}">
                <a16:creationId xmlns:a16="http://schemas.microsoft.com/office/drawing/2014/main" id="{C087E0B1-51A3-4F4E-B020-CDC5D63CE2CF}"/>
              </a:ext>
            </a:extLst>
          </p:cNvPr>
          <p:cNvGraphicFramePr>
            <a:graphicFrameLocks noGrp="1"/>
          </p:cNvGraphicFramePr>
          <p:nvPr>
            <p:ph idx="1"/>
          </p:nvPr>
        </p:nvGraphicFramePr>
        <p:xfrm>
          <a:off x="457200" y="1600200"/>
          <a:ext cx="8229600" cy="2219960"/>
        </p:xfrm>
        <a:graphic>
          <a:graphicData uri="http://schemas.openxmlformats.org/drawingml/2006/table">
            <a:tbl>
              <a:tblPr firstRow="1" bandRow="1">
                <a:tableStyleId>{5C22544A-7EE6-4342-B048-85BDC9FD1C3A}</a:tableStyleId>
              </a:tblPr>
              <a:tblGrid>
                <a:gridCol w="2242592">
                  <a:extLst>
                    <a:ext uri="{9D8B030D-6E8A-4147-A177-3AD203B41FA5}">
                      <a16:colId xmlns:a16="http://schemas.microsoft.com/office/drawing/2014/main" val="207423401"/>
                    </a:ext>
                  </a:extLst>
                </a:gridCol>
                <a:gridCol w="1049248">
                  <a:extLst>
                    <a:ext uri="{9D8B030D-6E8A-4147-A177-3AD203B41FA5}">
                      <a16:colId xmlns:a16="http://schemas.microsoft.com/office/drawing/2014/main" val="1646868572"/>
                    </a:ext>
                  </a:extLst>
                </a:gridCol>
                <a:gridCol w="1645920">
                  <a:extLst>
                    <a:ext uri="{9D8B030D-6E8A-4147-A177-3AD203B41FA5}">
                      <a16:colId xmlns:a16="http://schemas.microsoft.com/office/drawing/2014/main" val="1068273248"/>
                    </a:ext>
                  </a:extLst>
                </a:gridCol>
                <a:gridCol w="1645920">
                  <a:extLst>
                    <a:ext uri="{9D8B030D-6E8A-4147-A177-3AD203B41FA5}">
                      <a16:colId xmlns:a16="http://schemas.microsoft.com/office/drawing/2014/main" val="983207746"/>
                    </a:ext>
                  </a:extLst>
                </a:gridCol>
                <a:gridCol w="1645920">
                  <a:extLst>
                    <a:ext uri="{9D8B030D-6E8A-4147-A177-3AD203B41FA5}">
                      <a16:colId xmlns:a16="http://schemas.microsoft.com/office/drawing/2014/main" val="925121673"/>
                    </a:ext>
                  </a:extLst>
                </a:gridCol>
              </a:tblGrid>
              <a:tr h="370840">
                <a:tc>
                  <a:txBody>
                    <a:bodyPr/>
                    <a:lstStyle/>
                    <a:p>
                      <a:endParaRPr kumimoji="1" lang="ja-JP" altLang="en-US"/>
                    </a:p>
                  </a:txBody>
                  <a:tcPr/>
                </a:tc>
                <a:tc gridSpan="2">
                  <a:txBody>
                    <a:bodyPr/>
                    <a:lstStyle/>
                    <a:p>
                      <a:pPr algn="ctr"/>
                      <a:r>
                        <a:rPr kumimoji="1" lang="ja-JP" altLang="en-US" dirty="0"/>
                        <a:t>罹患率</a:t>
                      </a:r>
                    </a:p>
                  </a:txBody>
                  <a:tcPr/>
                </a:tc>
                <a:tc hMerge="1">
                  <a:txBody>
                    <a:bodyPr/>
                    <a:lstStyle/>
                    <a:p>
                      <a:endParaRPr kumimoji="1" lang="ja-JP" altLang="en-US" dirty="0"/>
                    </a:p>
                  </a:txBody>
                  <a:tcPr/>
                </a:tc>
                <a:tc gridSpan="2">
                  <a:txBody>
                    <a:bodyPr/>
                    <a:lstStyle/>
                    <a:p>
                      <a:pPr algn="ctr"/>
                      <a:r>
                        <a:rPr kumimoji="1" lang="ja-JP" altLang="en-US" dirty="0"/>
                        <a:t>有病率</a:t>
                      </a:r>
                    </a:p>
                  </a:txBody>
                  <a:tcPr/>
                </a:tc>
                <a:tc hMerge="1">
                  <a:txBody>
                    <a:bodyPr/>
                    <a:lstStyle/>
                    <a:p>
                      <a:endParaRPr kumimoji="1" lang="ja-JP" altLang="en-US" dirty="0"/>
                    </a:p>
                  </a:txBody>
                  <a:tcPr/>
                </a:tc>
                <a:extLst>
                  <a:ext uri="{0D108BD9-81ED-4DB2-BD59-A6C34878D82A}">
                    <a16:rowId xmlns:a16="http://schemas.microsoft.com/office/drawing/2014/main" val="71367042"/>
                  </a:ext>
                </a:extLst>
              </a:tr>
              <a:tr h="370840">
                <a:tc>
                  <a:txBody>
                    <a:bodyPr/>
                    <a:lstStyle/>
                    <a:p>
                      <a:r>
                        <a:rPr kumimoji="1" lang="ja-JP" altLang="en-US" dirty="0"/>
                        <a:t>統合失調症</a:t>
                      </a:r>
                    </a:p>
                  </a:txBody>
                  <a:tcPr/>
                </a:tc>
                <a:tc>
                  <a:txBody>
                    <a:bodyPr/>
                    <a:lstStyle/>
                    <a:p>
                      <a:r>
                        <a:rPr kumimoji="1" lang="en-US" altLang="ja-JP" dirty="0"/>
                        <a:t>0.7%</a:t>
                      </a:r>
                    </a:p>
                  </a:txBody>
                  <a:tcPr/>
                </a:tc>
                <a:tc>
                  <a:txBody>
                    <a:bodyPr/>
                    <a:lstStyle/>
                    <a:p>
                      <a:r>
                        <a:rPr kumimoji="1" lang="en-US" altLang="ja-JP" dirty="0"/>
                        <a:t>(0.3</a:t>
                      </a:r>
                      <a:r>
                        <a:rPr kumimoji="1" lang="ja-JP" altLang="en-US" dirty="0"/>
                        <a:t>～</a:t>
                      </a:r>
                      <a:r>
                        <a:rPr kumimoji="1" lang="en-US" altLang="ja-JP" dirty="0"/>
                        <a:t>2</a:t>
                      </a:r>
                      <a:r>
                        <a:rPr kumimoji="1" lang="ja-JP" altLang="en-US" dirty="0"/>
                        <a:t>％）</a:t>
                      </a:r>
                    </a:p>
                  </a:txBody>
                  <a:tcPr/>
                </a:tc>
                <a:tc>
                  <a:txBody>
                    <a:bodyPr/>
                    <a:lstStyle/>
                    <a:p>
                      <a:r>
                        <a:rPr kumimoji="1" lang="en-US" altLang="ja-JP" dirty="0"/>
                        <a:t>0.46</a:t>
                      </a:r>
                      <a:r>
                        <a:rPr kumimoji="1" lang="ja-JP" altLang="en-US" dirty="0"/>
                        <a:t>％</a:t>
                      </a:r>
                    </a:p>
                  </a:txBody>
                  <a:tcPr/>
                </a:tc>
                <a:tc>
                  <a:txBody>
                    <a:bodyPr/>
                    <a:lstStyle/>
                    <a:p>
                      <a:r>
                        <a:rPr kumimoji="1" lang="ja-JP" altLang="en-US" dirty="0"/>
                        <a:t>（</a:t>
                      </a:r>
                      <a:r>
                        <a:rPr kumimoji="1" lang="en-US" altLang="ja-JP" dirty="0"/>
                        <a:t>0.19</a:t>
                      </a:r>
                      <a:r>
                        <a:rPr kumimoji="1" lang="ja-JP" altLang="en-US" dirty="0"/>
                        <a:t>～</a:t>
                      </a:r>
                      <a:r>
                        <a:rPr kumimoji="1" lang="en-US" altLang="ja-JP" dirty="0"/>
                        <a:t>1</a:t>
                      </a:r>
                      <a:r>
                        <a:rPr kumimoji="1" lang="ja-JP" altLang="en-US" dirty="0"/>
                        <a:t>％）</a:t>
                      </a:r>
                    </a:p>
                  </a:txBody>
                  <a:tcPr/>
                </a:tc>
                <a:extLst>
                  <a:ext uri="{0D108BD9-81ED-4DB2-BD59-A6C34878D82A}">
                    <a16:rowId xmlns:a16="http://schemas.microsoft.com/office/drawing/2014/main" val="4167961058"/>
                  </a:ext>
                </a:extLst>
              </a:tr>
              <a:tr h="370840">
                <a:tc>
                  <a:txBody>
                    <a:bodyPr/>
                    <a:lstStyle/>
                    <a:p>
                      <a:r>
                        <a:rPr kumimoji="1" lang="ja-JP" altLang="en-US" dirty="0"/>
                        <a:t>うつ病</a:t>
                      </a:r>
                    </a:p>
                  </a:txBody>
                  <a:tcPr/>
                </a:tc>
                <a:tc gridSpan="2">
                  <a:txBody>
                    <a:bodyPr/>
                    <a:lstStyle/>
                    <a:p>
                      <a:r>
                        <a:rPr kumimoji="1" lang="en-US" altLang="ja-JP" dirty="0"/>
                        <a:t>3</a:t>
                      </a:r>
                      <a:r>
                        <a:rPr kumimoji="1" lang="ja-JP" altLang="en-US" dirty="0"/>
                        <a:t>～</a:t>
                      </a:r>
                      <a:r>
                        <a:rPr kumimoji="1" lang="en-US" altLang="ja-JP" dirty="0"/>
                        <a:t>7</a:t>
                      </a:r>
                      <a:r>
                        <a:rPr kumimoji="1" lang="ja-JP" altLang="en-US" dirty="0"/>
                        <a:t>％</a:t>
                      </a:r>
                    </a:p>
                  </a:txBody>
                  <a:tcPr/>
                </a:tc>
                <a:tc hMerge="1">
                  <a:txBody>
                    <a:bodyPr/>
                    <a:lstStyle/>
                    <a:p>
                      <a:endParaRPr kumimoji="1" lang="ja-JP" altLang="en-US" dirty="0"/>
                    </a:p>
                  </a:txBody>
                  <a:tcPr/>
                </a:tc>
                <a:tc gridSpan="2">
                  <a:txBody>
                    <a:bodyPr/>
                    <a:lstStyle/>
                    <a:p>
                      <a:r>
                        <a:rPr kumimoji="1" lang="en-US" altLang="ja-JP" dirty="0"/>
                        <a:t>1</a:t>
                      </a:r>
                      <a:r>
                        <a:rPr kumimoji="1" lang="ja-JP" altLang="en-US" dirty="0"/>
                        <a:t>～</a:t>
                      </a:r>
                      <a:r>
                        <a:rPr kumimoji="1" lang="en-US" altLang="ja-JP" dirty="0"/>
                        <a:t>2</a:t>
                      </a:r>
                      <a:r>
                        <a:rPr kumimoji="1" lang="ja-JP" altLang="en-US" dirty="0"/>
                        <a:t>％</a:t>
                      </a:r>
                    </a:p>
                  </a:txBody>
                  <a:tcPr/>
                </a:tc>
                <a:tc hMerge="1">
                  <a:txBody>
                    <a:bodyPr/>
                    <a:lstStyle/>
                    <a:p>
                      <a:endParaRPr kumimoji="1" lang="ja-JP" altLang="en-US" dirty="0"/>
                    </a:p>
                  </a:txBody>
                  <a:tcPr/>
                </a:tc>
                <a:extLst>
                  <a:ext uri="{0D108BD9-81ED-4DB2-BD59-A6C34878D82A}">
                    <a16:rowId xmlns:a16="http://schemas.microsoft.com/office/drawing/2014/main" val="407025172"/>
                  </a:ext>
                </a:extLst>
              </a:tr>
              <a:tr h="370840">
                <a:tc>
                  <a:txBody>
                    <a:bodyPr/>
                    <a:lstStyle/>
                    <a:p>
                      <a:r>
                        <a:rPr kumimoji="1" lang="ja-JP" altLang="en-US" dirty="0"/>
                        <a:t>うつ病（欧米）</a:t>
                      </a:r>
                    </a:p>
                  </a:txBody>
                  <a:tcPr/>
                </a:tc>
                <a:tc gridSpan="2">
                  <a:txBody>
                    <a:bodyPr/>
                    <a:lstStyle/>
                    <a:p>
                      <a:r>
                        <a:rPr kumimoji="1" lang="en-US" altLang="ja-JP" dirty="0"/>
                        <a:t>15</a:t>
                      </a:r>
                      <a:r>
                        <a:rPr kumimoji="1" lang="ja-JP" altLang="en-US" dirty="0"/>
                        <a:t>％</a:t>
                      </a:r>
                    </a:p>
                  </a:txBody>
                  <a:tcPr/>
                </a:tc>
                <a:tc hMerge="1">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87972244"/>
                  </a:ext>
                </a:extLst>
              </a:tr>
              <a:tr h="345440">
                <a:tc>
                  <a:txBody>
                    <a:bodyPr/>
                    <a:lstStyle/>
                    <a:p>
                      <a:r>
                        <a:rPr kumimoji="1" lang="ja-JP" altLang="en-US" dirty="0"/>
                        <a:t>双極性障害</a:t>
                      </a:r>
                    </a:p>
                  </a:txBody>
                  <a:tcPr/>
                </a:tc>
                <a:tc gridSpan="2">
                  <a:txBody>
                    <a:bodyPr/>
                    <a:lstStyle/>
                    <a:p>
                      <a:r>
                        <a:rPr kumimoji="1" lang="en-US" altLang="ja-JP" dirty="0"/>
                        <a:t>0.7</a:t>
                      </a:r>
                      <a:r>
                        <a:rPr kumimoji="1" lang="ja-JP" altLang="en-US" dirty="0"/>
                        <a:t>％</a:t>
                      </a:r>
                    </a:p>
                  </a:txBody>
                  <a:tcPr/>
                </a:tc>
                <a:tc hMerge="1">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3954222495"/>
                  </a:ext>
                </a:extLst>
              </a:tr>
              <a:tr h="370840">
                <a:tc>
                  <a:txBody>
                    <a:bodyPr/>
                    <a:lstStyle/>
                    <a:p>
                      <a:r>
                        <a:rPr kumimoji="1" lang="ja-JP" altLang="en-US" dirty="0"/>
                        <a:t>双極性障害（欧米）</a:t>
                      </a:r>
                    </a:p>
                  </a:txBody>
                  <a:tcPr/>
                </a:tc>
                <a:tc gridSpan="2">
                  <a:txBody>
                    <a:bodyPr/>
                    <a:lstStyle/>
                    <a:p>
                      <a:r>
                        <a:rPr kumimoji="1" lang="en-US" altLang="ja-JP" dirty="0"/>
                        <a:t>2</a:t>
                      </a:r>
                      <a:r>
                        <a:rPr kumimoji="1" lang="ja-JP" altLang="en-US" dirty="0"/>
                        <a:t>～</a:t>
                      </a:r>
                      <a:r>
                        <a:rPr kumimoji="1" lang="en-US" altLang="ja-JP" dirty="0"/>
                        <a:t>3</a:t>
                      </a:r>
                      <a:r>
                        <a:rPr kumimoji="1" lang="ja-JP" altLang="en-US" dirty="0"/>
                        <a:t>％</a:t>
                      </a:r>
                    </a:p>
                  </a:txBody>
                  <a:tcPr/>
                </a:tc>
                <a:tc hMerge="1">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2533393220"/>
                  </a:ext>
                </a:extLst>
              </a:tr>
            </a:tbl>
          </a:graphicData>
        </a:graphic>
      </p:graphicFrame>
      <p:sp>
        <p:nvSpPr>
          <p:cNvPr id="5" name="テキスト ボックス 4">
            <a:extLst>
              <a:ext uri="{FF2B5EF4-FFF2-40B4-BE49-F238E27FC236}">
                <a16:creationId xmlns:a16="http://schemas.microsoft.com/office/drawing/2014/main" id="{5EA986BE-5D7C-4652-B053-22968888A4DC}"/>
              </a:ext>
            </a:extLst>
          </p:cNvPr>
          <p:cNvSpPr txBox="1"/>
          <p:nvPr/>
        </p:nvSpPr>
        <p:spPr>
          <a:xfrm>
            <a:off x="457200" y="4365104"/>
            <a:ext cx="8075240" cy="1754326"/>
          </a:xfrm>
          <a:prstGeom prst="rect">
            <a:avLst/>
          </a:prstGeom>
          <a:noFill/>
        </p:spPr>
        <p:txBody>
          <a:bodyPr wrap="square" rtlCol="0">
            <a:spAutoFit/>
          </a:bodyPr>
          <a:lstStyle/>
          <a:p>
            <a:r>
              <a:rPr kumimoji="1" lang="ja-JP" altLang="en-US" dirty="0"/>
              <a:t>受療率統計からは日本でもうつ病の患者数はどんどん増えている。</a:t>
            </a:r>
            <a:endParaRPr lang="en-US" altLang="ja-JP" dirty="0"/>
          </a:p>
          <a:p>
            <a:r>
              <a:rPr kumimoji="1" lang="ja-JP" altLang="en-US" dirty="0"/>
              <a:t>社会環境がうつ病を増加さえているのか。</a:t>
            </a:r>
            <a:endParaRPr lang="en-US" altLang="ja-JP" dirty="0"/>
          </a:p>
          <a:p>
            <a:r>
              <a:rPr kumimoji="1" lang="ja-JP" altLang="en-US" dirty="0"/>
              <a:t>診断基準が変わったために見かけ上そうなのかもしれない。</a:t>
            </a:r>
            <a:endParaRPr lang="en-US" altLang="ja-JP" dirty="0"/>
          </a:p>
          <a:p>
            <a:r>
              <a:rPr kumimoji="1" lang="ja-JP" altLang="en-US" dirty="0"/>
              <a:t>今までうつ病と診断されたものが、双極性障害（特に</a:t>
            </a:r>
            <a:r>
              <a:rPr kumimoji="1" lang="en-US" altLang="ja-JP" dirty="0"/>
              <a:t>Ⅱ</a:t>
            </a:r>
            <a:r>
              <a:rPr kumimoji="1" lang="ja-JP" altLang="en-US" dirty="0"/>
              <a:t>型）と診断が変更になることも多い。</a:t>
            </a:r>
            <a:endParaRPr kumimoji="1" lang="en-US" altLang="ja-JP" dirty="0"/>
          </a:p>
          <a:p>
            <a:r>
              <a:rPr lang="ja-JP" altLang="en-US" dirty="0"/>
              <a:t>うつ病に対しても感情調整薬が使われるが、保険適応は双極性障害にしかない。</a:t>
            </a:r>
            <a:endParaRPr kumimoji="1" lang="ja-JP" altLang="en-US" dirty="0"/>
          </a:p>
        </p:txBody>
      </p:sp>
    </p:spTree>
    <p:extLst>
      <p:ext uri="{BB962C8B-B14F-4D97-AF65-F5344CB8AC3E}">
        <p14:creationId xmlns:p14="http://schemas.microsoft.com/office/powerpoint/2010/main" val="527238252"/>
      </p:ext>
    </p:extLst>
  </p:cSld>
  <p:clrMapOvr>
    <a:masterClrMapping/>
  </p:clrMapOvr>
  <mc:AlternateContent xmlns:mc="http://schemas.openxmlformats.org/markup-compatibility/2006" xmlns:p14="http://schemas.microsoft.com/office/powerpoint/2010/main">
    <mc:Choice Requires="p14">
      <p:transition spd="slow" p14:dur="2000" advTm="71697"/>
    </mc:Choice>
    <mc:Fallback xmlns="">
      <p:transition spd="slow" advTm="71697"/>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90353FB-E489-4E40-9F7E-63C37059E6A7}"/>
              </a:ext>
            </a:extLst>
          </p:cNvPr>
          <p:cNvSpPr>
            <a:spLocks noGrp="1" noChangeArrowheads="1"/>
          </p:cNvSpPr>
          <p:nvPr>
            <p:ph type="title"/>
          </p:nvPr>
        </p:nvSpPr>
        <p:spPr/>
        <p:txBody>
          <a:bodyPr/>
          <a:lstStyle/>
          <a:p>
            <a:r>
              <a:rPr lang="ja-JP" altLang="en-US">
                <a:solidFill>
                  <a:srgbClr val="FFFF00"/>
                </a:solidFill>
              </a:rPr>
              <a:t>統合失調症：概念</a:t>
            </a:r>
          </a:p>
        </p:txBody>
      </p:sp>
      <p:sp>
        <p:nvSpPr>
          <p:cNvPr id="13315" name="Rectangle 3">
            <a:extLst>
              <a:ext uri="{FF2B5EF4-FFF2-40B4-BE49-F238E27FC236}">
                <a16:creationId xmlns:a16="http://schemas.microsoft.com/office/drawing/2014/main" id="{206DEE1C-7B8D-4742-8FCF-4C0A9CEC18AB}"/>
              </a:ext>
            </a:extLst>
          </p:cNvPr>
          <p:cNvSpPr>
            <a:spLocks noGrp="1" noChangeArrowheads="1"/>
          </p:cNvSpPr>
          <p:nvPr>
            <p:ph type="body" idx="1"/>
          </p:nvPr>
        </p:nvSpPr>
        <p:spPr/>
        <p:txBody>
          <a:bodyPr/>
          <a:lstStyle/>
          <a:p>
            <a:r>
              <a:rPr lang="ja-JP" altLang="en-US" sz="2800">
                <a:solidFill>
                  <a:srgbClr val="FFFF00"/>
                </a:solidFill>
              </a:rPr>
              <a:t>主として思春期</a:t>
            </a:r>
            <a:r>
              <a:rPr lang="ja-JP" altLang="en-US" sz="2800"/>
              <a:t>に発病して</a:t>
            </a:r>
          </a:p>
          <a:p>
            <a:r>
              <a:rPr lang="ja-JP" altLang="en-US" sz="2800"/>
              <a:t>特徴的な</a:t>
            </a:r>
            <a:r>
              <a:rPr lang="ja-JP" altLang="en-US" sz="2800">
                <a:solidFill>
                  <a:srgbClr val="FFFF00"/>
                </a:solidFill>
              </a:rPr>
              <a:t>幻覚･妄想，解体症状，陰性症状</a:t>
            </a:r>
            <a:r>
              <a:rPr lang="ja-JP" altLang="en-US" sz="2800">
                <a:solidFill>
                  <a:schemeClr val="tx2"/>
                </a:solidFill>
              </a:rPr>
              <a:t>を主徴とし</a:t>
            </a:r>
          </a:p>
          <a:p>
            <a:r>
              <a:rPr lang="ja-JP" altLang="en-US" sz="2800"/>
              <a:t>多くは寛解と再燃を繰り返し</a:t>
            </a:r>
            <a:r>
              <a:rPr lang="ja-JP" altLang="en-US" sz="2800">
                <a:solidFill>
                  <a:srgbClr val="FFFF00"/>
                </a:solidFill>
              </a:rPr>
              <a:t>慢性に経過</a:t>
            </a:r>
            <a:r>
              <a:rPr lang="ja-JP" altLang="en-US" sz="2800"/>
              <a:t>する</a:t>
            </a:r>
          </a:p>
          <a:p>
            <a:pPr>
              <a:buFont typeface="Wingdings" panose="05000000000000000000" pitchFamily="2" charset="2"/>
              <a:buNone/>
            </a:pPr>
            <a:r>
              <a:rPr lang="ja-JP" altLang="en-US" sz="2800"/>
              <a:t>　</a:t>
            </a:r>
            <a:r>
              <a:rPr lang="ja-JP" altLang="en-US" sz="2400">
                <a:solidFill>
                  <a:srgbClr val="FFFF00"/>
                </a:solidFill>
              </a:rPr>
              <a:t>解体症状</a:t>
            </a:r>
            <a:r>
              <a:rPr lang="ja-JP" altLang="en-US" sz="2400"/>
              <a:t>：まとまりのない会話，まとまりのない行動</a:t>
            </a:r>
          </a:p>
          <a:p>
            <a:pPr>
              <a:buFont typeface="Wingdings" panose="05000000000000000000" pitchFamily="2" charset="2"/>
              <a:buNone/>
            </a:pPr>
            <a:r>
              <a:rPr lang="ja-JP" altLang="en-US" sz="2400"/>
              <a:t>　</a:t>
            </a:r>
            <a:r>
              <a:rPr lang="ja-JP" altLang="en-US" sz="2400">
                <a:solidFill>
                  <a:srgbClr val="FFFF00"/>
                </a:solidFill>
              </a:rPr>
              <a:t>陰性症状</a:t>
            </a:r>
            <a:r>
              <a:rPr lang="ja-JP" altLang="en-US" sz="2400"/>
              <a:t>：感情の平板化</a:t>
            </a:r>
            <a:r>
              <a:rPr lang="en-US" altLang="ja-JP" sz="2400"/>
              <a:t>,</a:t>
            </a:r>
            <a:r>
              <a:rPr lang="ja-JP" altLang="en-US" sz="2400"/>
              <a:t>会話の量・内容が乏しくなる，意欲･自発性の低下、周りの出来事に無関心、集中が長続きしない</a:t>
            </a:r>
          </a:p>
        </p:txBody>
      </p:sp>
    </p:spTree>
    <p:extLst>
      <p:ext uri="{BB962C8B-B14F-4D97-AF65-F5344CB8AC3E}">
        <p14:creationId xmlns:p14="http://schemas.microsoft.com/office/powerpoint/2010/main" val="2622119504"/>
      </p:ext>
    </p:extLst>
  </p:cSld>
  <p:clrMapOvr>
    <a:masterClrMapping/>
  </p:clrMapOvr>
  <mc:AlternateContent xmlns:mc="http://schemas.openxmlformats.org/markup-compatibility/2006" xmlns:p14="http://schemas.microsoft.com/office/powerpoint/2010/main">
    <mc:Choice Requires="p14">
      <p:transition spd="slow" p14:dur="2000" advTm="72088"/>
    </mc:Choice>
    <mc:Fallback xmlns="">
      <p:transition spd="slow" advTm="7208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C7D104-D58E-4707-A5A2-28C3D01F0808}"/>
              </a:ext>
            </a:extLst>
          </p:cNvPr>
          <p:cNvSpPr>
            <a:spLocks noGrp="1"/>
          </p:cNvSpPr>
          <p:nvPr>
            <p:ph type="title"/>
          </p:nvPr>
        </p:nvSpPr>
        <p:spPr>
          <a:xfrm>
            <a:off x="1150938" y="332656"/>
            <a:ext cx="7793037" cy="864096"/>
          </a:xfrm>
        </p:spPr>
        <p:txBody>
          <a:bodyPr/>
          <a:lstStyle/>
          <a:p>
            <a:r>
              <a:rPr kumimoji="1" lang="ja-JP" altLang="en-US" dirty="0">
                <a:solidFill>
                  <a:srgbClr val="FFFF00"/>
                </a:solidFill>
              </a:rPr>
              <a:t>パオみのお移転問題　</a:t>
            </a:r>
            <a:r>
              <a:rPr kumimoji="1" lang="en-US" altLang="ja-JP" dirty="0">
                <a:solidFill>
                  <a:srgbClr val="FFFF00"/>
                </a:solidFill>
              </a:rPr>
              <a:t>2002</a:t>
            </a:r>
            <a:r>
              <a:rPr kumimoji="1" lang="ja-JP" altLang="en-US" dirty="0">
                <a:solidFill>
                  <a:srgbClr val="FFFF00"/>
                </a:solidFill>
              </a:rPr>
              <a:t>年</a:t>
            </a:r>
          </a:p>
        </p:txBody>
      </p:sp>
      <p:sp>
        <p:nvSpPr>
          <p:cNvPr id="3" name="コンテンツ プレースホルダー 2">
            <a:extLst>
              <a:ext uri="{FF2B5EF4-FFF2-40B4-BE49-F238E27FC236}">
                <a16:creationId xmlns:a16="http://schemas.microsoft.com/office/drawing/2014/main" id="{9E0811B2-BD2B-49C7-94AC-78EBC71671C9}"/>
              </a:ext>
            </a:extLst>
          </p:cNvPr>
          <p:cNvSpPr>
            <a:spLocks noGrp="1"/>
          </p:cNvSpPr>
          <p:nvPr>
            <p:ph idx="1"/>
          </p:nvPr>
        </p:nvSpPr>
        <p:spPr>
          <a:xfrm>
            <a:off x="611560" y="1484784"/>
            <a:ext cx="8343528" cy="4647729"/>
          </a:xfrm>
        </p:spPr>
        <p:txBody>
          <a:bodyPr/>
          <a:lstStyle/>
          <a:p>
            <a:r>
              <a:rPr kumimoji="1" lang="ja-JP" altLang="en-US" dirty="0">
                <a:solidFill>
                  <a:srgbClr val="FFFF00"/>
                </a:solidFill>
              </a:rPr>
              <a:t>パオみのお</a:t>
            </a:r>
            <a:r>
              <a:rPr kumimoji="1" lang="ja-JP" altLang="en-US" dirty="0"/>
              <a:t>は</a:t>
            </a:r>
            <a:r>
              <a:rPr kumimoji="1" lang="ja-JP" altLang="en-US" dirty="0">
                <a:solidFill>
                  <a:srgbClr val="FFFF00"/>
                </a:solidFill>
              </a:rPr>
              <a:t>精神障害者地域生活支援センター</a:t>
            </a:r>
            <a:endParaRPr kumimoji="1" lang="en-US" altLang="ja-JP" dirty="0">
              <a:solidFill>
                <a:srgbClr val="FFFF00"/>
              </a:solidFill>
            </a:endParaRPr>
          </a:p>
          <a:p>
            <a:r>
              <a:rPr kumimoji="1" lang="zh-TW" altLang="en-US" dirty="0">
                <a:solidFill>
                  <a:srgbClr val="FFFF00"/>
                </a:solidFill>
              </a:rPr>
              <a:t>移転先建物賃貸借契約締結。</a:t>
            </a:r>
            <a:r>
              <a:rPr kumimoji="1" lang="zh-TW" altLang="en-US" dirty="0"/>
              <a:t>改装工事着手</a:t>
            </a:r>
            <a:endParaRPr kumimoji="1" lang="en-US" altLang="zh-TW" dirty="0"/>
          </a:p>
          <a:p>
            <a:r>
              <a:rPr kumimoji="1" lang="ja-JP" altLang="en-US" dirty="0"/>
              <a:t>「地域の環境を考える会」が移転反対ビラ</a:t>
            </a:r>
            <a:endParaRPr kumimoji="1" lang="en-US" altLang="ja-JP" dirty="0"/>
          </a:p>
          <a:p>
            <a:pPr lvl="1"/>
            <a:r>
              <a:rPr kumimoji="1" lang="ja-JP" altLang="en-US" sz="2400" dirty="0"/>
              <a:t>（</a:t>
            </a:r>
            <a:r>
              <a:rPr kumimoji="1" lang="en-US" altLang="ja-JP" sz="2400" dirty="0"/>
              <a:t>1</a:t>
            </a:r>
            <a:r>
              <a:rPr kumimoji="1" lang="ja-JP" altLang="en-US" sz="2400" dirty="0"/>
              <a:t>）不特定多数の市民が多い桜井は場所が不適当。</a:t>
            </a:r>
          </a:p>
          <a:p>
            <a:pPr lvl="1"/>
            <a:r>
              <a:rPr kumimoji="1" lang="ja-JP" altLang="en-US" sz="2400" dirty="0"/>
              <a:t>（</a:t>
            </a:r>
            <a:r>
              <a:rPr kumimoji="1" lang="en-US" altLang="ja-JP" sz="2400" dirty="0"/>
              <a:t>2</a:t>
            </a:r>
            <a:r>
              <a:rPr kumimoji="1" lang="ja-JP" altLang="en-US" sz="2400" dirty="0"/>
              <a:t>）付属池田小学校のような事件が起きる心配がある。</a:t>
            </a:r>
            <a:endParaRPr kumimoji="1" lang="en-US" altLang="ja-JP" sz="2400" dirty="0"/>
          </a:p>
          <a:p>
            <a:r>
              <a:rPr kumimoji="1" lang="ja-JP" altLang="en-US" sz="2800" dirty="0"/>
              <a:t>箕面市、大阪府、施設側が繰り返し説明会を開く</a:t>
            </a:r>
            <a:endParaRPr kumimoji="1" lang="en-US" altLang="ja-JP" sz="2800" dirty="0"/>
          </a:p>
          <a:p>
            <a:r>
              <a:rPr lang="ja-JP" altLang="en-US" sz="2800" dirty="0"/>
              <a:t>たまたま移転先建物に違法性判明</a:t>
            </a:r>
            <a:endParaRPr lang="en-US" altLang="ja-JP" sz="2800" dirty="0"/>
          </a:p>
          <a:p>
            <a:r>
              <a:rPr kumimoji="1" lang="ja-JP" altLang="en-US" sz="2800" dirty="0"/>
              <a:t>移転先を市の持ち物である旧保健所支所に</a:t>
            </a:r>
          </a:p>
        </p:txBody>
      </p:sp>
    </p:spTree>
    <p:extLst>
      <p:ext uri="{BB962C8B-B14F-4D97-AF65-F5344CB8AC3E}">
        <p14:creationId xmlns:p14="http://schemas.microsoft.com/office/powerpoint/2010/main" val="224314262"/>
      </p:ext>
    </p:extLst>
  </p:cSld>
  <p:clrMapOvr>
    <a:masterClrMapping/>
  </p:clrMapOvr>
  <mc:AlternateContent xmlns:mc="http://schemas.openxmlformats.org/markup-compatibility/2006" xmlns:p14="http://schemas.microsoft.com/office/powerpoint/2010/main">
    <mc:Choice Requires="p14">
      <p:transition spd="slow" p14:dur="2000" advTm="135168"/>
    </mc:Choice>
    <mc:Fallback xmlns="">
      <p:transition spd="slow" advTm="135168"/>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91FE06F-9012-4EDD-85A0-3E9A72477522}"/>
              </a:ext>
            </a:extLst>
          </p:cNvPr>
          <p:cNvSpPr>
            <a:spLocks noGrp="1" noChangeArrowheads="1"/>
          </p:cNvSpPr>
          <p:nvPr>
            <p:ph type="title"/>
          </p:nvPr>
        </p:nvSpPr>
        <p:spPr/>
        <p:txBody>
          <a:bodyPr/>
          <a:lstStyle/>
          <a:p>
            <a:r>
              <a:rPr lang="ja-JP" altLang="en-US">
                <a:solidFill>
                  <a:srgbClr val="FFFF00"/>
                </a:solidFill>
              </a:rPr>
              <a:t>統合失調症：成因</a:t>
            </a:r>
          </a:p>
        </p:txBody>
      </p:sp>
      <p:sp>
        <p:nvSpPr>
          <p:cNvPr id="16387" name="Rectangle 3">
            <a:extLst>
              <a:ext uri="{FF2B5EF4-FFF2-40B4-BE49-F238E27FC236}">
                <a16:creationId xmlns:a16="http://schemas.microsoft.com/office/drawing/2014/main" id="{DD299E3E-B369-4147-8EEF-E4A3AAF1A2A2}"/>
              </a:ext>
            </a:extLst>
          </p:cNvPr>
          <p:cNvSpPr>
            <a:spLocks noGrp="1" noChangeArrowheads="1"/>
          </p:cNvSpPr>
          <p:nvPr>
            <p:ph type="body" idx="1"/>
          </p:nvPr>
        </p:nvSpPr>
        <p:spPr/>
        <p:txBody>
          <a:bodyPr/>
          <a:lstStyle/>
          <a:p>
            <a:r>
              <a:rPr lang="ja-JP" altLang="en-US">
                <a:solidFill>
                  <a:srgbClr val="FFFF00"/>
                </a:solidFill>
              </a:rPr>
              <a:t>遺伝因子</a:t>
            </a:r>
            <a:r>
              <a:rPr lang="ja-JP" altLang="en-US"/>
              <a:t>：関連する遺伝子</a:t>
            </a:r>
          </a:p>
          <a:p>
            <a:r>
              <a:rPr lang="ja-JP" altLang="en-US">
                <a:solidFill>
                  <a:srgbClr val="FFFF00"/>
                </a:solidFill>
              </a:rPr>
              <a:t>環境因子</a:t>
            </a:r>
            <a:r>
              <a:rPr lang="ja-JP" altLang="en-US"/>
              <a:t>：胎生期・周産期リスクファクター</a:t>
            </a:r>
          </a:p>
          <a:p>
            <a:pPr>
              <a:buFont typeface="Wingdings" panose="05000000000000000000" pitchFamily="2" charset="2"/>
              <a:buNone/>
            </a:pPr>
            <a:r>
              <a:rPr lang="ja-JP" altLang="en-US"/>
              <a:t>　　　　　　　幼児期・小児期リスクファクター</a:t>
            </a:r>
          </a:p>
          <a:p>
            <a:pPr>
              <a:buFont typeface="Wingdings" panose="05000000000000000000" pitchFamily="2" charset="2"/>
              <a:buNone/>
            </a:pPr>
            <a:r>
              <a:rPr lang="ja-JP" altLang="en-US"/>
              <a:t>から</a:t>
            </a:r>
            <a:r>
              <a:rPr lang="ja-JP" altLang="en-US">
                <a:solidFill>
                  <a:srgbClr val="FFFF00"/>
                </a:solidFill>
              </a:rPr>
              <a:t>（ストレスに対する）脆弱性</a:t>
            </a:r>
            <a:r>
              <a:rPr lang="ja-JP" altLang="en-US"/>
              <a:t>が形成され</a:t>
            </a:r>
          </a:p>
          <a:p>
            <a:r>
              <a:rPr lang="ja-JP" altLang="en-US"/>
              <a:t>それに特異的に働くストレッサーが組み合わさって発症する</a:t>
            </a:r>
          </a:p>
          <a:p>
            <a:pPr>
              <a:buFont typeface="Wingdings" panose="05000000000000000000" pitchFamily="2" charset="2"/>
              <a:buNone/>
            </a:pPr>
            <a:endParaRPr lang="en-US" altLang="ja-JP"/>
          </a:p>
        </p:txBody>
      </p:sp>
    </p:spTree>
    <p:extLst>
      <p:ext uri="{BB962C8B-B14F-4D97-AF65-F5344CB8AC3E}">
        <p14:creationId xmlns:p14="http://schemas.microsoft.com/office/powerpoint/2010/main" val="1856476508"/>
      </p:ext>
    </p:extLst>
  </p:cSld>
  <p:clrMapOvr>
    <a:masterClrMapping/>
  </p:clrMapOvr>
  <mc:AlternateContent xmlns:mc="http://schemas.openxmlformats.org/markup-compatibility/2006" xmlns:p14="http://schemas.microsoft.com/office/powerpoint/2010/main">
    <mc:Choice Requires="p14">
      <p:transition spd="slow" p14:dur="2000" advTm="74698"/>
    </mc:Choice>
    <mc:Fallback xmlns="">
      <p:transition spd="slow" advTm="74698"/>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61F6860-DCD5-45A3-8A23-6AED49F41C74}"/>
              </a:ext>
            </a:extLst>
          </p:cNvPr>
          <p:cNvSpPr>
            <a:spLocks noGrp="1" noChangeArrowheads="1"/>
          </p:cNvSpPr>
          <p:nvPr>
            <p:ph type="title"/>
          </p:nvPr>
        </p:nvSpPr>
        <p:spPr/>
        <p:txBody>
          <a:bodyPr/>
          <a:lstStyle/>
          <a:p>
            <a:r>
              <a:rPr lang="ja-JP" altLang="en-US">
                <a:solidFill>
                  <a:srgbClr val="FFFF00"/>
                </a:solidFill>
              </a:rPr>
              <a:t>妄想と幻聴</a:t>
            </a:r>
          </a:p>
        </p:txBody>
      </p:sp>
      <p:sp>
        <p:nvSpPr>
          <p:cNvPr id="31747" name="Rectangle 3">
            <a:extLst>
              <a:ext uri="{FF2B5EF4-FFF2-40B4-BE49-F238E27FC236}">
                <a16:creationId xmlns:a16="http://schemas.microsoft.com/office/drawing/2014/main" id="{C69C0AFF-D31F-471C-9BBA-F473A9D41025}"/>
              </a:ext>
            </a:extLst>
          </p:cNvPr>
          <p:cNvSpPr>
            <a:spLocks noGrp="1" noChangeArrowheads="1"/>
          </p:cNvSpPr>
          <p:nvPr>
            <p:ph type="body" idx="1"/>
          </p:nvPr>
        </p:nvSpPr>
        <p:spPr/>
        <p:txBody>
          <a:bodyPr/>
          <a:lstStyle/>
          <a:p>
            <a:r>
              <a:rPr lang="ja-JP" altLang="en-US"/>
              <a:t>非現実的で間違った確信で訂正不可能なもの</a:t>
            </a:r>
          </a:p>
          <a:p>
            <a:r>
              <a:rPr lang="ja-JP" altLang="en-US"/>
              <a:t>みんなが自分のことを監視する、自分の悪口を言っている、いやがせをされている、自分の心の中が知られてしまう</a:t>
            </a:r>
          </a:p>
          <a:p>
            <a:r>
              <a:rPr lang="ja-JP" altLang="en-US"/>
              <a:t>現実にはない声に話しかけられたり命令されたりする</a:t>
            </a:r>
          </a:p>
        </p:txBody>
      </p:sp>
    </p:spTree>
    <p:extLst>
      <p:ext uri="{BB962C8B-B14F-4D97-AF65-F5344CB8AC3E}">
        <p14:creationId xmlns:p14="http://schemas.microsoft.com/office/powerpoint/2010/main" val="2786210206"/>
      </p:ext>
    </p:extLst>
  </p:cSld>
  <p:clrMapOvr>
    <a:masterClrMapping/>
  </p:clrMapOvr>
  <mc:AlternateContent xmlns:mc="http://schemas.openxmlformats.org/markup-compatibility/2006" xmlns:p14="http://schemas.microsoft.com/office/powerpoint/2010/main">
    <mc:Choice Requires="p14">
      <p:transition spd="slow" p14:dur="2000" advTm="25360"/>
    </mc:Choice>
    <mc:Fallback xmlns="">
      <p:transition spd="slow" advTm="2536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8D1E16C8-AD27-48EA-88DD-D16C5AA02385}"/>
              </a:ext>
            </a:extLst>
          </p:cNvPr>
          <p:cNvSpPr>
            <a:spLocks noGrp="1" noChangeArrowheads="1"/>
          </p:cNvSpPr>
          <p:nvPr>
            <p:ph type="title"/>
          </p:nvPr>
        </p:nvSpPr>
        <p:spPr/>
        <p:txBody>
          <a:bodyPr/>
          <a:lstStyle/>
          <a:p>
            <a:r>
              <a:rPr lang="ja-JP" altLang="en-US">
                <a:solidFill>
                  <a:srgbClr val="FFFF00"/>
                </a:solidFill>
              </a:rPr>
              <a:t>なぜ妄想を持つの？</a:t>
            </a:r>
          </a:p>
        </p:txBody>
      </p:sp>
      <p:sp>
        <p:nvSpPr>
          <p:cNvPr id="32771" name="Rectangle 3">
            <a:extLst>
              <a:ext uri="{FF2B5EF4-FFF2-40B4-BE49-F238E27FC236}">
                <a16:creationId xmlns:a16="http://schemas.microsoft.com/office/drawing/2014/main" id="{91FF9092-9CCD-4509-8783-C38987FA50AF}"/>
              </a:ext>
            </a:extLst>
          </p:cNvPr>
          <p:cNvSpPr>
            <a:spLocks noGrp="1" noChangeArrowheads="1"/>
          </p:cNvSpPr>
          <p:nvPr>
            <p:ph type="body" idx="1"/>
          </p:nvPr>
        </p:nvSpPr>
        <p:spPr/>
        <p:txBody>
          <a:bodyPr/>
          <a:lstStyle/>
          <a:p>
            <a:r>
              <a:rPr lang="ja-JP" altLang="en-US" sz="2000"/>
              <a:t>私たちもすごく落ち込んでいたりすごく疲れている時は、つい同じことをくよくよ考えたり、あの時あんなことをしたのが悪かったのじゃないかなどと思いますし、時には周りの目がちょっと気になったりします</a:t>
            </a:r>
          </a:p>
          <a:p>
            <a:r>
              <a:rPr lang="ja-JP" altLang="en-US" sz="2000"/>
              <a:t>ただふつうは冷静にいろいろ考えて思い過ごしだと気を取り直します</a:t>
            </a:r>
          </a:p>
          <a:p>
            <a:r>
              <a:rPr lang="ja-JP" altLang="en-US" sz="2000"/>
              <a:t>しかし、脳の中でドーパミンという物質のバランスが悪いといつも以上にひらめいてしまいます</a:t>
            </a:r>
          </a:p>
          <a:p>
            <a:r>
              <a:rPr lang="ja-JP" altLang="en-US" sz="2000"/>
              <a:t>私たちがひらめくとき一番大切なものを守ることにひらめきを使います。</a:t>
            </a:r>
          </a:p>
          <a:p>
            <a:r>
              <a:rPr lang="ja-JP" altLang="en-US" sz="2000"/>
              <a:t>一番大切なもの、それは自分自身の安全です。</a:t>
            </a:r>
          </a:p>
          <a:p>
            <a:r>
              <a:rPr lang="ja-JP" altLang="en-US" sz="2000"/>
              <a:t>自分が狙われている、監視されている、自分の秘密を知られているとひらめいて、それがそのまま確信に変わります。</a:t>
            </a:r>
          </a:p>
        </p:txBody>
      </p:sp>
    </p:spTree>
    <p:extLst>
      <p:ext uri="{BB962C8B-B14F-4D97-AF65-F5344CB8AC3E}">
        <p14:creationId xmlns:p14="http://schemas.microsoft.com/office/powerpoint/2010/main" val="106861731"/>
      </p:ext>
    </p:extLst>
  </p:cSld>
  <p:clrMapOvr>
    <a:masterClrMapping/>
  </p:clrMapOvr>
  <mc:AlternateContent xmlns:mc="http://schemas.openxmlformats.org/markup-compatibility/2006" xmlns:p14="http://schemas.microsoft.com/office/powerpoint/2010/main">
    <mc:Choice Requires="p14">
      <p:transition spd="slow" p14:dur="2000" advTm="72632"/>
    </mc:Choice>
    <mc:Fallback xmlns="">
      <p:transition spd="slow" advTm="72632"/>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DDF61471-A2A3-4A98-960E-C0A6373088A8}"/>
              </a:ext>
            </a:extLst>
          </p:cNvPr>
          <p:cNvSpPr>
            <a:spLocks noGrp="1" noChangeArrowheads="1"/>
          </p:cNvSpPr>
          <p:nvPr>
            <p:ph type="title"/>
          </p:nvPr>
        </p:nvSpPr>
        <p:spPr/>
        <p:txBody>
          <a:bodyPr/>
          <a:lstStyle/>
          <a:p>
            <a:r>
              <a:rPr lang="ja-JP" altLang="en-US">
                <a:solidFill>
                  <a:srgbClr val="FFFF00"/>
                </a:solidFill>
              </a:rPr>
              <a:t>急性期の治療</a:t>
            </a:r>
          </a:p>
        </p:txBody>
      </p:sp>
      <p:sp>
        <p:nvSpPr>
          <p:cNvPr id="34819" name="Rectangle 3">
            <a:extLst>
              <a:ext uri="{FF2B5EF4-FFF2-40B4-BE49-F238E27FC236}">
                <a16:creationId xmlns:a16="http://schemas.microsoft.com/office/drawing/2014/main" id="{EC585825-F7FF-47DE-848D-57083CE53891}"/>
              </a:ext>
            </a:extLst>
          </p:cNvPr>
          <p:cNvSpPr>
            <a:spLocks noGrp="1" noChangeArrowheads="1"/>
          </p:cNvSpPr>
          <p:nvPr>
            <p:ph type="body" idx="1"/>
          </p:nvPr>
        </p:nvSpPr>
        <p:spPr/>
        <p:txBody>
          <a:bodyPr/>
          <a:lstStyle/>
          <a:p>
            <a:r>
              <a:rPr lang="ja-JP" altLang="en-US">
                <a:solidFill>
                  <a:srgbClr val="FFFF00"/>
                </a:solidFill>
              </a:rPr>
              <a:t>薬物療法</a:t>
            </a:r>
            <a:r>
              <a:rPr lang="ja-JP" altLang="en-US"/>
              <a:t>：ドーパミンの働きを抑える薬</a:t>
            </a:r>
          </a:p>
          <a:p>
            <a:r>
              <a:rPr lang="ja-JP" altLang="en-US">
                <a:solidFill>
                  <a:srgbClr val="FFFF00"/>
                </a:solidFill>
              </a:rPr>
              <a:t>精神療法</a:t>
            </a:r>
            <a:r>
              <a:rPr lang="ja-JP" altLang="en-US"/>
              <a:t>：病気や自分の持つ症状への理解を深める</a:t>
            </a:r>
            <a:r>
              <a:rPr lang="en-US" altLang="ja-JP"/>
              <a:t>,</a:t>
            </a:r>
            <a:r>
              <a:rPr lang="ja-JP" altLang="en-US"/>
              <a:t>本人や家族が持つさまざまな不安や問題への対処</a:t>
            </a:r>
          </a:p>
          <a:p>
            <a:pPr>
              <a:buFont typeface="Wingdings" panose="05000000000000000000" pitchFamily="2" charset="2"/>
              <a:buNone/>
            </a:pPr>
            <a:r>
              <a:rPr lang="ja-JP" altLang="en-US"/>
              <a:t>なんといっても</a:t>
            </a:r>
            <a:r>
              <a:rPr lang="ja-JP" altLang="en-US" sz="3600">
                <a:solidFill>
                  <a:schemeClr val="tx2"/>
                </a:solidFill>
              </a:rPr>
              <a:t>薬物療法</a:t>
            </a:r>
            <a:r>
              <a:rPr lang="ja-JP" altLang="en-US"/>
              <a:t>が重要でありかつきわめて有効である</a:t>
            </a:r>
          </a:p>
        </p:txBody>
      </p:sp>
    </p:spTree>
    <p:extLst>
      <p:ext uri="{BB962C8B-B14F-4D97-AF65-F5344CB8AC3E}">
        <p14:creationId xmlns:p14="http://schemas.microsoft.com/office/powerpoint/2010/main" val="3014338576"/>
      </p:ext>
    </p:extLst>
  </p:cSld>
  <p:clrMapOvr>
    <a:masterClrMapping/>
  </p:clrMapOvr>
  <mc:AlternateContent xmlns:mc="http://schemas.openxmlformats.org/markup-compatibility/2006" xmlns:p14="http://schemas.microsoft.com/office/powerpoint/2010/main">
    <mc:Choice Requires="p14">
      <p:transition spd="slow" p14:dur="2000" advTm="108830"/>
    </mc:Choice>
    <mc:Fallback xmlns="">
      <p:transition spd="slow" advTm="108830"/>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BAE517F6-FF1C-4A20-903A-C343CD81C62D}"/>
              </a:ext>
            </a:extLst>
          </p:cNvPr>
          <p:cNvSpPr>
            <a:spLocks noGrp="1" noChangeArrowheads="1"/>
          </p:cNvSpPr>
          <p:nvPr>
            <p:ph type="title"/>
          </p:nvPr>
        </p:nvSpPr>
        <p:spPr>
          <a:xfrm>
            <a:off x="1150938" y="617538"/>
            <a:ext cx="7793037" cy="723230"/>
          </a:xfrm>
        </p:spPr>
        <p:txBody>
          <a:bodyPr/>
          <a:lstStyle/>
          <a:p>
            <a:r>
              <a:rPr lang="ja-JP" altLang="en-US" dirty="0">
                <a:solidFill>
                  <a:srgbClr val="FFFF00"/>
                </a:solidFill>
              </a:rPr>
              <a:t>回復期の治療</a:t>
            </a:r>
          </a:p>
        </p:txBody>
      </p:sp>
      <p:sp>
        <p:nvSpPr>
          <p:cNvPr id="20483" name="Rectangle 3">
            <a:extLst>
              <a:ext uri="{FF2B5EF4-FFF2-40B4-BE49-F238E27FC236}">
                <a16:creationId xmlns:a16="http://schemas.microsoft.com/office/drawing/2014/main" id="{C1A85CF9-D5C6-4B69-BE94-2AB1B3003B14}"/>
              </a:ext>
            </a:extLst>
          </p:cNvPr>
          <p:cNvSpPr>
            <a:spLocks noGrp="1" noChangeArrowheads="1"/>
          </p:cNvSpPr>
          <p:nvPr>
            <p:ph type="body" idx="1"/>
          </p:nvPr>
        </p:nvSpPr>
        <p:spPr>
          <a:xfrm>
            <a:off x="457200" y="1420814"/>
            <a:ext cx="8229600" cy="4960514"/>
          </a:xfrm>
        </p:spPr>
        <p:txBody>
          <a:bodyPr/>
          <a:lstStyle/>
          <a:p>
            <a:pPr>
              <a:lnSpc>
                <a:spcPct val="90000"/>
              </a:lnSpc>
            </a:pPr>
            <a:r>
              <a:rPr lang="ja-JP" altLang="en-US" dirty="0"/>
              <a:t>急性期の症状は華々しいがコントロールは容易</a:t>
            </a:r>
          </a:p>
          <a:p>
            <a:pPr>
              <a:lnSpc>
                <a:spcPct val="90000"/>
              </a:lnSpc>
            </a:pPr>
            <a:r>
              <a:rPr lang="ja-JP" altLang="en-US" dirty="0"/>
              <a:t>陰性症状が長期にわたりやすいのでこの改善が本人にとっても社会にとっても大切</a:t>
            </a:r>
          </a:p>
          <a:p>
            <a:pPr>
              <a:lnSpc>
                <a:spcPct val="90000"/>
              </a:lnSpc>
            </a:pPr>
            <a:r>
              <a:rPr lang="ja-JP" altLang="en-US" dirty="0"/>
              <a:t>本人が楽しめるよう、意欲を持てるよう、集中力が続くよう、人付き合いが苦にならないようにする</a:t>
            </a:r>
          </a:p>
          <a:p>
            <a:pPr>
              <a:lnSpc>
                <a:spcPct val="90000"/>
              </a:lnSpc>
            </a:pPr>
            <a:r>
              <a:rPr lang="ja-JP" altLang="en-US" dirty="0"/>
              <a:t>リハビリテーション</a:t>
            </a:r>
            <a:endParaRPr lang="en-US" altLang="ja-JP" dirty="0"/>
          </a:p>
          <a:p>
            <a:pPr>
              <a:lnSpc>
                <a:spcPct val="90000"/>
              </a:lnSpc>
            </a:pPr>
            <a:r>
              <a:rPr lang="ja-JP" altLang="en-US" dirty="0"/>
              <a:t>副作用の少ない薬剤選択</a:t>
            </a:r>
            <a:endParaRPr lang="en-US" altLang="ja-JP" dirty="0"/>
          </a:p>
          <a:p>
            <a:pPr>
              <a:lnSpc>
                <a:spcPct val="90000"/>
              </a:lnSpc>
            </a:pPr>
            <a:r>
              <a:rPr lang="ja-JP" altLang="en-US" dirty="0"/>
              <a:t>地域での生活習慣の安定を図る</a:t>
            </a:r>
          </a:p>
        </p:txBody>
      </p:sp>
    </p:spTree>
    <p:extLst>
      <p:ext uri="{BB962C8B-B14F-4D97-AF65-F5344CB8AC3E}">
        <p14:creationId xmlns:p14="http://schemas.microsoft.com/office/powerpoint/2010/main" val="1020941463"/>
      </p:ext>
    </p:extLst>
  </p:cSld>
  <p:clrMapOvr>
    <a:masterClrMapping/>
  </p:clrMapOvr>
  <mc:AlternateContent xmlns:mc="http://schemas.openxmlformats.org/markup-compatibility/2006" xmlns:p14="http://schemas.microsoft.com/office/powerpoint/2010/main">
    <mc:Choice Requires="p14">
      <p:transition spd="slow" p14:dur="2000" advTm="643114"/>
    </mc:Choice>
    <mc:Fallback xmlns="">
      <p:transition spd="slow" advTm="643114"/>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4C952D59-BA66-4934-B087-08BFA91B4167}"/>
              </a:ext>
            </a:extLst>
          </p:cNvPr>
          <p:cNvSpPr>
            <a:spLocks noGrp="1" noChangeArrowheads="1"/>
          </p:cNvSpPr>
          <p:nvPr>
            <p:ph type="title"/>
          </p:nvPr>
        </p:nvSpPr>
        <p:spPr>
          <a:xfrm>
            <a:off x="1150938" y="332656"/>
            <a:ext cx="7793037" cy="1008112"/>
          </a:xfrm>
        </p:spPr>
        <p:txBody>
          <a:bodyPr/>
          <a:lstStyle/>
          <a:p>
            <a:r>
              <a:rPr lang="ja-JP" altLang="en-US" dirty="0">
                <a:solidFill>
                  <a:srgbClr val="FFFF00"/>
                </a:solidFill>
              </a:rPr>
              <a:t>回復期の治療：具体的方法</a:t>
            </a:r>
          </a:p>
        </p:txBody>
      </p:sp>
      <p:sp>
        <p:nvSpPr>
          <p:cNvPr id="35843" name="Rectangle 3">
            <a:extLst>
              <a:ext uri="{FF2B5EF4-FFF2-40B4-BE49-F238E27FC236}">
                <a16:creationId xmlns:a16="http://schemas.microsoft.com/office/drawing/2014/main" id="{CD8E96A4-5D59-415E-8F78-A4FB4626088C}"/>
              </a:ext>
            </a:extLst>
          </p:cNvPr>
          <p:cNvSpPr>
            <a:spLocks noGrp="1" noChangeArrowheads="1"/>
          </p:cNvSpPr>
          <p:nvPr>
            <p:ph type="body" idx="1"/>
          </p:nvPr>
        </p:nvSpPr>
        <p:spPr/>
        <p:txBody>
          <a:bodyPr/>
          <a:lstStyle/>
          <a:p>
            <a:pPr>
              <a:lnSpc>
                <a:spcPct val="90000"/>
              </a:lnSpc>
            </a:pPr>
            <a:r>
              <a:rPr lang="ja-JP" altLang="en-US">
                <a:solidFill>
                  <a:srgbClr val="FFFF00"/>
                </a:solidFill>
              </a:rPr>
              <a:t>リハビリテーション：作業療法（園芸</a:t>
            </a:r>
            <a:r>
              <a:rPr lang="en-US" altLang="ja-JP">
                <a:solidFill>
                  <a:srgbClr val="FFFF00"/>
                </a:solidFill>
              </a:rPr>
              <a:t>,</a:t>
            </a:r>
            <a:r>
              <a:rPr lang="ja-JP" altLang="en-US">
                <a:solidFill>
                  <a:srgbClr val="FFFF00"/>
                </a:solidFill>
              </a:rPr>
              <a:t>農作業</a:t>
            </a:r>
            <a:r>
              <a:rPr lang="en-US" altLang="ja-JP">
                <a:solidFill>
                  <a:srgbClr val="FFFF00"/>
                </a:solidFill>
              </a:rPr>
              <a:t>,</a:t>
            </a:r>
            <a:r>
              <a:rPr lang="ja-JP" altLang="en-US">
                <a:solidFill>
                  <a:srgbClr val="FFFF00"/>
                </a:solidFill>
              </a:rPr>
              <a:t>手工芸</a:t>
            </a:r>
            <a:r>
              <a:rPr lang="en-US" altLang="ja-JP">
                <a:solidFill>
                  <a:srgbClr val="FFFF00"/>
                </a:solidFill>
              </a:rPr>
              <a:t>,</a:t>
            </a:r>
            <a:r>
              <a:rPr lang="ja-JP" altLang="en-US">
                <a:solidFill>
                  <a:srgbClr val="FFFF00"/>
                </a:solidFill>
              </a:rPr>
              <a:t>陶芸</a:t>
            </a:r>
            <a:r>
              <a:rPr lang="en-US" altLang="ja-JP">
                <a:solidFill>
                  <a:srgbClr val="FFFF00"/>
                </a:solidFill>
              </a:rPr>
              <a:t>)</a:t>
            </a:r>
            <a:r>
              <a:rPr lang="ja-JP" altLang="en-US">
                <a:solidFill>
                  <a:srgbClr val="FFFF00"/>
                </a:solidFill>
              </a:rPr>
              <a:t>　リクリエーション療法</a:t>
            </a:r>
          </a:p>
          <a:p>
            <a:pPr>
              <a:lnSpc>
                <a:spcPct val="90000"/>
              </a:lnSpc>
            </a:pPr>
            <a:r>
              <a:rPr lang="ja-JP" altLang="en-US">
                <a:solidFill>
                  <a:srgbClr val="FFFF00"/>
                </a:solidFill>
              </a:rPr>
              <a:t>生活療法</a:t>
            </a:r>
            <a:r>
              <a:rPr lang="ja-JP" altLang="en-US"/>
              <a:t>：生活技能訓練</a:t>
            </a:r>
            <a:r>
              <a:rPr lang="en-US" altLang="ja-JP"/>
              <a:t>(</a:t>
            </a:r>
            <a:r>
              <a:rPr lang="en-US" altLang="ja-JP">
                <a:solidFill>
                  <a:srgbClr val="FFFF00"/>
                </a:solidFill>
              </a:rPr>
              <a:t>SST</a:t>
            </a:r>
            <a:r>
              <a:rPr lang="en-US" altLang="ja-JP"/>
              <a:t>)</a:t>
            </a:r>
          </a:p>
          <a:p>
            <a:pPr>
              <a:lnSpc>
                <a:spcPct val="90000"/>
              </a:lnSpc>
            </a:pPr>
            <a:r>
              <a:rPr lang="ja-JP" altLang="en-US">
                <a:solidFill>
                  <a:srgbClr val="FFFF00"/>
                </a:solidFill>
              </a:rPr>
              <a:t>デイ・ケア、ナイト・ケア</a:t>
            </a:r>
            <a:r>
              <a:rPr lang="ja-JP" altLang="en-US"/>
              <a:t>：外来での治療</a:t>
            </a:r>
          </a:p>
          <a:p>
            <a:pPr>
              <a:lnSpc>
                <a:spcPct val="90000"/>
              </a:lnSpc>
            </a:pPr>
            <a:r>
              <a:rPr lang="ja-JP" altLang="en-US">
                <a:solidFill>
                  <a:srgbClr val="FFFF00"/>
                </a:solidFill>
              </a:rPr>
              <a:t>訪問看護</a:t>
            </a:r>
            <a:r>
              <a:rPr lang="ja-JP" altLang="en-US"/>
              <a:t>：看護婦</a:t>
            </a:r>
            <a:r>
              <a:rPr lang="en-US" altLang="ja-JP"/>
              <a:t>(</a:t>
            </a:r>
            <a:r>
              <a:rPr lang="ja-JP" altLang="en-US"/>
              <a:t>士</a:t>
            </a:r>
            <a:r>
              <a:rPr lang="en-US" altLang="ja-JP"/>
              <a:t>)</a:t>
            </a:r>
            <a:r>
              <a:rPr lang="ja-JP" altLang="en-US"/>
              <a:t>、ソーシャルワーカー　　　が自宅を訪問する</a:t>
            </a:r>
          </a:p>
          <a:p>
            <a:pPr>
              <a:lnSpc>
                <a:spcPct val="90000"/>
              </a:lnSpc>
            </a:pPr>
            <a:r>
              <a:rPr lang="ja-JP" altLang="en-US">
                <a:solidFill>
                  <a:srgbClr val="FFFF00"/>
                </a:solidFill>
              </a:rPr>
              <a:t>薬物療法</a:t>
            </a:r>
            <a:r>
              <a:rPr lang="ja-JP" altLang="en-US"/>
              <a:t>：維持療法</a:t>
            </a:r>
          </a:p>
          <a:p>
            <a:pPr>
              <a:lnSpc>
                <a:spcPct val="90000"/>
              </a:lnSpc>
            </a:pPr>
            <a:r>
              <a:rPr lang="ja-JP" altLang="en-US">
                <a:solidFill>
                  <a:srgbClr val="FFFF00"/>
                </a:solidFill>
              </a:rPr>
              <a:t>精神療法</a:t>
            </a:r>
          </a:p>
        </p:txBody>
      </p:sp>
    </p:spTree>
    <p:extLst>
      <p:ext uri="{BB962C8B-B14F-4D97-AF65-F5344CB8AC3E}">
        <p14:creationId xmlns:p14="http://schemas.microsoft.com/office/powerpoint/2010/main" val="1918913734"/>
      </p:ext>
    </p:extLst>
  </p:cSld>
  <p:clrMapOvr>
    <a:masterClrMapping/>
  </p:clrMapOvr>
  <mc:AlternateContent xmlns:mc="http://schemas.openxmlformats.org/markup-compatibility/2006" xmlns:p14="http://schemas.microsoft.com/office/powerpoint/2010/main">
    <mc:Choice Requires="p14">
      <p:transition spd="slow" p14:dur="2000" advTm="85395"/>
    </mc:Choice>
    <mc:Fallback xmlns="">
      <p:transition spd="slow" advTm="85395"/>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3207B7E5-B363-44D1-A85A-0F3E29F923F6}"/>
              </a:ext>
            </a:extLst>
          </p:cNvPr>
          <p:cNvSpPr>
            <a:spLocks noGrp="1" noChangeArrowheads="1"/>
          </p:cNvSpPr>
          <p:nvPr>
            <p:ph type="title"/>
          </p:nvPr>
        </p:nvSpPr>
        <p:spPr/>
        <p:txBody>
          <a:bodyPr/>
          <a:lstStyle/>
          <a:p>
            <a:r>
              <a:rPr lang="ja-JP" altLang="en-US" dirty="0">
                <a:solidFill>
                  <a:srgbClr val="FFFF00"/>
                </a:solidFill>
              </a:rPr>
              <a:t>精神障がい者の</a:t>
            </a:r>
            <a:r>
              <a:rPr lang="en-US" altLang="ja-JP" dirty="0">
                <a:solidFill>
                  <a:srgbClr val="FFFF00"/>
                </a:solidFill>
              </a:rPr>
              <a:t>｢</a:t>
            </a:r>
            <a:r>
              <a:rPr lang="ja-JP" altLang="en-US" dirty="0">
                <a:solidFill>
                  <a:srgbClr val="FFFF00"/>
                </a:solidFill>
              </a:rPr>
              <a:t>生活障害</a:t>
            </a:r>
            <a:r>
              <a:rPr lang="en-US" altLang="ja-JP" dirty="0">
                <a:solidFill>
                  <a:srgbClr val="FFFF00"/>
                </a:solidFill>
              </a:rPr>
              <a:t>｣</a:t>
            </a:r>
          </a:p>
        </p:txBody>
      </p:sp>
      <p:sp>
        <p:nvSpPr>
          <p:cNvPr id="46083" name="Rectangle 3">
            <a:extLst>
              <a:ext uri="{FF2B5EF4-FFF2-40B4-BE49-F238E27FC236}">
                <a16:creationId xmlns:a16="http://schemas.microsoft.com/office/drawing/2014/main" id="{7ED507A6-AE5D-4840-BDF2-E3725CCB8A02}"/>
              </a:ext>
            </a:extLst>
          </p:cNvPr>
          <p:cNvSpPr>
            <a:spLocks noGrp="1" noChangeArrowheads="1"/>
          </p:cNvSpPr>
          <p:nvPr>
            <p:ph type="body" idx="1"/>
          </p:nvPr>
        </p:nvSpPr>
        <p:spPr/>
        <p:txBody>
          <a:bodyPr/>
          <a:lstStyle/>
          <a:p>
            <a:r>
              <a:rPr lang="ja-JP" altLang="en-US" dirty="0">
                <a:solidFill>
                  <a:srgbClr val="FFFF00"/>
                </a:solidFill>
              </a:rPr>
              <a:t>対人関係の障害</a:t>
            </a:r>
          </a:p>
          <a:p>
            <a:r>
              <a:rPr lang="ja-JP" altLang="en-US" dirty="0">
                <a:solidFill>
                  <a:srgbClr val="FFFF00"/>
                </a:solidFill>
              </a:rPr>
              <a:t>作業する能力の障害</a:t>
            </a:r>
          </a:p>
          <a:p>
            <a:r>
              <a:rPr lang="ja-JP" altLang="en-US" dirty="0">
                <a:solidFill>
                  <a:srgbClr val="FFFF00"/>
                </a:solidFill>
              </a:rPr>
              <a:t>日常生活能力の障害</a:t>
            </a:r>
          </a:p>
          <a:p>
            <a:r>
              <a:rPr lang="ja-JP" altLang="en-US" dirty="0">
                <a:solidFill>
                  <a:srgbClr val="FFFF00"/>
                </a:solidFill>
              </a:rPr>
              <a:t>体験の不足、経験するチャンスの喪失</a:t>
            </a:r>
          </a:p>
          <a:p>
            <a:r>
              <a:rPr lang="ja-JP" altLang="en-US" dirty="0">
                <a:solidFill>
                  <a:srgbClr val="FFFF00"/>
                </a:solidFill>
              </a:rPr>
              <a:t>偏見という社会的背景</a:t>
            </a:r>
          </a:p>
        </p:txBody>
      </p:sp>
    </p:spTree>
    <p:extLst>
      <p:ext uri="{BB962C8B-B14F-4D97-AF65-F5344CB8AC3E}">
        <p14:creationId xmlns:p14="http://schemas.microsoft.com/office/powerpoint/2010/main" val="1634678715"/>
      </p:ext>
    </p:extLst>
  </p:cSld>
  <p:clrMapOvr>
    <a:masterClrMapping/>
  </p:clrMapOvr>
  <mc:AlternateContent xmlns:mc="http://schemas.openxmlformats.org/markup-compatibility/2006" xmlns:p14="http://schemas.microsoft.com/office/powerpoint/2010/main">
    <mc:Choice Requires="p14">
      <p:transition spd="slow" p14:dur="2000" advTm="39157"/>
    </mc:Choice>
    <mc:Fallback xmlns="">
      <p:transition spd="slow" advTm="39157"/>
    </mc:Fallback>
  </mc:AlternateContent>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45182E80-8A20-4D0A-BA11-98961A1152DC}"/>
              </a:ext>
            </a:extLst>
          </p:cNvPr>
          <p:cNvSpPr>
            <a:spLocks noGrp="1" noChangeArrowheads="1"/>
          </p:cNvSpPr>
          <p:nvPr>
            <p:ph type="title"/>
          </p:nvPr>
        </p:nvSpPr>
        <p:spPr/>
        <p:txBody>
          <a:bodyPr/>
          <a:lstStyle/>
          <a:p>
            <a:r>
              <a:rPr lang="ja-JP" altLang="en-US">
                <a:solidFill>
                  <a:srgbClr val="FFFF00"/>
                </a:solidFill>
              </a:rPr>
              <a:t>患者さんと家族を支える人々と施設</a:t>
            </a:r>
          </a:p>
        </p:txBody>
      </p:sp>
      <p:pic>
        <p:nvPicPr>
          <p:cNvPr id="23555" name="Picture 3">
            <a:extLst>
              <a:ext uri="{FF2B5EF4-FFF2-40B4-BE49-F238E27FC236}">
                <a16:creationId xmlns:a16="http://schemas.microsoft.com/office/drawing/2014/main" id="{A761928F-AB7F-469B-8FC3-504C0BE4C9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752600"/>
            <a:ext cx="8705850" cy="44481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advTm="31015"/>
    </mc:Choice>
    <mc:Fallback xmlns="">
      <p:transition spd="slow" advTm="31015"/>
    </mc:Fallback>
  </mc:AlternateContent>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CDAF66C-2F84-4C88-A0FE-1192AB6FD3B1}"/>
              </a:ext>
            </a:extLst>
          </p:cNvPr>
          <p:cNvSpPr>
            <a:spLocks noGrp="1" noChangeArrowheads="1"/>
          </p:cNvSpPr>
          <p:nvPr>
            <p:ph type="title"/>
          </p:nvPr>
        </p:nvSpPr>
        <p:spPr>
          <a:xfrm>
            <a:off x="317500" y="52388"/>
            <a:ext cx="8637588" cy="1431925"/>
          </a:xfrm>
        </p:spPr>
        <p:txBody>
          <a:bodyPr/>
          <a:lstStyle/>
          <a:p>
            <a:pPr algn="ctr"/>
            <a:r>
              <a:rPr lang="ja-JP" altLang="en-US">
                <a:solidFill>
                  <a:srgbClr val="FFFF00"/>
                </a:solidFill>
              </a:rPr>
              <a:t>統合失調症の人々は</a:t>
            </a:r>
            <a:br>
              <a:rPr lang="ja-JP" altLang="en-US">
                <a:solidFill>
                  <a:srgbClr val="FFFF00"/>
                </a:solidFill>
              </a:rPr>
            </a:br>
            <a:r>
              <a:rPr lang="ja-JP" altLang="en-US">
                <a:solidFill>
                  <a:srgbClr val="FFFF00"/>
                </a:solidFill>
              </a:rPr>
              <a:t>心優しき人である</a:t>
            </a:r>
          </a:p>
        </p:txBody>
      </p:sp>
      <p:sp>
        <p:nvSpPr>
          <p:cNvPr id="25603" name="Rectangle 3">
            <a:extLst>
              <a:ext uri="{FF2B5EF4-FFF2-40B4-BE49-F238E27FC236}">
                <a16:creationId xmlns:a16="http://schemas.microsoft.com/office/drawing/2014/main" id="{C86A43C0-A18A-457B-B3F3-9223801EF87E}"/>
              </a:ext>
            </a:extLst>
          </p:cNvPr>
          <p:cNvSpPr>
            <a:spLocks noGrp="1" noChangeArrowheads="1"/>
          </p:cNvSpPr>
          <p:nvPr>
            <p:ph idx="1"/>
          </p:nvPr>
        </p:nvSpPr>
        <p:spPr/>
        <p:txBody>
          <a:bodyPr/>
          <a:lstStyle/>
          <a:p>
            <a:r>
              <a:rPr lang="ja-JP" altLang="en-US">
                <a:solidFill>
                  <a:srgbClr val="FFFF00"/>
                </a:solidFill>
              </a:rPr>
              <a:t>真面目すぎ、心優しすぎる</a:t>
            </a:r>
            <a:r>
              <a:rPr lang="ja-JP" altLang="en-US"/>
              <a:t>人々である</a:t>
            </a:r>
          </a:p>
          <a:p>
            <a:r>
              <a:rPr lang="ja-JP" altLang="en-US"/>
              <a:t>人との</a:t>
            </a:r>
            <a:r>
              <a:rPr lang="ja-JP" altLang="en-US">
                <a:solidFill>
                  <a:srgbClr val="FFFF00"/>
                </a:solidFill>
              </a:rPr>
              <a:t>付き合い方が下手</a:t>
            </a:r>
            <a:r>
              <a:rPr lang="ja-JP" altLang="en-US"/>
              <a:t>である</a:t>
            </a:r>
          </a:p>
          <a:p>
            <a:r>
              <a:rPr lang="ja-JP" altLang="en-US">
                <a:solidFill>
                  <a:srgbClr val="FFFF00"/>
                </a:solidFill>
              </a:rPr>
              <a:t>乱暴なことはまずしない</a:t>
            </a:r>
          </a:p>
          <a:p>
            <a:r>
              <a:rPr lang="ja-JP" altLang="en-US"/>
              <a:t>自分が襲われると錯覚したときだけ</a:t>
            </a:r>
            <a:r>
              <a:rPr lang="ja-JP" altLang="en-US">
                <a:solidFill>
                  <a:srgbClr val="FFFF00"/>
                </a:solidFill>
              </a:rPr>
              <a:t>自己防衛のために乱暴な行為</a:t>
            </a:r>
            <a:r>
              <a:rPr lang="ja-JP" altLang="en-US"/>
              <a:t>に出ることがある。　ただそれは</a:t>
            </a:r>
            <a:r>
              <a:rPr lang="ja-JP" altLang="en-US">
                <a:solidFill>
                  <a:srgbClr val="FFFF00"/>
                </a:solidFill>
              </a:rPr>
              <a:t>極めてまれ</a:t>
            </a:r>
            <a:r>
              <a:rPr lang="ja-JP" altLang="en-US"/>
              <a:t>である</a:t>
            </a:r>
          </a:p>
        </p:txBody>
      </p:sp>
    </p:spTree>
  </p:cSld>
  <p:clrMapOvr>
    <a:masterClrMapping/>
  </p:clrMapOvr>
  <mc:AlternateContent xmlns:mc="http://schemas.openxmlformats.org/markup-compatibility/2006" xmlns:p14="http://schemas.microsoft.com/office/powerpoint/2010/main">
    <mc:Choice Requires="p14">
      <p:transition spd="slow" p14:dur="2000" advTm="29275"/>
    </mc:Choice>
    <mc:Fallback xmlns="">
      <p:transition spd="slow" advTm="29275"/>
    </mc:Fallback>
  </mc:AlternateContent>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D9EE27F5-D401-4789-8F98-F4059059BA24}"/>
              </a:ext>
            </a:extLst>
          </p:cNvPr>
          <p:cNvSpPr>
            <a:spLocks noGrp="1" noChangeArrowheads="1"/>
          </p:cNvSpPr>
          <p:nvPr>
            <p:ph type="title"/>
          </p:nvPr>
        </p:nvSpPr>
        <p:spPr>
          <a:xfrm>
            <a:off x="467544" y="304800"/>
            <a:ext cx="8352928" cy="838200"/>
          </a:xfrm>
        </p:spPr>
        <p:txBody>
          <a:bodyPr/>
          <a:lstStyle/>
          <a:p>
            <a:r>
              <a:rPr lang="ja-JP" altLang="en-US" dirty="0">
                <a:solidFill>
                  <a:srgbClr val="FFFF00"/>
                </a:solidFill>
              </a:rPr>
              <a:t>精神障害者は罪を犯しやすいか？</a:t>
            </a:r>
          </a:p>
        </p:txBody>
      </p:sp>
      <p:sp>
        <p:nvSpPr>
          <p:cNvPr id="39939" name="Rectangle 3">
            <a:extLst>
              <a:ext uri="{FF2B5EF4-FFF2-40B4-BE49-F238E27FC236}">
                <a16:creationId xmlns:a16="http://schemas.microsoft.com/office/drawing/2014/main" id="{8080D72F-E622-47A5-80F1-EDC5C1FD2FA6}"/>
              </a:ext>
            </a:extLst>
          </p:cNvPr>
          <p:cNvSpPr>
            <a:spLocks noGrp="1" noChangeArrowheads="1"/>
          </p:cNvSpPr>
          <p:nvPr>
            <p:ph idx="1"/>
          </p:nvPr>
        </p:nvSpPr>
        <p:spPr>
          <a:xfrm>
            <a:off x="838200" y="1371600"/>
            <a:ext cx="7848600" cy="5029200"/>
          </a:xfrm>
        </p:spPr>
        <p:txBody>
          <a:bodyPr/>
          <a:lstStyle/>
          <a:p>
            <a:pPr>
              <a:lnSpc>
                <a:spcPct val="90000"/>
              </a:lnSpc>
            </a:pPr>
            <a:r>
              <a:rPr lang="ja-JP" altLang="en-US" sz="2800" dirty="0"/>
              <a:t>警察の犯罪統計では「精神障害者」と「精神障害の疑いのある者」をあわせて「精神障害者等」としている</a:t>
            </a:r>
          </a:p>
          <a:p>
            <a:pPr>
              <a:lnSpc>
                <a:spcPct val="90000"/>
              </a:lnSpc>
            </a:pPr>
            <a:r>
              <a:rPr lang="ja-JP" altLang="en-US" sz="2800" dirty="0">
                <a:solidFill>
                  <a:srgbClr val="FFFF00"/>
                </a:solidFill>
              </a:rPr>
              <a:t>全犯罪率</a:t>
            </a:r>
            <a:r>
              <a:rPr lang="ja-JP" altLang="en-US" sz="2800" dirty="0"/>
              <a:t>は</a:t>
            </a:r>
            <a:r>
              <a:rPr lang="ja-JP" altLang="en-US" sz="2800" dirty="0">
                <a:solidFill>
                  <a:srgbClr val="FFFF00"/>
                </a:solidFill>
              </a:rPr>
              <a:t>非精神障害者の</a:t>
            </a:r>
            <a:r>
              <a:rPr lang="en-US" altLang="ja-JP" sz="2800" dirty="0">
                <a:solidFill>
                  <a:srgbClr val="FFFF00"/>
                </a:solidFill>
              </a:rPr>
              <a:t>1</a:t>
            </a:r>
            <a:r>
              <a:rPr lang="ja-JP" altLang="en-US" sz="2800" dirty="0">
                <a:solidFill>
                  <a:srgbClr val="FFFF00"/>
                </a:solidFill>
              </a:rPr>
              <a:t>／</a:t>
            </a:r>
            <a:r>
              <a:rPr lang="en-US" altLang="ja-JP" sz="2800" dirty="0">
                <a:solidFill>
                  <a:srgbClr val="FFFF00"/>
                </a:solidFill>
              </a:rPr>
              <a:t>3</a:t>
            </a:r>
            <a:r>
              <a:rPr lang="ja-JP" altLang="en-US" sz="2800" dirty="0"/>
              <a:t>である</a:t>
            </a:r>
          </a:p>
          <a:p>
            <a:pPr>
              <a:lnSpc>
                <a:spcPct val="90000"/>
              </a:lnSpc>
            </a:pPr>
            <a:r>
              <a:rPr lang="ja-JP" altLang="en-US" sz="2800" dirty="0">
                <a:solidFill>
                  <a:srgbClr val="FFFF00"/>
                </a:solidFill>
              </a:rPr>
              <a:t>再犯率</a:t>
            </a:r>
            <a:r>
              <a:rPr lang="ja-JP" altLang="en-US" sz="2800" dirty="0"/>
              <a:t>：精神障害者　</a:t>
            </a:r>
            <a:r>
              <a:rPr lang="en-US" altLang="ja-JP" sz="2800" dirty="0"/>
              <a:t>22</a:t>
            </a:r>
            <a:r>
              <a:rPr lang="ja-JP" altLang="en-US" sz="2800" dirty="0"/>
              <a:t>％　非精神障害者　</a:t>
            </a:r>
            <a:r>
              <a:rPr lang="en-US" altLang="ja-JP" sz="2800" dirty="0"/>
              <a:t>33.6</a:t>
            </a:r>
            <a:r>
              <a:rPr lang="ja-JP" altLang="en-US" sz="2800" dirty="0"/>
              <a:t>％</a:t>
            </a:r>
            <a:r>
              <a:rPr lang="en-US" altLang="ja-JP" sz="2800" dirty="0"/>
              <a:t>(</a:t>
            </a:r>
            <a:r>
              <a:rPr lang="ja-JP" altLang="en-US" sz="2800" dirty="0"/>
              <a:t>凶悪犯　＞</a:t>
            </a:r>
            <a:r>
              <a:rPr lang="en-US" altLang="ja-JP" sz="2800" dirty="0"/>
              <a:t>50</a:t>
            </a:r>
            <a:r>
              <a:rPr lang="ja-JP" altLang="en-US" sz="2800" dirty="0"/>
              <a:t>％）</a:t>
            </a:r>
          </a:p>
          <a:p>
            <a:pPr>
              <a:lnSpc>
                <a:spcPct val="90000"/>
              </a:lnSpc>
            </a:pPr>
            <a:r>
              <a:rPr lang="ja-JP" altLang="en-US" sz="2800" dirty="0">
                <a:solidFill>
                  <a:srgbClr val="FFFF00"/>
                </a:solidFill>
              </a:rPr>
              <a:t>精神障害者等</a:t>
            </a:r>
            <a:r>
              <a:rPr lang="ja-JP" altLang="en-US" sz="2800" dirty="0"/>
              <a:t>の占める割合　放火</a:t>
            </a:r>
            <a:r>
              <a:rPr lang="en-US" altLang="ja-JP" sz="2800" dirty="0"/>
              <a:t>18.7</a:t>
            </a:r>
            <a:r>
              <a:rPr lang="ja-JP" altLang="en-US" sz="2800" dirty="0"/>
              <a:t>％　殺人</a:t>
            </a:r>
            <a:r>
              <a:rPr lang="en-US" altLang="ja-JP" sz="2800" dirty="0"/>
              <a:t>13.4</a:t>
            </a:r>
            <a:r>
              <a:rPr lang="ja-JP" altLang="en-US" sz="2800" dirty="0"/>
              <a:t>％</a:t>
            </a:r>
          </a:p>
          <a:p>
            <a:pPr lvl="1">
              <a:lnSpc>
                <a:spcPct val="90000"/>
              </a:lnSpc>
            </a:pPr>
            <a:r>
              <a:rPr lang="ja-JP" altLang="en-US" sz="2400" dirty="0">
                <a:solidFill>
                  <a:srgbClr val="FFFF00"/>
                </a:solidFill>
              </a:rPr>
              <a:t>精神障害者等</a:t>
            </a:r>
            <a:r>
              <a:rPr lang="ja-JP" altLang="en-US" sz="2400" dirty="0"/>
              <a:t>の障害多様性</a:t>
            </a:r>
          </a:p>
          <a:p>
            <a:pPr lvl="1">
              <a:lnSpc>
                <a:spcPct val="90000"/>
              </a:lnSpc>
            </a:pPr>
            <a:r>
              <a:rPr lang="ja-JP" altLang="en-US" sz="2400" dirty="0"/>
              <a:t>放火、殺人には隠れた事件が多い</a:t>
            </a:r>
            <a:r>
              <a:rPr lang="en-US" altLang="ja-JP" sz="2400" dirty="0"/>
              <a:t>(</a:t>
            </a:r>
            <a:r>
              <a:rPr lang="ja-JP" altLang="en-US" sz="2400" dirty="0"/>
              <a:t>失火や事故に見せかけた</a:t>
            </a:r>
            <a:r>
              <a:rPr lang="en-US" altLang="ja-JP" sz="2400" dirty="0"/>
              <a:t>)</a:t>
            </a:r>
          </a:p>
          <a:p>
            <a:pPr>
              <a:lnSpc>
                <a:spcPct val="90000"/>
              </a:lnSpc>
            </a:pPr>
            <a:r>
              <a:rPr lang="ja-JP" altLang="en-US" sz="2800" dirty="0">
                <a:solidFill>
                  <a:srgbClr val="FFFF00"/>
                </a:solidFill>
              </a:rPr>
              <a:t>マスコミはセンセーショナルに書き立てる</a:t>
            </a:r>
          </a:p>
        </p:txBody>
      </p:sp>
    </p:spTree>
  </p:cSld>
  <p:clrMapOvr>
    <a:masterClrMapping/>
  </p:clrMapOvr>
  <mc:AlternateContent xmlns:mc="http://schemas.openxmlformats.org/markup-compatibility/2006" xmlns:p14="http://schemas.microsoft.com/office/powerpoint/2010/main">
    <mc:Choice Requires="p14">
      <p:transition spd="slow" p14:dur="2000" advTm="77969"/>
    </mc:Choice>
    <mc:Fallback xmlns="">
      <p:transition spd="slow" advTm="7796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D09C3B-22D3-4C66-8071-EFA9DF7C26E5}"/>
              </a:ext>
            </a:extLst>
          </p:cNvPr>
          <p:cNvSpPr>
            <a:spLocks noGrp="1"/>
          </p:cNvSpPr>
          <p:nvPr>
            <p:ph type="title"/>
          </p:nvPr>
        </p:nvSpPr>
        <p:spPr>
          <a:xfrm>
            <a:off x="1150938" y="617538"/>
            <a:ext cx="7793037" cy="939254"/>
          </a:xfrm>
        </p:spPr>
        <p:txBody>
          <a:bodyPr/>
          <a:lstStyle/>
          <a:p>
            <a:r>
              <a:rPr kumimoji="1" lang="ja-JP" altLang="en-US" dirty="0">
                <a:solidFill>
                  <a:srgbClr val="FFFF00"/>
                </a:solidFill>
              </a:rPr>
              <a:t>施設コンフリクト事例　全国</a:t>
            </a:r>
          </a:p>
        </p:txBody>
      </p:sp>
      <p:sp>
        <p:nvSpPr>
          <p:cNvPr id="3" name="コンテンツ プレースホルダー 2">
            <a:extLst>
              <a:ext uri="{FF2B5EF4-FFF2-40B4-BE49-F238E27FC236}">
                <a16:creationId xmlns:a16="http://schemas.microsoft.com/office/drawing/2014/main" id="{253D03E3-C81F-4C6A-94AF-7724242FFE0C}"/>
              </a:ext>
            </a:extLst>
          </p:cNvPr>
          <p:cNvSpPr>
            <a:spLocks noGrp="1"/>
          </p:cNvSpPr>
          <p:nvPr>
            <p:ph idx="1"/>
          </p:nvPr>
        </p:nvSpPr>
        <p:spPr>
          <a:xfrm>
            <a:off x="1182688" y="1556792"/>
            <a:ext cx="7772400" cy="4575721"/>
          </a:xfrm>
        </p:spPr>
        <p:txBody>
          <a:bodyPr/>
          <a:lstStyle/>
          <a:p>
            <a:r>
              <a:rPr kumimoji="1" lang="ja-JP" altLang="en-US" dirty="0"/>
              <a:t>全国の精神障害者共同作業所２４３施設のうち、１９施設（８．２％）が設立時に地域住民の反対（</a:t>
            </a:r>
            <a:r>
              <a:rPr kumimoji="1" lang="en-US" altLang="ja-JP" dirty="0"/>
              <a:t>1987</a:t>
            </a:r>
            <a:r>
              <a:rPr kumimoji="1" lang="ja-JP" altLang="en-US" dirty="0"/>
              <a:t>年）</a:t>
            </a:r>
            <a:endParaRPr kumimoji="1" lang="en-US" altLang="ja-JP" dirty="0"/>
          </a:p>
          <a:p>
            <a:r>
              <a:rPr kumimoji="1" lang="ja-JP" altLang="en-US" dirty="0"/>
              <a:t>「設立を中止した」「移転を余儀なくされた」「開所時期が１年以上延期された」「利用者の利用が甚だしく制限された」</a:t>
            </a:r>
            <a:endParaRPr kumimoji="1" lang="en-US" altLang="ja-JP" dirty="0"/>
          </a:p>
          <a:p>
            <a:r>
              <a:rPr lang="ja-JP" altLang="en-US" dirty="0"/>
              <a:t>反対を受けたのは（</a:t>
            </a:r>
            <a:r>
              <a:rPr lang="en-US" altLang="ja-JP" dirty="0"/>
              <a:t>1995</a:t>
            </a:r>
            <a:r>
              <a:rPr lang="ja-JP" altLang="en-US" dirty="0"/>
              <a:t>年）</a:t>
            </a:r>
            <a:endParaRPr kumimoji="1" lang="en-US" altLang="ja-JP" dirty="0"/>
          </a:p>
          <a:p>
            <a:pPr lvl="1"/>
            <a:r>
              <a:rPr kumimoji="1" lang="ja-JP" altLang="en-US" sz="2000" dirty="0"/>
              <a:t>共同作業所９２１施設の９．２％</a:t>
            </a:r>
          </a:p>
          <a:p>
            <a:pPr lvl="1"/>
            <a:r>
              <a:rPr kumimoji="1" lang="ja-JP" altLang="en-US" sz="2000" dirty="0"/>
              <a:t>グル－プホ－ム２２１施設の１１．２％</a:t>
            </a:r>
          </a:p>
          <a:p>
            <a:pPr lvl="1"/>
            <a:r>
              <a:rPr kumimoji="1" lang="ja-JP" altLang="en-US" sz="2000" dirty="0"/>
              <a:t>社会復帰施設１５１施設の１１．９％</a:t>
            </a:r>
          </a:p>
        </p:txBody>
      </p:sp>
    </p:spTree>
    <p:extLst>
      <p:ext uri="{BB962C8B-B14F-4D97-AF65-F5344CB8AC3E}">
        <p14:creationId xmlns:p14="http://schemas.microsoft.com/office/powerpoint/2010/main" val="2927469539"/>
      </p:ext>
    </p:extLst>
  </p:cSld>
  <p:clrMapOvr>
    <a:masterClrMapping/>
  </p:clrMapOvr>
  <mc:AlternateContent xmlns:mc="http://schemas.openxmlformats.org/markup-compatibility/2006" xmlns:p14="http://schemas.microsoft.com/office/powerpoint/2010/main">
    <mc:Choice Requires="p14">
      <p:transition spd="slow" p14:dur="2000" advTm="8703"/>
    </mc:Choice>
    <mc:Fallback xmlns="">
      <p:transition spd="slow" advTm="8703"/>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6F8CBA60-2D25-4668-8CAB-38F2E4B73CDB}"/>
              </a:ext>
            </a:extLst>
          </p:cNvPr>
          <p:cNvGraphicFramePr>
            <a:graphicFrameLocks noGrp="1"/>
          </p:cNvGraphicFramePr>
          <p:nvPr>
            <p:extLst>
              <p:ext uri="{D42A27DB-BD31-4B8C-83A1-F6EECF244321}">
                <p14:modId xmlns:p14="http://schemas.microsoft.com/office/powerpoint/2010/main" val="1328805017"/>
              </p:ext>
            </p:extLst>
          </p:nvPr>
        </p:nvGraphicFramePr>
        <p:xfrm>
          <a:off x="323528" y="476672"/>
          <a:ext cx="8493252" cy="5616625"/>
        </p:xfrm>
        <a:graphic>
          <a:graphicData uri="http://schemas.openxmlformats.org/drawingml/2006/table">
            <a:tbl>
              <a:tblPr>
                <a:tableStyleId>{5C22544A-7EE6-4342-B048-85BDC9FD1C3A}</a:tableStyleId>
              </a:tblPr>
              <a:tblGrid>
                <a:gridCol w="44784">
                  <a:extLst>
                    <a:ext uri="{9D8B030D-6E8A-4147-A177-3AD203B41FA5}">
                      <a16:colId xmlns:a16="http://schemas.microsoft.com/office/drawing/2014/main" val="633031159"/>
                    </a:ext>
                  </a:extLst>
                </a:gridCol>
                <a:gridCol w="1508343">
                  <a:extLst>
                    <a:ext uri="{9D8B030D-6E8A-4147-A177-3AD203B41FA5}">
                      <a16:colId xmlns:a16="http://schemas.microsoft.com/office/drawing/2014/main" val="2114223388"/>
                    </a:ext>
                  </a:extLst>
                </a:gridCol>
                <a:gridCol w="671344">
                  <a:extLst>
                    <a:ext uri="{9D8B030D-6E8A-4147-A177-3AD203B41FA5}">
                      <a16:colId xmlns:a16="http://schemas.microsoft.com/office/drawing/2014/main" val="2912500113"/>
                    </a:ext>
                  </a:extLst>
                </a:gridCol>
                <a:gridCol w="674250">
                  <a:extLst>
                    <a:ext uri="{9D8B030D-6E8A-4147-A177-3AD203B41FA5}">
                      <a16:colId xmlns:a16="http://schemas.microsoft.com/office/drawing/2014/main" val="871260020"/>
                    </a:ext>
                  </a:extLst>
                </a:gridCol>
                <a:gridCol w="674250">
                  <a:extLst>
                    <a:ext uri="{9D8B030D-6E8A-4147-A177-3AD203B41FA5}">
                      <a16:colId xmlns:a16="http://schemas.microsoft.com/office/drawing/2014/main" val="472017895"/>
                    </a:ext>
                  </a:extLst>
                </a:gridCol>
                <a:gridCol w="674250">
                  <a:extLst>
                    <a:ext uri="{9D8B030D-6E8A-4147-A177-3AD203B41FA5}">
                      <a16:colId xmlns:a16="http://schemas.microsoft.com/office/drawing/2014/main" val="3817702430"/>
                    </a:ext>
                  </a:extLst>
                </a:gridCol>
                <a:gridCol w="860250">
                  <a:extLst>
                    <a:ext uri="{9D8B030D-6E8A-4147-A177-3AD203B41FA5}">
                      <a16:colId xmlns:a16="http://schemas.microsoft.com/office/drawing/2014/main" val="4043667783"/>
                    </a:ext>
                  </a:extLst>
                </a:gridCol>
                <a:gridCol w="688781">
                  <a:extLst>
                    <a:ext uri="{9D8B030D-6E8A-4147-A177-3AD203B41FA5}">
                      <a16:colId xmlns:a16="http://schemas.microsoft.com/office/drawing/2014/main" val="2380303707"/>
                    </a:ext>
                  </a:extLst>
                </a:gridCol>
                <a:gridCol w="674250">
                  <a:extLst>
                    <a:ext uri="{9D8B030D-6E8A-4147-A177-3AD203B41FA5}">
                      <a16:colId xmlns:a16="http://schemas.microsoft.com/office/drawing/2014/main" val="3492114971"/>
                    </a:ext>
                  </a:extLst>
                </a:gridCol>
                <a:gridCol w="674250">
                  <a:extLst>
                    <a:ext uri="{9D8B030D-6E8A-4147-A177-3AD203B41FA5}">
                      <a16:colId xmlns:a16="http://schemas.microsoft.com/office/drawing/2014/main" val="3442132297"/>
                    </a:ext>
                  </a:extLst>
                </a:gridCol>
                <a:gridCol w="674250">
                  <a:extLst>
                    <a:ext uri="{9D8B030D-6E8A-4147-A177-3AD203B41FA5}">
                      <a16:colId xmlns:a16="http://schemas.microsoft.com/office/drawing/2014/main" val="906810479"/>
                    </a:ext>
                  </a:extLst>
                </a:gridCol>
                <a:gridCol w="674250">
                  <a:extLst>
                    <a:ext uri="{9D8B030D-6E8A-4147-A177-3AD203B41FA5}">
                      <a16:colId xmlns:a16="http://schemas.microsoft.com/office/drawing/2014/main" val="4072582844"/>
                    </a:ext>
                  </a:extLst>
                </a:gridCol>
              </a:tblGrid>
              <a:tr h="574026">
                <a:tc gridSpan="12">
                  <a:txBody>
                    <a:bodyPr/>
                    <a:lstStyle/>
                    <a:p>
                      <a:pPr algn="l" fontAlgn="ctr"/>
                      <a:r>
                        <a:rPr lang="ja-JP" altLang="en-US" sz="1000" u="none" strike="noStrike" dirty="0">
                          <a:effectLst/>
                        </a:rPr>
                        <a:t>４－９－１－１表　</a:t>
                      </a:r>
                      <a:r>
                        <a:rPr lang="ja-JP" altLang="en-US" sz="2000" u="none" strike="noStrike" dirty="0">
                          <a:effectLst/>
                        </a:rPr>
                        <a:t>精神障害者等による刑法犯 検挙人員（罪名別）</a:t>
                      </a:r>
                      <a:endParaRPr lang="ja-JP" altLang="en-US" sz="2000" b="1" i="0" u="none" strike="noStrike" dirty="0">
                        <a:effectLst/>
                        <a:latin typeface="ＭＳ ゴシック" panose="020B0609070205080204" pitchFamily="49" charset="-128"/>
                        <a:ea typeface="ＭＳ ゴシック" panose="020B0609070205080204" pitchFamily="49" charset="-128"/>
                      </a:endParaRPr>
                    </a:p>
                  </a:txBody>
                  <a:tcPr marL="7846" marR="7846" marT="7846"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89906594"/>
                  </a:ext>
                </a:extLst>
              </a:tr>
              <a:tr h="574026">
                <a:tc>
                  <a:txBody>
                    <a:bodyPr/>
                    <a:lstStyle/>
                    <a:p>
                      <a:pPr algn="l" fontAlgn="ctr"/>
                      <a:endParaRPr lang="ja-JP" altLang="en-US" sz="900" b="0" i="0" u="none" strike="noStrike">
                        <a:effectLst/>
                        <a:latin typeface="ＭＳ Ｐゴシック" panose="020B0600070205080204" pitchFamily="50" charset="-128"/>
                        <a:ea typeface="ＭＳ Ｐゴシック" panose="020B0600070205080204" pitchFamily="50" charset="-128"/>
                      </a:endParaRPr>
                    </a:p>
                  </a:txBody>
                  <a:tcPr marL="7846" marR="7846" marT="7846" marB="0" anchor="ctr"/>
                </a:tc>
                <a:tc>
                  <a:txBody>
                    <a:bodyPr/>
                    <a:lstStyle/>
                    <a:p>
                      <a:pPr algn="ctr" fontAlgn="ctr"/>
                      <a:endParaRPr lang="ja-JP" altLang="en-US" sz="1000" b="1"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ctr" fontAlgn="ctr"/>
                      <a:endParaRPr lang="ja-JP" altLang="en-US" sz="1000" b="1"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l" fontAlgn="ctr"/>
                      <a:endParaRPr lang="ja-JP" altLang="en-US" sz="1000" b="1"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ctr" fontAlgn="ctr"/>
                      <a:endParaRPr lang="ja-JP" altLang="en-US" sz="1000" b="1" i="0" u="none" strike="noStrike">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ctr" fontAlgn="ctr"/>
                      <a:endParaRPr lang="ja-JP" altLang="en-US" sz="1000" b="1" i="0" u="none" strike="noStrike">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ctr" fontAlgn="ctr"/>
                      <a:endParaRPr lang="ja-JP" altLang="en-US" sz="1000" b="1" i="0" u="none" strike="noStrike">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ctr" fontAlgn="ctr"/>
                      <a:endParaRPr lang="ja-JP" altLang="en-US" sz="1000" b="1" i="0" u="none" strike="noStrike">
                        <a:effectLst/>
                        <a:latin typeface="ＭＳ ゴシック" panose="020B0609070205080204" pitchFamily="49" charset="-128"/>
                        <a:ea typeface="ＭＳ ゴシック" panose="020B0609070205080204" pitchFamily="49" charset="-128"/>
                      </a:endParaRPr>
                    </a:p>
                  </a:txBody>
                  <a:tcPr marL="7846" marR="7846" marT="7846" marB="0" anchor="ctr">
                    <a:lnR w="12700" cap="flat" cmpd="sng" algn="ctr">
                      <a:solidFill>
                        <a:schemeClr val="tx1"/>
                      </a:solidFill>
                      <a:prstDash val="solid"/>
                      <a:round/>
                      <a:headEnd type="none" w="med" len="med"/>
                      <a:tailEnd type="none" w="med" len="med"/>
                    </a:lnR>
                  </a:tcPr>
                </a:tc>
                <a:tc>
                  <a:txBody>
                    <a:bodyPr/>
                    <a:lstStyle/>
                    <a:p>
                      <a:pPr algn="ctr" fontAlgn="ctr"/>
                      <a:endParaRPr lang="ja-JP" altLang="en-US" sz="1000" b="1" i="0" u="none" strike="noStrike" dirty="0">
                        <a:effectLst/>
                        <a:latin typeface="ＭＳ ゴシック" panose="020B0609070205080204" pitchFamily="49" charset="-128"/>
                        <a:ea typeface="ＭＳ ゴシック" panose="020B0609070205080204" pitchFamily="49" charset="-128"/>
                      </a:endParaRPr>
                    </a:p>
                  </a:txBody>
                  <a:tcPr marL="7846" marR="7846" marT="78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1" i="0" u="none" strike="noStrike">
                        <a:effectLst/>
                        <a:latin typeface="ＭＳ ゴシック" panose="020B0609070205080204" pitchFamily="49" charset="-128"/>
                        <a:ea typeface="ＭＳ ゴシック" panose="020B0609070205080204" pitchFamily="49" charset="-128"/>
                      </a:endParaRPr>
                    </a:p>
                  </a:txBody>
                  <a:tcPr marL="7846" marR="7846" marT="7846" marB="0" anchor="ctr">
                    <a:lnL w="12700" cap="flat" cmpd="sng" algn="ctr">
                      <a:solidFill>
                        <a:schemeClr val="tx1"/>
                      </a:solidFill>
                      <a:prstDash val="solid"/>
                      <a:round/>
                      <a:headEnd type="none" w="med" len="med"/>
                      <a:tailEnd type="none" w="med" len="med"/>
                    </a:lnL>
                  </a:tcPr>
                </a:tc>
                <a:tc>
                  <a:txBody>
                    <a:bodyPr/>
                    <a:lstStyle/>
                    <a:p>
                      <a:pPr algn="ctr" fontAlgn="ctr"/>
                      <a:endParaRPr lang="ja-JP" altLang="en-US" sz="1000" b="1" i="0" u="none" strike="noStrike" dirty="0">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ctr" fontAlgn="ctr"/>
                      <a:endParaRPr lang="ja-JP" altLang="en-US" sz="1000" b="1" i="0" u="none" strike="noStrike">
                        <a:effectLst/>
                        <a:latin typeface="ＭＳ ゴシック" panose="020B0609070205080204" pitchFamily="49" charset="-128"/>
                        <a:ea typeface="ＭＳ ゴシック" panose="020B0609070205080204" pitchFamily="49" charset="-128"/>
                      </a:endParaRPr>
                    </a:p>
                  </a:txBody>
                  <a:tcPr marL="7846" marR="7846" marT="7846" marB="0" anchor="ctr"/>
                </a:tc>
                <a:extLst>
                  <a:ext uri="{0D108BD9-81ED-4DB2-BD59-A6C34878D82A}">
                    <a16:rowId xmlns:a16="http://schemas.microsoft.com/office/drawing/2014/main" val="4276504245"/>
                  </a:ext>
                </a:extLst>
              </a:tr>
              <a:tr h="927442">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lnT w="12700" cap="flat" cmpd="sng" algn="ctr">
                      <a:solidFill>
                        <a:schemeClr val="tx1"/>
                      </a:solidFill>
                      <a:prstDash val="solid"/>
                      <a:round/>
                      <a:headEnd type="none" w="med" len="med"/>
                      <a:tailEnd type="none" w="med" len="med"/>
                    </a:lnT>
                  </a:tcP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800" u="none" strike="noStrike">
                          <a:effectLst/>
                        </a:rPr>
                        <a:t>　</a:t>
                      </a: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ja-JP" altLang="en-US" sz="1400" u="none" strike="noStrike" dirty="0">
                          <a:effectLst/>
                        </a:rPr>
                        <a:t>（平成</a:t>
                      </a:r>
                      <a:r>
                        <a:rPr lang="en-US" altLang="ja-JP" sz="1400" u="none" strike="noStrike" dirty="0">
                          <a:effectLst/>
                        </a:rPr>
                        <a:t>29</a:t>
                      </a:r>
                      <a:r>
                        <a:rPr lang="ja-JP" altLang="en-US" sz="1400" u="none" strike="noStrike" dirty="0">
                          <a:effectLst/>
                        </a:rPr>
                        <a:t>年</a:t>
                      </a:r>
                      <a:r>
                        <a:rPr lang="ja-JP" altLang="en-US" sz="800" u="none" strike="noStrike" dirty="0">
                          <a:effectLst/>
                        </a:rPr>
                        <a:t>）</a:t>
                      </a:r>
                      <a:endParaRPr lang="ja-JP" altLang="en-US" sz="8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1265065898"/>
                  </a:ext>
                </a:extLst>
              </a:tr>
              <a:tr h="1011751">
                <a:tc gridSpan="2">
                  <a:txBody>
                    <a:bodyPr/>
                    <a:lstStyle/>
                    <a:p>
                      <a:pPr algn="dist" fontAlgn="ctr"/>
                      <a:r>
                        <a:rPr lang="zh-CN" altLang="en-US" sz="800" u="none" strike="noStrike" dirty="0">
                          <a:effectLst/>
                        </a:rPr>
                        <a:t>区　　　　分</a:t>
                      </a:r>
                      <a:endParaRPr lang="zh-CN" altLang="en-US" sz="8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hMerge="1">
                  <a:txBody>
                    <a:bodyPr/>
                    <a:lstStyle/>
                    <a:p>
                      <a:endParaRPr kumimoji="1" lang="ja-JP" altLang="en-US"/>
                    </a:p>
                  </a:txBody>
                  <a:tcPr/>
                </a:tc>
                <a:tc>
                  <a:txBody>
                    <a:bodyPr/>
                    <a:lstStyle/>
                    <a:p>
                      <a:pPr algn="dist" fontAlgn="ctr"/>
                      <a:r>
                        <a:rPr lang="ja-JP" altLang="en-US" sz="1400" u="none" strike="noStrike" dirty="0">
                          <a:effectLst/>
                        </a:rPr>
                        <a:t>総数</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殺人</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強盗</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放火</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強制性交等・</a:t>
                      </a:r>
                      <a:br>
                        <a:rPr lang="ja-JP" altLang="en-US" sz="1400" u="none" strike="noStrike" dirty="0">
                          <a:effectLst/>
                        </a:rPr>
                      </a:br>
                      <a:r>
                        <a:rPr lang="ja-JP" altLang="en-US" sz="1400" u="none" strike="noStrike" dirty="0">
                          <a:effectLst/>
                        </a:rPr>
                        <a:t>強制わいせつ</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傷害・暴行</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脅迫</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窃盗</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詐欺</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その他</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2918164191"/>
                  </a:ext>
                </a:extLst>
              </a:tr>
              <a:tr h="505876">
                <a:tc gridSpan="2">
                  <a:txBody>
                    <a:bodyPr/>
                    <a:lstStyle/>
                    <a:p>
                      <a:pPr algn="dist" fontAlgn="ctr"/>
                      <a:r>
                        <a:rPr lang="ja-JP" altLang="en-US" sz="1400" u="none" strike="noStrike" dirty="0">
                          <a:effectLst/>
                        </a:rPr>
                        <a:t>検挙人員総数（</a:t>
                      </a:r>
                      <a:r>
                        <a:rPr lang="en-US" sz="1400" u="none" strike="noStrike" dirty="0">
                          <a:effectLst/>
                        </a:rPr>
                        <a:t>Ａ）</a:t>
                      </a:r>
                      <a:endParaRPr 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hMerge="1">
                  <a:txBody>
                    <a:bodyPr/>
                    <a:lstStyle/>
                    <a:p>
                      <a:endParaRPr kumimoji="1" lang="ja-JP" altLang="en-US"/>
                    </a:p>
                  </a:txBody>
                  <a:tcPr/>
                </a:tc>
                <a:tc>
                  <a:txBody>
                    <a:bodyPr/>
                    <a:lstStyle/>
                    <a:p>
                      <a:pPr algn="ctr" fontAlgn="ctr"/>
                      <a:r>
                        <a:rPr lang="ja-JP" altLang="en-US" sz="1400" u="none" strike="noStrike" dirty="0">
                          <a:effectLst/>
                        </a:rPr>
                        <a:t>  </a:t>
                      </a:r>
                      <a:r>
                        <a:rPr lang="en-US" altLang="ja-JP" sz="1400" u="none" strike="noStrike" dirty="0">
                          <a:effectLst/>
                        </a:rPr>
                        <a:t>215,003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874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1,704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579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3,747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46,675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2,808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109,238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9,928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39,450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1183139675"/>
                  </a:ext>
                </a:extLst>
              </a:tr>
              <a:tr h="505876">
                <a:tc gridSpan="2">
                  <a:txBody>
                    <a:bodyPr/>
                    <a:lstStyle/>
                    <a:p>
                      <a:pPr algn="dist" fontAlgn="ctr"/>
                      <a:r>
                        <a:rPr lang="ja-JP" altLang="en-US" sz="1400" u="none" strike="noStrike" dirty="0">
                          <a:effectLst/>
                        </a:rPr>
                        <a:t>精神障害者等（</a:t>
                      </a:r>
                      <a:r>
                        <a:rPr lang="en-US" sz="1400" u="none" strike="noStrike" dirty="0">
                          <a:effectLst/>
                        </a:rPr>
                        <a:t>Ｂ）</a:t>
                      </a:r>
                      <a:endParaRPr 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hMerge="1">
                  <a:txBody>
                    <a:bodyPr/>
                    <a:lstStyle/>
                    <a:p>
                      <a:endParaRPr kumimoji="1" lang="ja-JP" altLang="en-US"/>
                    </a:p>
                  </a:txBody>
                  <a:tcPr/>
                </a:tc>
                <a:tc>
                  <a:txBody>
                    <a:bodyPr/>
                    <a:lstStyle/>
                    <a:p>
                      <a:pPr algn="ctr" fontAlgn="ctr"/>
                      <a:r>
                        <a:rPr lang="ja-JP" altLang="en-US" sz="1400" u="none" strike="noStrike" dirty="0">
                          <a:effectLst/>
                        </a:rPr>
                        <a:t>    </a:t>
                      </a:r>
                      <a:r>
                        <a:rPr lang="en-US" altLang="ja-JP" sz="1400" u="none" strike="noStrike" dirty="0">
                          <a:effectLst/>
                        </a:rPr>
                        <a:t>3,260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117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64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108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41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807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87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1,152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148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736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3598289413"/>
                  </a:ext>
                </a:extLst>
              </a:tr>
              <a:tr h="505876">
                <a:tc>
                  <a:txBody>
                    <a:bodyPr/>
                    <a:lstStyle/>
                    <a:p>
                      <a:pPr algn="l" fontAlgn="ctr"/>
                      <a:endParaRPr lang="ja-JP" altLang="en-US" sz="8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精神障害者</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2,002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68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42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57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33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492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47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707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92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464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3436510837"/>
                  </a:ext>
                </a:extLst>
              </a:tr>
              <a:tr h="505876">
                <a:tc>
                  <a:txBody>
                    <a:bodyPr/>
                    <a:lstStyle/>
                    <a:p>
                      <a:pPr algn="l" fontAlgn="ctr"/>
                      <a:endParaRPr lang="ja-JP" altLang="en-US" sz="8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精神障害の疑いのある者</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1,258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49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22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51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315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40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445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56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272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3314130123"/>
                  </a:ext>
                </a:extLst>
              </a:tr>
              <a:tr h="505876">
                <a:tc gridSpan="2">
                  <a:txBody>
                    <a:bodyPr/>
                    <a:lstStyle/>
                    <a:p>
                      <a:pPr algn="ctr" fontAlgn="ctr"/>
                      <a:r>
                        <a:rPr lang="en-US" sz="1400" u="none" strike="noStrike" dirty="0">
                          <a:effectLst/>
                        </a:rPr>
                        <a:t>Ｂ／Ａ（％）</a:t>
                      </a:r>
                      <a:endParaRPr 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hMerge="1">
                  <a:txBody>
                    <a:bodyPr/>
                    <a:lstStyle/>
                    <a:p>
                      <a:endParaRPr kumimoji="1" lang="ja-JP" altLang="en-US"/>
                    </a:p>
                  </a:txBody>
                  <a:tcPr/>
                </a:tc>
                <a:tc>
                  <a:txBody>
                    <a:bodyPr/>
                    <a:lstStyle/>
                    <a:p>
                      <a:pPr algn="r" fontAlgn="ctr"/>
                      <a:r>
                        <a:rPr lang="en-US" altLang="ja-JP" sz="1400" u="none" strike="noStrike" dirty="0">
                          <a:effectLst/>
                        </a:rPr>
                        <a:t>1.5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13.4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3.8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18.7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1.1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1.7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3.1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1.1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dirty="0">
                          <a:effectLst/>
                        </a:rPr>
                        <a:t>1.5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dirty="0">
                          <a:effectLst/>
                        </a:rPr>
                        <a:t>1.9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45642141"/>
                  </a:ext>
                </a:extLst>
              </a:tr>
            </a:tbl>
          </a:graphicData>
        </a:graphic>
      </p:graphicFrame>
    </p:spTree>
    <p:extLst>
      <p:ext uri="{BB962C8B-B14F-4D97-AF65-F5344CB8AC3E}">
        <p14:creationId xmlns:p14="http://schemas.microsoft.com/office/powerpoint/2010/main" val="3042605740"/>
      </p:ext>
    </p:extLst>
  </p:cSld>
  <p:clrMapOvr>
    <a:masterClrMapping/>
  </p:clrMapOvr>
  <mc:AlternateContent xmlns:mc="http://schemas.openxmlformats.org/markup-compatibility/2006" xmlns:p14="http://schemas.microsoft.com/office/powerpoint/2010/main">
    <mc:Choice Requires="p14">
      <p:transition spd="slow" p14:dur="2000" advTm="36252"/>
    </mc:Choice>
    <mc:Fallback xmlns="">
      <p:transition spd="slow" advTm="36252"/>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9915A6F1-75D1-4922-B27D-140BD29BCD9F}"/>
              </a:ext>
            </a:extLst>
          </p:cNvPr>
          <p:cNvGraphicFramePr>
            <a:graphicFrameLocks/>
          </p:cNvGraphicFramePr>
          <p:nvPr>
            <p:extLst>
              <p:ext uri="{D42A27DB-BD31-4B8C-83A1-F6EECF244321}">
                <p14:modId xmlns:p14="http://schemas.microsoft.com/office/powerpoint/2010/main" val="3243482215"/>
              </p:ext>
            </p:extLst>
          </p:nvPr>
        </p:nvGraphicFramePr>
        <p:xfrm>
          <a:off x="251520" y="332656"/>
          <a:ext cx="8568952" cy="62646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64635969"/>
      </p:ext>
    </p:extLst>
  </p:cSld>
  <p:clrMapOvr>
    <a:masterClrMapping/>
  </p:clrMapOvr>
  <mc:AlternateContent xmlns:mc="http://schemas.openxmlformats.org/markup-compatibility/2006" xmlns:p14="http://schemas.microsoft.com/office/powerpoint/2010/main">
    <mc:Choice Requires="p14">
      <p:transition spd="slow" p14:dur="2000" advTm="14846"/>
    </mc:Choice>
    <mc:Fallback xmlns="">
      <p:transition spd="slow" advTm="14846"/>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グラフ 2">
            <a:extLst>
              <a:ext uri="{FF2B5EF4-FFF2-40B4-BE49-F238E27FC236}">
                <a16:creationId xmlns:a16="http://schemas.microsoft.com/office/drawing/2014/main" id="{E2B98781-77FC-4916-953E-7C38DE5BDC1D}"/>
              </a:ext>
            </a:extLst>
          </p:cNvPr>
          <p:cNvGraphicFramePr>
            <a:graphicFrameLocks/>
          </p:cNvGraphicFramePr>
          <p:nvPr>
            <p:extLst>
              <p:ext uri="{D42A27DB-BD31-4B8C-83A1-F6EECF244321}">
                <p14:modId xmlns:p14="http://schemas.microsoft.com/office/powerpoint/2010/main" val="1871782290"/>
              </p:ext>
            </p:extLst>
          </p:nvPr>
        </p:nvGraphicFramePr>
        <p:xfrm>
          <a:off x="311943" y="116632"/>
          <a:ext cx="8520113" cy="64087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8742007"/>
      </p:ext>
    </p:extLst>
  </p:cSld>
  <p:clrMapOvr>
    <a:masterClrMapping/>
  </p:clrMapOvr>
  <mc:AlternateContent xmlns:mc="http://schemas.openxmlformats.org/markup-compatibility/2006" xmlns:p14="http://schemas.microsoft.com/office/powerpoint/2010/main">
    <mc:Choice Requires="p14">
      <p:transition spd="slow" p14:dur="2000" advTm="72639"/>
    </mc:Choice>
    <mc:Fallback xmlns="">
      <p:transition spd="slow" advTm="72639"/>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グラフ 2">
            <a:extLst>
              <a:ext uri="{FF2B5EF4-FFF2-40B4-BE49-F238E27FC236}">
                <a16:creationId xmlns:a16="http://schemas.microsoft.com/office/drawing/2014/main" id="{DCBC3E17-2152-4D00-9B50-4B4BA52BEDF6}"/>
              </a:ext>
            </a:extLst>
          </p:cNvPr>
          <p:cNvGraphicFramePr>
            <a:graphicFrameLocks/>
          </p:cNvGraphicFramePr>
          <p:nvPr>
            <p:extLst>
              <p:ext uri="{D42A27DB-BD31-4B8C-83A1-F6EECF244321}">
                <p14:modId xmlns:p14="http://schemas.microsoft.com/office/powerpoint/2010/main" val="3646429665"/>
              </p:ext>
            </p:extLst>
          </p:nvPr>
        </p:nvGraphicFramePr>
        <p:xfrm>
          <a:off x="395536" y="332656"/>
          <a:ext cx="8352928" cy="63367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99332364"/>
      </p:ext>
    </p:extLst>
  </p:cSld>
  <p:clrMapOvr>
    <a:masterClrMapping/>
  </p:clrMapOvr>
  <mc:AlternateContent xmlns:mc="http://schemas.openxmlformats.org/markup-compatibility/2006" xmlns:p14="http://schemas.microsoft.com/office/powerpoint/2010/main">
    <mc:Choice Requires="p14">
      <p:transition spd="slow" p14:dur="2000" advTm="36323"/>
    </mc:Choice>
    <mc:Fallback xmlns="">
      <p:transition spd="slow" advTm="36323"/>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EE651A-575A-4F96-8EE4-D185A41DC654}"/>
              </a:ext>
            </a:extLst>
          </p:cNvPr>
          <p:cNvSpPr>
            <a:spLocks noGrp="1"/>
          </p:cNvSpPr>
          <p:nvPr>
            <p:ph type="title"/>
          </p:nvPr>
        </p:nvSpPr>
        <p:spPr/>
        <p:txBody>
          <a:bodyPr/>
          <a:lstStyle/>
          <a:p>
            <a:pPr algn="ctr"/>
            <a:r>
              <a:rPr kumimoji="1" lang="ja-JP" altLang="en-US" dirty="0"/>
              <a:t>精神障害の疑いのある人の</a:t>
            </a:r>
            <a:br>
              <a:rPr kumimoji="1" lang="en-US" altLang="ja-JP" dirty="0"/>
            </a:br>
            <a:r>
              <a:rPr kumimoji="1" lang="ja-JP" altLang="en-US" dirty="0"/>
              <a:t>推定人口</a:t>
            </a:r>
          </a:p>
        </p:txBody>
      </p:sp>
      <p:sp>
        <p:nvSpPr>
          <p:cNvPr id="3" name="コンテンツ プレースホルダー 2">
            <a:extLst>
              <a:ext uri="{FF2B5EF4-FFF2-40B4-BE49-F238E27FC236}">
                <a16:creationId xmlns:a16="http://schemas.microsoft.com/office/drawing/2014/main" id="{195DC3DA-AA31-4565-B6C1-51B5EA4FC45D}"/>
              </a:ext>
            </a:extLst>
          </p:cNvPr>
          <p:cNvSpPr>
            <a:spLocks noGrp="1"/>
          </p:cNvSpPr>
          <p:nvPr>
            <p:ph idx="1"/>
          </p:nvPr>
        </p:nvSpPr>
        <p:spPr>
          <a:xfrm>
            <a:off x="251520" y="2017713"/>
            <a:ext cx="8703568" cy="4114800"/>
          </a:xfrm>
        </p:spPr>
        <p:txBody>
          <a:bodyPr/>
          <a:lstStyle/>
          <a:p>
            <a:r>
              <a:rPr kumimoji="1" lang="ja-JP" altLang="en-US" dirty="0"/>
              <a:t>厚労省統計ではその実数は全く現れていない。</a:t>
            </a:r>
            <a:endParaRPr kumimoji="1" lang="en-US" altLang="ja-JP" dirty="0"/>
          </a:p>
          <a:p>
            <a:r>
              <a:rPr lang="ja-JP" altLang="en-US" dirty="0"/>
              <a:t>国勢調査の時に精神科受診歴を書いてもらうか、精神症状問診票を書いてもらうしかない。そんなことはあり得ない。</a:t>
            </a:r>
            <a:endParaRPr lang="en-US" altLang="ja-JP" dirty="0"/>
          </a:p>
          <a:p>
            <a:r>
              <a:rPr kumimoji="1" lang="ja-JP" altLang="en-US" dirty="0"/>
              <a:t>犯罪率が真精神障害者と精神障害の疑いのある人で同じだと仮定する。</a:t>
            </a:r>
            <a:endParaRPr kumimoji="1" lang="en-US" altLang="ja-JP" dirty="0"/>
          </a:p>
          <a:p>
            <a:r>
              <a:rPr lang="ja-JP" altLang="en-US" b="0" i="0" u="none" strike="noStrike" dirty="0">
                <a:effectLst/>
                <a:latin typeface="ＭＳ Ｐゴシック" panose="020B0600070205080204" pitchFamily="50" charset="-128"/>
                <a:ea typeface="ＭＳ Ｐゴシック" panose="020B0600070205080204" pitchFamily="50" charset="-128"/>
              </a:rPr>
              <a:t>精神障害の疑いのある人の総数＝</a:t>
            </a:r>
            <a:r>
              <a:rPr lang="en-US" altLang="ja-JP" b="0" i="0" u="none" strike="noStrike" dirty="0">
                <a:effectLst/>
                <a:latin typeface="ＭＳ Ｐゴシック" panose="020B0600070205080204" pitchFamily="50" charset="-128"/>
                <a:ea typeface="ＭＳ Ｐゴシック" panose="020B0600070205080204" pitchFamily="50" charset="-128"/>
              </a:rPr>
              <a:t>420</a:t>
            </a:r>
            <a:r>
              <a:rPr lang="ja-JP" altLang="en-US" b="0" i="0" u="none" strike="noStrike" dirty="0">
                <a:effectLst/>
                <a:latin typeface="ＭＳ Ｐゴシック" panose="020B0600070205080204" pitchFamily="50" charset="-128"/>
                <a:ea typeface="ＭＳ Ｐゴシック" panose="020B0600070205080204" pitchFamily="50" charset="-128"/>
              </a:rPr>
              <a:t>万人</a:t>
            </a:r>
            <a:r>
              <a:rPr lang="en-US" altLang="ja-JP" b="0" i="0" u="none" strike="noStrike" dirty="0">
                <a:effectLst/>
                <a:latin typeface="ＭＳ Ｐゴシック" panose="020B0600070205080204" pitchFamily="50" charset="-128"/>
                <a:ea typeface="ＭＳ Ｐゴシック" panose="020B0600070205080204" pitchFamily="50" charset="-128"/>
              </a:rPr>
              <a:t>÷2002×1258</a:t>
            </a:r>
            <a:r>
              <a:rPr lang="ja-JP" altLang="en-US" b="0" i="0" u="none" strike="noStrike" dirty="0">
                <a:effectLst/>
                <a:latin typeface="ＭＳ Ｐゴシック" panose="020B0600070205080204" pitchFamily="50" charset="-128"/>
                <a:ea typeface="ＭＳ Ｐゴシック" panose="020B0600070205080204" pitchFamily="50" charset="-128"/>
              </a:rPr>
              <a:t>＝</a:t>
            </a:r>
            <a:r>
              <a:rPr lang="en-US" altLang="ja-JP" b="0" i="0" u="none" strike="noStrike" dirty="0">
                <a:effectLst/>
                <a:latin typeface="ＭＳ Ｐゴシック" panose="020B0600070205080204" pitchFamily="50" charset="-128"/>
                <a:ea typeface="ＭＳ Ｐゴシック" panose="020B0600070205080204" pitchFamily="50" charset="-128"/>
              </a:rPr>
              <a:t>264</a:t>
            </a:r>
            <a:r>
              <a:rPr lang="ja-JP" altLang="en-US" b="0" i="0" u="none" strike="noStrike" dirty="0">
                <a:effectLst/>
                <a:latin typeface="ＭＳ Ｐゴシック" panose="020B0600070205080204" pitchFamily="50" charset="-128"/>
                <a:ea typeface="ＭＳ Ｐゴシック" panose="020B0600070205080204" pitchFamily="50" charset="-128"/>
              </a:rPr>
              <a:t>万人</a:t>
            </a:r>
            <a:r>
              <a:rPr lang="ja-JP" altLang="en-US" dirty="0"/>
              <a:t> </a:t>
            </a:r>
            <a:endParaRPr kumimoji="1" lang="ja-JP" altLang="en-US" dirty="0"/>
          </a:p>
        </p:txBody>
      </p:sp>
    </p:spTree>
    <p:extLst>
      <p:ext uri="{BB962C8B-B14F-4D97-AF65-F5344CB8AC3E}">
        <p14:creationId xmlns:p14="http://schemas.microsoft.com/office/powerpoint/2010/main" val="1826055908"/>
      </p:ext>
    </p:extLst>
  </p:cSld>
  <p:clrMapOvr>
    <a:masterClrMapping/>
  </p:clrMapOvr>
  <mc:AlternateContent xmlns:mc="http://schemas.openxmlformats.org/markup-compatibility/2006" xmlns:p14="http://schemas.microsoft.com/office/powerpoint/2010/main">
    <mc:Choice Requires="p14">
      <p:transition spd="slow" p14:dur="2000" advTm="40774"/>
    </mc:Choice>
    <mc:Fallback xmlns="">
      <p:transition spd="slow" advTm="40774"/>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3C6D3F3E-77DA-4881-B5CF-7B0BC4110B61}"/>
              </a:ext>
            </a:extLst>
          </p:cNvPr>
          <p:cNvGraphicFramePr>
            <a:graphicFrameLocks/>
          </p:cNvGraphicFramePr>
          <p:nvPr>
            <p:extLst>
              <p:ext uri="{D42A27DB-BD31-4B8C-83A1-F6EECF244321}">
                <p14:modId xmlns:p14="http://schemas.microsoft.com/office/powerpoint/2010/main" val="2623154244"/>
              </p:ext>
            </p:extLst>
          </p:nvPr>
        </p:nvGraphicFramePr>
        <p:xfrm>
          <a:off x="251520" y="260648"/>
          <a:ext cx="8712968" cy="62646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02183382"/>
      </p:ext>
    </p:extLst>
  </p:cSld>
  <p:clrMapOvr>
    <a:masterClrMapping/>
  </p:clrMapOvr>
  <mc:AlternateContent xmlns:mc="http://schemas.openxmlformats.org/markup-compatibility/2006" xmlns:p14="http://schemas.microsoft.com/office/powerpoint/2010/main">
    <mc:Choice Requires="p14">
      <p:transition spd="slow" p14:dur="2000" advTm="56561"/>
    </mc:Choice>
    <mc:Fallback xmlns="">
      <p:transition spd="slow" advTm="56561"/>
    </mc:Fallback>
  </mc:AlternateContent>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F5E78E24-B53C-45E5-BB81-84F3CF8D2013}"/>
              </a:ext>
            </a:extLst>
          </p:cNvPr>
          <p:cNvSpPr>
            <a:spLocks noGrp="1" noChangeArrowheads="1"/>
          </p:cNvSpPr>
          <p:nvPr>
            <p:ph type="title"/>
          </p:nvPr>
        </p:nvSpPr>
        <p:spPr>
          <a:xfrm>
            <a:off x="1150938" y="617538"/>
            <a:ext cx="7793037" cy="867246"/>
          </a:xfrm>
        </p:spPr>
        <p:txBody>
          <a:bodyPr/>
          <a:lstStyle/>
          <a:p>
            <a:r>
              <a:rPr lang="ja-JP" altLang="en-US" dirty="0">
                <a:solidFill>
                  <a:srgbClr val="FFFF00"/>
                </a:solidFill>
              </a:rPr>
              <a:t>偏見と誤解の構造</a:t>
            </a:r>
          </a:p>
        </p:txBody>
      </p:sp>
      <p:sp>
        <p:nvSpPr>
          <p:cNvPr id="47107" name="Rectangle 3">
            <a:extLst>
              <a:ext uri="{FF2B5EF4-FFF2-40B4-BE49-F238E27FC236}">
                <a16:creationId xmlns:a16="http://schemas.microsoft.com/office/drawing/2014/main" id="{45E14F14-964F-4336-B132-5BCE15BE3D2E}"/>
              </a:ext>
            </a:extLst>
          </p:cNvPr>
          <p:cNvSpPr>
            <a:spLocks noGrp="1" noChangeArrowheads="1"/>
          </p:cNvSpPr>
          <p:nvPr>
            <p:ph idx="1"/>
          </p:nvPr>
        </p:nvSpPr>
        <p:spPr>
          <a:xfrm>
            <a:off x="457200" y="2017713"/>
            <a:ext cx="8497888" cy="4114800"/>
          </a:xfrm>
        </p:spPr>
        <p:txBody>
          <a:bodyPr/>
          <a:lstStyle/>
          <a:p>
            <a:r>
              <a:rPr lang="en-US" altLang="ja-JP"/>
              <a:t>｢</a:t>
            </a:r>
            <a:r>
              <a:rPr lang="ja-JP" altLang="en-US">
                <a:solidFill>
                  <a:srgbClr val="FFFF00"/>
                </a:solidFill>
              </a:rPr>
              <a:t>了解不能（訳がわからない）</a:t>
            </a:r>
            <a:r>
              <a:rPr lang="en-US" altLang="ja-JP"/>
              <a:t>｣</a:t>
            </a:r>
            <a:r>
              <a:rPr lang="ja-JP" altLang="en-US"/>
              <a:t>の心の動きを「</a:t>
            </a:r>
            <a:r>
              <a:rPr lang="ja-JP" altLang="en-US">
                <a:solidFill>
                  <a:srgbClr val="FFFF00"/>
                </a:solidFill>
              </a:rPr>
              <a:t>何をしでかすか分からない</a:t>
            </a:r>
            <a:r>
              <a:rPr lang="ja-JP" altLang="en-US"/>
              <a:t>」に拡大解釈</a:t>
            </a:r>
          </a:p>
          <a:p>
            <a:pPr lvl="1"/>
            <a:r>
              <a:rPr lang="ja-JP" altLang="en-US"/>
              <a:t>非精神障害者のすることは予測可能という誤解</a:t>
            </a:r>
          </a:p>
          <a:p>
            <a:r>
              <a:rPr lang="ja-JP" altLang="en-US">
                <a:solidFill>
                  <a:srgbClr val="FFFF00"/>
                </a:solidFill>
              </a:rPr>
              <a:t>生活障害の結果</a:t>
            </a:r>
            <a:r>
              <a:rPr lang="ja-JP" altLang="en-US"/>
              <a:t>としての振る舞い・行動に対する</a:t>
            </a:r>
            <a:r>
              <a:rPr lang="ja-JP" altLang="en-US">
                <a:solidFill>
                  <a:srgbClr val="FFFF00"/>
                </a:solidFill>
              </a:rPr>
              <a:t>嫌悪感・恐怖感</a:t>
            </a:r>
          </a:p>
          <a:p>
            <a:r>
              <a:rPr lang="ja-JP" altLang="en-US"/>
              <a:t>陰性症状から陽性症状への</a:t>
            </a:r>
            <a:r>
              <a:rPr lang="ja-JP" altLang="en-US">
                <a:solidFill>
                  <a:srgbClr val="FFFF00"/>
                </a:solidFill>
              </a:rPr>
              <a:t>拡大解釈</a:t>
            </a:r>
          </a:p>
          <a:p>
            <a:r>
              <a:rPr lang="ja-JP" altLang="en-US"/>
              <a:t>違和感を持つ相手が</a:t>
            </a:r>
            <a:r>
              <a:rPr lang="ja-JP" altLang="en-US">
                <a:solidFill>
                  <a:srgbClr val="FFFF00"/>
                </a:solidFill>
              </a:rPr>
              <a:t>弱者だから差別する</a:t>
            </a:r>
          </a:p>
        </p:txBody>
      </p:sp>
    </p:spTree>
  </p:cSld>
  <p:clrMapOvr>
    <a:masterClrMapping/>
  </p:clrMapOvr>
  <mc:AlternateContent xmlns:mc="http://schemas.openxmlformats.org/markup-compatibility/2006" xmlns:p14="http://schemas.microsoft.com/office/powerpoint/2010/main">
    <mc:Choice Requires="p14">
      <p:transition spd="slow" p14:dur="2000" advTm="130516"/>
    </mc:Choice>
    <mc:Fallback xmlns="">
      <p:transition spd="slow" advTm="130516"/>
    </mc:Fallback>
  </mc:AlternateContent>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7FD7F76C-FFF8-4C5F-8F5F-82E52E92B6DC}"/>
              </a:ext>
            </a:extLst>
          </p:cNvPr>
          <p:cNvSpPr>
            <a:spLocks noGrp="1" noChangeArrowheads="1"/>
          </p:cNvSpPr>
          <p:nvPr>
            <p:ph type="title"/>
          </p:nvPr>
        </p:nvSpPr>
        <p:spPr>
          <a:xfrm>
            <a:off x="1150938" y="617538"/>
            <a:ext cx="7793037" cy="723230"/>
          </a:xfrm>
        </p:spPr>
        <p:txBody>
          <a:bodyPr/>
          <a:lstStyle/>
          <a:p>
            <a:r>
              <a:rPr lang="ja-JP" altLang="en-US" dirty="0">
                <a:solidFill>
                  <a:srgbClr val="FFFF00"/>
                </a:solidFill>
              </a:rPr>
              <a:t>偏見と誤解の再生産</a:t>
            </a:r>
          </a:p>
        </p:txBody>
      </p:sp>
      <p:sp>
        <p:nvSpPr>
          <p:cNvPr id="48131" name="Rectangle 3">
            <a:extLst>
              <a:ext uri="{FF2B5EF4-FFF2-40B4-BE49-F238E27FC236}">
                <a16:creationId xmlns:a16="http://schemas.microsoft.com/office/drawing/2014/main" id="{6666E26A-CC6C-446C-8A3C-8BAD2BFB96E7}"/>
              </a:ext>
            </a:extLst>
          </p:cNvPr>
          <p:cNvSpPr>
            <a:spLocks noGrp="1" noChangeArrowheads="1"/>
          </p:cNvSpPr>
          <p:nvPr>
            <p:ph idx="1"/>
          </p:nvPr>
        </p:nvSpPr>
        <p:spPr/>
        <p:txBody>
          <a:bodyPr/>
          <a:lstStyle/>
          <a:p>
            <a:r>
              <a:rPr lang="ja-JP" altLang="en-US" dirty="0">
                <a:solidFill>
                  <a:srgbClr val="FFFF00"/>
                </a:solidFill>
              </a:rPr>
              <a:t>知的障害を伴わない発達障害者</a:t>
            </a:r>
            <a:r>
              <a:rPr lang="ja-JP" altLang="en-US" dirty="0"/>
              <a:t>が新たな差別・偏見の標的になろうとしている</a:t>
            </a:r>
          </a:p>
          <a:p>
            <a:r>
              <a:rPr lang="ja-JP" altLang="en-US" dirty="0"/>
              <a:t>発達障害の存在が知られてきた。中途半端な理解でレッテル貼りだけが横行する。</a:t>
            </a:r>
          </a:p>
          <a:p>
            <a:r>
              <a:rPr lang="ja-JP" altLang="en-US" dirty="0"/>
              <a:t>ある凶悪犯罪の犯人が発達障害者であったことがマスコミで大々的に報じられる</a:t>
            </a:r>
          </a:p>
          <a:p>
            <a:r>
              <a:rPr lang="en-US" altLang="ja-JP" dirty="0">
                <a:solidFill>
                  <a:srgbClr val="FFFF00"/>
                </a:solidFill>
              </a:rPr>
              <a:t>｢</a:t>
            </a:r>
            <a:r>
              <a:rPr lang="ja-JP" altLang="en-US" dirty="0">
                <a:solidFill>
                  <a:srgbClr val="FFFF00"/>
                </a:solidFill>
              </a:rPr>
              <a:t>了解不能</a:t>
            </a:r>
            <a:r>
              <a:rPr lang="en-US" altLang="ja-JP" dirty="0">
                <a:solidFill>
                  <a:srgbClr val="FFFF00"/>
                </a:solidFill>
              </a:rPr>
              <a:t>｣</a:t>
            </a:r>
            <a:r>
              <a:rPr lang="ja-JP" altLang="en-US" dirty="0">
                <a:solidFill>
                  <a:srgbClr val="FFFF00"/>
                </a:solidFill>
              </a:rPr>
              <a:t>の拡大解釈</a:t>
            </a:r>
            <a:r>
              <a:rPr lang="ja-JP" altLang="en-US" dirty="0"/>
              <a:t>がある</a:t>
            </a:r>
          </a:p>
        </p:txBody>
      </p:sp>
    </p:spTree>
  </p:cSld>
  <p:clrMapOvr>
    <a:masterClrMapping/>
  </p:clrMapOvr>
  <mc:AlternateContent xmlns:mc="http://schemas.openxmlformats.org/markup-compatibility/2006" xmlns:p14="http://schemas.microsoft.com/office/powerpoint/2010/main">
    <mc:Choice Requires="p14">
      <p:transition spd="slow" p14:dur="2000" advTm="55859"/>
    </mc:Choice>
    <mc:Fallback xmlns="">
      <p:transition spd="slow" advTm="55859"/>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83FB75-A0A7-4172-AC80-A58EB3B27386}"/>
              </a:ext>
            </a:extLst>
          </p:cNvPr>
          <p:cNvSpPr>
            <a:spLocks noGrp="1"/>
          </p:cNvSpPr>
          <p:nvPr>
            <p:ph type="title"/>
          </p:nvPr>
        </p:nvSpPr>
        <p:spPr/>
        <p:txBody>
          <a:bodyPr/>
          <a:lstStyle/>
          <a:p>
            <a:r>
              <a:rPr kumimoji="1" lang="en-US" altLang="ja-JP" dirty="0"/>
              <a:t>ICD-11</a:t>
            </a:r>
            <a:br>
              <a:rPr kumimoji="1" lang="en-US" altLang="ja-JP" dirty="0"/>
            </a:br>
            <a:r>
              <a:rPr kumimoji="1" lang="zh-TW" altLang="en-US" sz="3600" dirty="0"/>
              <a:t>０６　精神的、行動的、神経発達的障害群</a:t>
            </a:r>
            <a:endParaRPr kumimoji="1" lang="ja-JP" altLang="en-US" sz="3600" dirty="0"/>
          </a:p>
        </p:txBody>
      </p:sp>
      <p:sp>
        <p:nvSpPr>
          <p:cNvPr id="3" name="コンテンツ プレースホルダー 2">
            <a:extLst>
              <a:ext uri="{FF2B5EF4-FFF2-40B4-BE49-F238E27FC236}">
                <a16:creationId xmlns:a16="http://schemas.microsoft.com/office/drawing/2014/main" id="{94D79D72-A56C-46D4-A6B6-8BAB53F32E34}"/>
              </a:ext>
            </a:extLst>
          </p:cNvPr>
          <p:cNvSpPr>
            <a:spLocks noGrp="1"/>
          </p:cNvSpPr>
          <p:nvPr>
            <p:ph idx="1"/>
          </p:nvPr>
        </p:nvSpPr>
        <p:spPr/>
        <p:txBody>
          <a:bodyPr/>
          <a:lstStyle/>
          <a:p>
            <a:r>
              <a:rPr kumimoji="1" lang="en-US" altLang="ja-JP" dirty="0"/>
              <a:t>1 </a:t>
            </a:r>
            <a:r>
              <a:rPr kumimoji="1" lang="ja-JP" altLang="en-US" dirty="0"/>
              <a:t>神経発達症群</a:t>
            </a:r>
            <a:endParaRPr kumimoji="1" lang="en-US" altLang="ja-JP" dirty="0"/>
          </a:p>
          <a:p>
            <a:pPr lvl="1"/>
            <a:r>
              <a:rPr kumimoji="1" lang="ja-JP" altLang="en-US" dirty="0">
                <a:solidFill>
                  <a:srgbClr val="FFFF00"/>
                </a:solidFill>
              </a:rPr>
              <a:t>知的発達症</a:t>
            </a:r>
            <a:endParaRPr kumimoji="1" lang="en-US" altLang="ja-JP" dirty="0">
              <a:solidFill>
                <a:srgbClr val="FFFF00"/>
              </a:solidFill>
            </a:endParaRPr>
          </a:p>
          <a:p>
            <a:pPr lvl="1"/>
            <a:r>
              <a:rPr kumimoji="1" lang="ja-JP" altLang="en-US" dirty="0">
                <a:solidFill>
                  <a:srgbClr val="FFFF00"/>
                </a:solidFill>
              </a:rPr>
              <a:t>自閉スペクトラム症（</a:t>
            </a:r>
            <a:r>
              <a:rPr kumimoji="1" lang="en-US" altLang="ja-JP" dirty="0">
                <a:solidFill>
                  <a:srgbClr val="FFFF00"/>
                </a:solidFill>
              </a:rPr>
              <a:t>ASD)</a:t>
            </a:r>
            <a:endParaRPr lang="en-US" altLang="ja-JP" dirty="0">
              <a:solidFill>
                <a:srgbClr val="FFFF00"/>
              </a:solidFill>
            </a:endParaRPr>
          </a:p>
          <a:p>
            <a:pPr lvl="1"/>
            <a:r>
              <a:rPr kumimoji="1" lang="zh-TW" altLang="en-US" dirty="0"/>
              <a:t> 注意欠如多動症</a:t>
            </a:r>
            <a:r>
              <a:rPr kumimoji="1" lang="ja-JP" altLang="en-US" dirty="0"/>
              <a:t>（</a:t>
            </a:r>
            <a:r>
              <a:rPr kumimoji="1" lang="en-US" altLang="ja-JP" dirty="0"/>
              <a:t>AD/HD)</a:t>
            </a:r>
            <a:endParaRPr kumimoji="1" lang="en-US" altLang="zh-TW" dirty="0"/>
          </a:p>
          <a:p>
            <a:pPr lvl="1"/>
            <a:r>
              <a:rPr kumimoji="1" lang="ja-JP" altLang="en-US" dirty="0"/>
              <a:t>チック症群</a:t>
            </a:r>
            <a:endParaRPr kumimoji="1" lang="en-US" altLang="ja-JP" dirty="0"/>
          </a:p>
          <a:p>
            <a:r>
              <a:rPr kumimoji="1" lang="ja-JP" altLang="en-US" dirty="0"/>
              <a:t>２　統合失調症または他の一次性精神症群</a:t>
            </a:r>
            <a:endParaRPr kumimoji="1" lang="en-US" altLang="ja-JP" dirty="0"/>
          </a:p>
          <a:p>
            <a:pPr lvl="1"/>
            <a:r>
              <a:rPr kumimoji="1" lang="ja-JP" altLang="en-US" dirty="0"/>
              <a:t>統合失調症</a:t>
            </a:r>
            <a:endParaRPr kumimoji="1" lang="en-US" altLang="ja-JP" dirty="0"/>
          </a:p>
          <a:p>
            <a:pPr lvl="1"/>
            <a:r>
              <a:rPr kumimoji="1" lang="zh-TW" altLang="en-US" dirty="0"/>
              <a:t>統合失調感情症</a:t>
            </a:r>
            <a:endParaRPr kumimoji="1" lang="en-US" altLang="zh-TW" dirty="0"/>
          </a:p>
          <a:p>
            <a:pPr lvl="1"/>
            <a:r>
              <a:rPr kumimoji="1" lang="zh-TW" altLang="en-US" dirty="0"/>
              <a:t>統合失調型症</a:t>
            </a:r>
            <a:endParaRPr kumimoji="1" lang="en-US" altLang="ja-JP" dirty="0"/>
          </a:p>
          <a:p>
            <a:pPr marL="457200" lvl="1" indent="0">
              <a:buNone/>
            </a:pPr>
            <a:endParaRPr kumimoji="1" lang="en-US" altLang="ja-JP" dirty="0"/>
          </a:p>
          <a:p>
            <a:pPr lvl="1"/>
            <a:endParaRPr kumimoji="1" lang="ja-JP" altLang="en-US" dirty="0"/>
          </a:p>
        </p:txBody>
      </p:sp>
    </p:spTree>
    <p:extLst>
      <p:ext uri="{BB962C8B-B14F-4D97-AF65-F5344CB8AC3E}">
        <p14:creationId xmlns:p14="http://schemas.microsoft.com/office/powerpoint/2010/main" val="882975461"/>
      </p:ext>
    </p:extLst>
  </p:cSld>
  <p:clrMapOvr>
    <a:masterClrMapping/>
  </p:clrMapOvr>
  <mc:AlternateContent xmlns:mc="http://schemas.openxmlformats.org/markup-compatibility/2006" xmlns:p14="http://schemas.microsoft.com/office/powerpoint/2010/main">
    <mc:Choice Requires="p14">
      <p:transition spd="slow" p14:dur="2000" advTm="47499"/>
    </mc:Choice>
    <mc:Fallback xmlns="">
      <p:transition spd="slow" advTm="47499"/>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0EB57E-8B8D-49D5-92F2-05E158D21235}"/>
              </a:ext>
            </a:extLst>
          </p:cNvPr>
          <p:cNvSpPr>
            <a:spLocks noGrp="1"/>
          </p:cNvSpPr>
          <p:nvPr>
            <p:ph type="title"/>
          </p:nvPr>
        </p:nvSpPr>
        <p:spPr/>
        <p:txBody>
          <a:bodyPr/>
          <a:lstStyle/>
          <a:p>
            <a:r>
              <a:rPr kumimoji="1" lang="ja-JP" altLang="en-US" dirty="0"/>
              <a:t>自閉スペクトラム症</a:t>
            </a:r>
          </a:p>
        </p:txBody>
      </p:sp>
      <p:sp>
        <p:nvSpPr>
          <p:cNvPr id="3" name="コンテンツ プレースホルダー 2">
            <a:extLst>
              <a:ext uri="{FF2B5EF4-FFF2-40B4-BE49-F238E27FC236}">
                <a16:creationId xmlns:a16="http://schemas.microsoft.com/office/drawing/2014/main" id="{0A9953F4-2C28-4CF4-A4D4-3FF441939203}"/>
              </a:ext>
            </a:extLst>
          </p:cNvPr>
          <p:cNvSpPr>
            <a:spLocks noGrp="1"/>
          </p:cNvSpPr>
          <p:nvPr>
            <p:ph idx="1"/>
          </p:nvPr>
        </p:nvSpPr>
        <p:spPr/>
        <p:txBody>
          <a:bodyPr/>
          <a:lstStyle/>
          <a:p>
            <a:r>
              <a:rPr kumimoji="1" lang="en-US" altLang="ja-JP" dirty="0"/>
              <a:t>DSM-</a:t>
            </a:r>
            <a:r>
              <a:rPr lang="en-US" altLang="ja-JP" dirty="0"/>
              <a:t>Ⅳ</a:t>
            </a:r>
            <a:r>
              <a:rPr lang="ja-JP" altLang="en-US" dirty="0"/>
              <a:t>、</a:t>
            </a:r>
            <a:r>
              <a:rPr lang="en-US" altLang="ja-JP" dirty="0"/>
              <a:t>ICD-10</a:t>
            </a:r>
            <a:r>
              <a:rPr lang="ja-JP" altLang="en-US" dirty="0"/>
              <a:t>で自閉性障害、アスペルガー障害を含む広汎性発達障がいとされていたものが、</a:t>
            </a:r>
            <a:r>
              <a:rPr lang="en-US" altLang="ja-JP" dirty="0"/>
              <a:t>DSM-5,ICD-11</a:t>
            </a:r>
            <a:r>
              <a:rPr lang="ja-JP" altLang="en-US" dirty="0"/>
              <a:t>では、自閉スペクトラム症という</a:t>
            </a:r>
            <a:r>
              <a:rPr lang="ja-JP" altLang="en-US" dirty="0">
                <a:solidFill>
                  <a:srgbClr val="FFFF00"/>
                </a:solidFill>
              </a:rPr>
              <a:t>連続体モデル</a:t>
            </a:r>
            <a:r>
              <a:rPr lang="ja-JP" altLang="en-US" dirty="0"/>
              <a:t>でまとめられた。</a:t>
            </a:r>
            <a:endParaRPr lang="en-US" altLang="ja-JP" dirty="0"/>
          </a:p>
          <a:p>
            <a:r>
              <a:rPr kumimoji="1" lang="en-US" altLang="ja-JP" dirty="0"/>
              <a:t>A.</a:t>
            </a:r>
            <a:r>
              <a:rPr kumimoji="1" lang="ja-JP" altLang="en-US" dirty="0"/>
              <a:t>社会的コミュニケーション及び対人的相互反応における持続的欠陥</a:t>
            </a:r>
            <a:endParaRPr kumimoji="1" lang="en-US" altLang="ja-JP" dirty="0"/>
          </a:p>
          <a:p>
            <a:r>
              <a:rPr lang="en-US" altLang="ja-JP" dirty="0"/>
              <a:t>B.</a:t>
            </a:r>
            <a:r>
              <a:rPr lang="ja-JP" altLang="en-US" dirty="0"/>
              <a:t>行動、興味、または活動の限定された反復的様式</a:t>
            </a:r>
            <a:endParaRPr kumimoji="1" lang="ja-JP" altLang="en-US" dirty="0"/>
          </a:p>
        </p:txBody>
      </p:sp>
    </p:spTree>
    <p:extLst>
      <p:ext uri="{BB962C8B-B14F-4D97-AF65-F5344CB8AC3E}">
        <p14:creationId xmlns:p14="http://schemas.microsoft.com/office/powerpoint/2010/main" val="1518861227"/>
      </p:ext>
    </p:extLst>
  </p:cSld>
  <p:clrMapOvr>
    <a:masterClrMapping/>
  </p:clrMapOvr>
  <mc:AlternateContent xmlns:mc="http://schemas.openxmlformats.org/markup-compatibility/2006" xmlns:p14="http://schemas.microsoft.com/office/powerpoint/2010/main">
    <mc:Choice Requires="p14">
      <p:transition spd="slow" p14:dur="2000" advTm="47533"/>
    </mc:Choice>
    <mc:Fallback xmlns="">
      <p:transition spd="slow" advTm="4753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4A8937-C086-44AC-81D4-B346DD9109FD}"/>
              </a:ext>
            </a:extLst>
          </p:cNvPr>
          <p:cNvSpPr>
            <a:spLocks noGrp="1"/>
          </p:cNvSpPr>
          <p:nvPr>
            <p:ph type="title"/>
          </p:nvPr>
        </p:nvSpPr>
        <p:spPr>
          <a:xfrm>
            <a:off x="971600" y="260648"/>
            <a:ext cx="7793037" cy="723230"/>
          </a:xfrm>
        </p:spPr>
        <p:txBody>
          <a:bodyPr/>
          <a:lstStyle/>
          <a:p>
            <a:r>
              <a:rPr kumimoji="1" lang="ja-JP" altLang="en-US" dirty="0">
                <a:solidFill>
                  <a:srgbClr val="FFFF00"/>
                </a:solidFill>
              </a:rPr>
              <a:t>施設コンフリクト事例　大阪府</a:t>
            </a:r>
          </a:p>
        </p:txBody>
      </p:sp>
      <p:sp>
        <p:nvSpPr>
          <p:cNvPr id="3" name="コンテンツ プレースホルダー 2">
            <a:extLst>
              <a:ext uri="{FF2B5EF4-FFF2-40B4-BE49-F238E27FC236}">
                <a16:creationId xmlns:a16="http://schemas.microsoft.com/office/drawing/2014/main" id="{DFDBF4AD-1DCB-4894-A793-C3EE6DA0FC81}"/>
              </a:ext>
            </a:extLst>
          </p:cNvPr>
          <p:cNvSpPr>
            <a:spLocks noGrp="1"/>
          </p:cNvSpPr>
          <p:nvPr>
            <p:ph idx="1"/>
          </p:nvPr>
        </p:nvSpPr>
        <p:spPr>
          <a:xfrm>
            <a:off x="395536" y="1124744"/>
            <a:ext cx="8559552" cy="5256584"/>
          </a:xfrm>
        </p:spPr>
        <p:txBody>
          <a:bodyPr/>
          <a:lstStyle/>
          <a:p>
            <a:r>
              <a:rPr kumimoji="1" lang="ja-JP" altLang="en-US" sz="2400" dirty="0">
                <a:solidFill>
                  <a:srgbClr val="FFFF00"/>
                </a:solidFill>
              </a:rPr>
              <a:t>精神科診療所の開設</a:t>
            </a:r>
            <a:r>
              <a:rPr kumimoji="1" lang="ja-JP" altLang="en-US" sz="2400" dirty="0"/>
              <a:t>に対し、近隣住民が反対し、市長、市会議員も含む反対署名があり、借受け予定建物の所有者の本業に係る不買運動まで発展したことから断念した。</a:t>
            </a:r>
          </a:p>
          <a:p>
            <a:r>
              <a:rPr kumimoji="1" lang="ja-JP" altLang="en-US" sz="2400" dirty="0"/>
              <a:t>西成区で計画されている</a:t>
            </a:r>
            <a:r>
              <a:rPr kumimoji="1" lang="ja-JP" altLang="en-US" sz="2400" dirty="0">
                <a:solidFill>
                  <a:srgbClr val="FFFF00"/>
                </a:solidFill>
              </a:rPr>
              <a:t>精神障害者通所授産施設（生活訓練施設等併設予定）</a:t>
            </a:r>
            <a:r>
              <a:rPr kumimoji="1" lang="ja-JP" altLang="en-US" sz="2400" dirty="0"/>
              <a:t>が地元の反対により、建設が延期されている。</a:t>
            </a:r>
          </a:p>
          <a:p>
            <a:r>
              <a:rPr kumimoji="1" lang="ja-JP" altLang="en-US" sz="2400" dirty="0"/>
              <a:t>大阪市が、西成区で建設を計画していた</a:t>
            </a:r>
            <a:r>
              <a:rPr kumimoji="1" lang="ja-JP" altLang="en-US" sz="2400" dirty="0">
                <a:solidFill>
                  <a:srgbClr val="FFFF00"/>
                </a:solidFill>
              </a:rPr>
              <a:t>救護施設</a:t>
            </a:r>
            <a:r>
              <a:rPr kumimoji="1" lang="ja-JP" altLang="en-US" sz="2400" dirty="0"/>
              <a:t>が地元の反対で建設が頓挫している。</a:t>
            </a:r>
          </a:p>
          <a:p>
            <a:r>
              <a:rPr kumimoji="1" lang="ja-JP" altLang="en-US" sz="2400" dirty="0"/>
              <a:t>阿倍野区で計画されている</a:t>
            </a:r>
            <a:r>
              <a:rPr kumimoji="1" lang="ja-JP" altLang="en-US" sz="2400" dirty="0">
                <a:solidFill>
                  <a:srgbClr val="FFFF00"/>
                </a:solidFill>
              </a:rPr>
              <a:t>知的障害者援護施設と精神障害者授産施設（地域生活支援センタ－併設予定）</a:t>
            </a:r>
            <a:r>
              <a:rPr kumimoji="1" lang="ja-JP" altLang="en-US" sz="2400" dirty="0"/>
              <a:t>が地元住民の一部の反対で建設が停滞している。</a:t>
            </a:r>
          </a:p>
          <a:p>
            <a:r>
              <a:rPr kumimoji="1" lang="ja-JP" altLang="en-US" sz="2400" dirty="0"/>
              <a:t>高槻市内の府営住宅を活用した</a:t>
            </a:r>
            <a:r>
              <a:rPr kumimoji="1" lang="ja-JP" altLang="en-US" sz="2400" dirty="0">
                <a:solidFill>
                  <a:srgbClr val="FFFF00"/>
                </a:solidFill>
              </a:rPr>
              <a:t>グル－プホ－ム</a:t>
            </a:r>
            <a:r>
              <a:rPr kumimoji="1" lang="ja-JP" altLang="en-US" sz="2400" dirty="0"/>
              <a:t>について、団地自治会の理解が得られず入居に至っていない。</a:t>
            </a:r>
          </a:p>
        </p:txBody>
      </p:sp>
    </p:spTree>
    <p:extLst>
      <p:ext uri="{BB962C8B-B14F-4D97-AF65-F5344CB8AC3E}">
        <p14:creationId xmlns:p14="http://schemas.microsoft.com/office/powerpoint/2010/main" val="3729175954"/>
      </p:ext>
    </p:extLst>
  </p:cSld>
  <p:clrMapOvr>
    <a:masterClrMapping/>
  </p:clrMapOvr>
  <mc:AlternateContent xmlns:mc="http://schemas.openxmlformats.org/markup-compatibility/2006" xmlns:p14="http://schemas.microsoft.com/office/powerpoint/2010/main">
    <mc:Choice Requires="p14">
      <p:transition spd="slow" p14:dur="2000" advTm="81284"/>
    </mc:Choice>
    <mc:Fallback xmlns="">
      <p:transition spd="slow" advTm="81284"/>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A3E105-BB4B-48CE-AC57-0BD1E780598A}"/>
              </a:ext>
            </a:extLst>
          </p:cNvPr>
          <p:cNvSpPr>
            <a:spLocks noGrp="1"/>
          </p:cNvSpPr>
          <p:nvPr>
            <p:ph type="title"/>
          </p:nvPr>
        </p:nvSpPr>
        <p:spPr>
          <a:xfrm>
            <a:off x="457200" y="277812"/>
            <a:ext cx="8229600" cy="1783035"/>
          </a:xfrm>
        </p:spPr>
        <p:txBody>
          <a:bodyPr/>
          <a:lstStyle/>
          <a:p>
            <a:pPr marL="342900" marR="0" lvl="0" indent="-342900" defTabSz="914400" rtl="0" eaLnBrk="0" fontAlgn="base" latinLnBrk="0" hangingPunct="0">
              <a:lnSpc>
                <a:spcPct val="100000"/>
              </a:lnSpc>
              <a:spcBef>
                <a:spcPct val="20000"/>
              </a:spcBef>
              <a:spcAft>
                <a:spcPct val="0"/>
              </a:spcAft>
              <a:tabLst/>
              <a:defRPr/>
            </a:pPr>
            <a:r>
              <a:rPr kumimoji="1" lang="en-US" altLang="ja-JP" sz="3200" b="0" i="0" u="none" strike="noStrike" kern="0" cap="none" spc="0" normalizeH="0" baseline="0" noProof="0" dirty="0">
                <a:ln>
                  <a:noFill/>
                </a:ln>
                <a:solidFill>
                  <a:srgbClr val="FFFF00"/>
                </a:solidFill>
                <a:effectLst>
                  <a:outerShdw blurRad="38100" dist="38100" dir="2700000" algn="tl">
                    <a:srgbClr val="000000"/>
                  </a:outerShdw>
                </a:effectLst>
                <a:uLnTx/>
                <a:uFillTx/>
                <a:latin typeface="Arial"/>
                <a:ea typeface="ＭＳ Ｐゴシック"/>
                <a:cs typeface="+mn-cs"/>
              </a:rPr>
              <a:t>A.</a:t>
            </a:r>
            <a:r>
              <a:rPr kumimoji="1" lang="ja-JP" altLang="en-US" sz="3200" b="0" i="0" u="none" strike="noStrike" kern="0" cap="none" spc="0" normalizeH="0" baseline="0" noProof="0" dirty="0">
                <a:ln>
                  <a:noFill/>
                </a:ln>
                <a:solidFill>
                  <a:srgbClr val="FFFF00"/>
                </a:solidFill>
                <a:effectLst>
                  <a:outerShdw blurRad="38100" dist="38100" dir="2700000" algn="tl">
                    <a:srgbClr val="000000"/>
                  </a:outerShdw>
                </a:effectLst>
                <a:uLnTx/>
                <a:uFillTx/>
                <a:latin typeface="Arial"/>
                <a:ea typeface="ＭＳ Ｐゴシック"/>
                <a:cs typeface="+mn-cs"/>
              </a:rPr>
              <a:t>社会的コミュニケーション及び対人的相互反応における持続的欠陥</a:t>
            </a:r>
            <a:br>
              <a:rPr kumimoji="1" lang="en-US" altLang="ja-JP" sz="3200" b="0" i="0" u="none" strike="noStrike" kern="0" cap="none" spc="0" normalizeH="0" baseline="0" noProof="0" dirty="0">
                <a:ln>
                  <a:noFill/>
                </a:ln>
                <a:solidFill>
                  <a:srgbClr val="FFFFFF"/>
                </a:solidFill>
                <a:effectLst>
                  <a:outerShdw blurRad="38100" dist="38100" dir="2700000" algn="tl">
                    <a:srgbClr val="000000"/>
                  </a:outerShdw>
                </a:effectLst>
                <a:uLnTx/>
                <a:uFillTx/>
                <a:latin typeface="Arial"/>
                <a:ea typeface="ＭＳ Ｐゴシック"/>
                <a:cs typeface="+mn-cs"/>
              </a:rPr>
            </a:br>
            <a:endParaRPr kumimoji="1" lang="ja-JP" altLang="en-US" dirty="0"/>
          </a:p>
        </p:txBody>
      </p:sp>
      <p:sp>
        <p:nvSpPr>
          <p:cNvPr id="3" name="コンテンツ プレースホルダー 2">
            <a:extLst>
              <a:ext uri="{FF2B5EF4-FFF2-40B4-BE49-F238E27FC236}">
                <a16:creationId xmlns:a16="http://schemas.microsoft.com/office/drawing/2014/main" id="{76A7C8C9-FE19-4FD3-8641-D1D8C3DA6F64}"/>
              </a:ext>
            </a:extLst>
          </p:cNvPr>
          <p:cNvSpPr>
            <a:spLocks noGrp="1"/>
          </p:cNvSpPr>
          <p:nvPr>
            <p:ph idx="1"/>
          </p:nvPr>
        </p:nvSpPr>
        <p:spPr>
          <a:xfrm>
            <a:off x="457200" y="1412776"/>
            <a:ext cx="8229600" cy="5040560"/>
          </a:xfrm>
        </p:spPr>
        <p:txBody>
          <a:bodyPr/>
          <a:lstStyle/>
          <a:p>
            <a:r>
              <a:rPr kumimoji="1" lang="ja-JP" altLang="en-US" dirty="0"/>
              <a:t>相互の対人的ー情緒関係の欠落</a:t>
            </a:r>
            <a:endParaRPr kumimoji="1" lang="en-US" altLang="ja-JP" dirty="0"/>
          </a:p>
          <a:p>
            <a:pPr lvl="1"/>
            <a:r>
              <a:rPr lang="ja-JP" altLang="en-US" dirty="0"/>
              <a:t>異常に近づく、通常の会話のやり取りができない</a:t>
            </a:r>
            <a:endParaRPr lang="en-US" altLang="ja-JP" dirty="0"/>
          </a:p>
          <a:p>
            <a:pPr lvl="1"/>
            <a:r>
              <a:rPr kumimoji="1" lang="ja-JP" altLang="en-US" dirty="0"/>
              <a:t>興味、情動、感情を共有できない</a:t>
            </a:r>
            <a:endParaRPr kumimoji="1" lang="en-US" altLang="ja-JP" dirty="0"/>
          </a:p>
          <a:p>
            <a:r>
              <a:rPr lang="ja-JP" altLang="en-US" dirty="0"/>
              <a:t>非言語的コミュニケーション行動の欠如や</a:t>
            </a:r>
            <a:endParaRPr lang="en-US" altLang="ja-JP" dirty="0"/>
          </a:p>
          <a:p>
            <a:pPr marL="0" indent="0">
              <a:buNone/>
            </a:pPr>
            <a:r>
              <a:rPr lang="ja-JP" altLang="en-US" dirty="0"/>
              <a:t>まとまりの悪い言語的コミュニケーション</a:t>
            </a:r>
            <a:endParaRPr lang="en-US" altLang="ja-JP" dirty="0"/>
          </a:p>
          <a:p>
            <a:pPr marL="0" indent="0">
              <a:buNone/>
            </a:pPr>
            <a:r>
              <a:rPr lang="ja-JP" altLang="en-US" dirty="0"/>
              <a:t>　－視線が合わない、身振りの理解ができない</a:t>
            </a:r>
            <a:endParaRPr lang="en-US" altLang="ja-JP" dirty="0"/>
          </a:p>
          <a:p>
            <a:pPr marL="0" indent="0">
              <a:buNone/>
            </a:pPr>
            <a:r>
              <a:rPr lang="ja-JP" altLang="en-US" dirty="0">
                <a:solidFill>
                  <a:srgbClr val="FF0000"/>
                </a:solidFill>
              </a:rPr>
              <a:t>■</a:t>
            </a:r>
            <a:r>
              <a:rPr lang="ja-JP" altLang="en-US" dirty="0"/>
              <a:t>人間関係を発展させそれを維持し理解することの欠陥</a:t>
            </a:r>
            <a:endParaRPr lang="en-US" altLang="ja-JP" dirty="0"/>
          </a:p>
          <a:p>
            <a:pPr marL="0" indent="0">
              <a:buNone/>
            </a:pPr>
            <a:r>
              <a:rPr kumimoji="1" lang="ja-JP" altLang="en-US" dirty="0"/>
              <a:t>　－様々な社会状況に合った行動ができない</a:t>
            </a:r>
          </a:p>
        </p:txBody>
      </p:sp>
    </p:spTree>
    <p:extLst>
      <p:ext uri="{BB962C8B-B14F-4D97-AF65-F5344CB8AC3E}">
        <p14:creationId xmlns:p14="http://schemas.microsoft.com/office/powerpoint/2010/main" val="1958610545"/>
      </p:ext>
    </p:extLst>
  </p:cSld>
  <p:clrMapOvr>
    <a:masterClrMapping/>
  </p:clrMapOvr>
  <mc:AlternateContent xmlns:mc="http://schemas.openxmlformats.org/markup-compatibility/2006" xmlns:p14="http://schemas.microsoft.com/office/powerpoint/2010/main">
    <mc:Choice Requires="p14">
      <p:transition spd="slow" p14:dur="2000" advTm="57076"/>
    </mc:Choice>
    <mc:Fallback xmlns="">
      <p:transition spd="slow" advTm="57076"/>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69CA42-B1D0-4776-A690-200A255D651A}"/>
              </a:ext>
            </a:extLst>
          </p:cNvPr>
          <p:cNvSpPr>
            <a:spLocks noGrp="1"/>
          </p:cNvSpPr>
          <p:nvPr>
            <p:ph type="title"/>
          </p:nvPr>
        </p:nvSpPr>
        <p:spPr>
          <a:xfrm>
            <a:off x="457200" y="260649"/>
            <a:ext cx="8229600" cy="1160164"/>
          </a:xfrm>
        </p:spPr>
        <p:txBody>
          <a:bodyPr/>
          <a:lstStyle/>
          <a:p>
            <a:r>
              <a:rPr lang="en-US" altLang="ja-JP" sz="3200" dirty="0">
                <a:solidFill>
                  <a:srgbClr val="FFFF00"/>
                </a:solidFill>
              </a:rPr>
              <a:t>B.</a:t>
            </a:r>
            <a:r>
              <a:rPr lang="ja-JP" altLang="en-US" sz="3200" dirty="0">
                <a:solidFill>
                  <a:srgbClr val="FFFF00"/>
                </a:solidFill>
              </a:rPr>
              <a:t>　行動、興味、または活動</a:t>
            </a:r>
            <a:br>
              <a:rPr lang="en-US" altLang="ja-JP" sz="3200" dirty="0">
                <a:solidFill>
                  <a:srgbClr val="FFFF00"/>
                </a:solidFill>
              </a:rPr>
            </a:br>
            <a:r>
              <a:rPr lang="ja-JP" altLang="en-US" sz="3200" dirty="0">
                <a:solidFill>
                  <a:srgbClr val="FFFF00"/>
                </a:solidFill>
              </a:rPr>
              <a:t>の限定された反復的様式</a:t>
            </a:r>
            <a:endParaRPr kumimoji="1" lang="ja-JP" altLang="en-US" dirty="0">
              <a:solidFill>
                <a:srgbClr val="FFFF00"/>
              </a:solidFill>
            </a:endParaRPr>
          </a:p>
        </p:txBody>
      </p:sp>
      <p:sp>
        <p:nvSpPr>
          <p:cNvPr id="3" name="コンテンツ プレースホルダー 2">
            <a:extLst>
              <a:ext uri="{FF2B5EF4-FFF2-40B4-BE49-F238E27FC236}">
                <a16:creationId xmlns:a16="http://schemas.microsoft.com/office/drawing/2014/main" id="{A9F4EB1A-8125-49B4-9FA4-DDA7D9FD8181}"/>
              </a:ext>
            </a:extLst>
          </p:cNvPr>
          <p:cNvSpPr>
            <a:spLocks noGrp="1"/>
          </p:cNvSpPr>
          <p:nvPr>
            <p:ph idx="1"/>
          </p:nvPr>
        </p:nvSpPr>
        <p:spPr>
          <a:xfrm>
            <a:off x="323528" y="1600200"/>
            <a:ext cx="8640960" cy="4925144"/>
          </a:xfrm>
        </p:spPr>
        <p:txBody>
          <a:bodyPr/>
          <a:lstStyle/>
          <a:p>
            <a:r>
              <a:rPr kumimoji="1" lang="ja-JP" altLang="en-US" dirty="0"/>
              <a:t>常同的、反復的な身体運動、物の使用、会話。</a:t>
            </a:r>
            <a:endParaRPr kumimoji="1" lang="en-US" altLang="ja-JP" dirty="0"/>
          </a:p>
          <a:p>
            <a:pPr lvl="1"/>
            <a:r>
              <a:rPr lang="ja-JP" altLang="en-US" dirty="0"/>
              <a:t>体を奇妙に動かし続ける、</a:t>
            </a:r>
            <a:endParaRPr lang="en-US" altLang="ja-JP" dirty="0"/>
          </a:p>
          <a:p>
            <a:pPr lvl="1"/>
            <a:r>
              <a:rPr kumimoji="1" lang="ja-JP" altLang="en-US" dirty="0"/>
              <a:t>おもちゃの車を一列に並べる</a:t>
            </a:r>
            <a:endParaRPr kumimoji="1" lang="en-US" altLang="ja-JP" dirty="0"/>
          </a:p>
          <a:p>
            <a:pPr lvl="1"/>
            <a:r>
              <a:rPr kumimoji="1" lang="ja-JP" altLang="en-US" dirty="0"/>
              <a:t>オーム返し、場にそぐわない独語の繰り返し</a:t>
            </a:r>
            <a:endParaRPr kumimoji="1" lang="en-US" altLang="ja-JP" dirty="0"/>
          </a:p>
          <a:p>
            <a:r>
              <a:rPr lang="ja-JP" altLang="en-US" dirty="0"/>
              <a:t>同一性への固執、習慣への頑なこだわり、言語的、非言語的な儀式的行動様式</a:t>
            </a:r>
            <a:endParaRPr lang="en-US" altLang="ja-JP" dirty="0"/>
          </a:p>
          <a:p>
            <a:r>
              <a:rPr kumimoji="1" lang="ja-JP" altLang="en-US" dirty="0"/>
              <a:t>強度で異常なほど限定され執着する興味</a:t>
            </a:r>
            <a:endParaRPr kumimoji="1" lang="en-US" altLang="ja-JP" dirty="0"/>
          </a:p>
          <a:p>
            <a:r>
              <a:rPr lang="ja-JP" altLang="en-US" dirty="0"/>
              <a:t>感覚刺激に対する過敏さと鈍感さ、ある感覚的側面への並外れた興味</a:t>
            </a:r>
            <a:endParaRPr kumimoji="1" lang="ja-JP" altLang="en-US" dirty="0"/>
          </a:p>
        </p:txBody>
      </p:sp>
    </p:spTree>
    <p:extLst>
      <p:ext uri="{BB962C8B-B14F-4D97-AF65-F5344CB8AC3E}">
        <p14:creationId xmlns:p14="http://schemas.microsoft.com/office/powerpoint/2010/main" val="2399312938"/>
      </p:ext>
    </p:extLst>
  </p:cSld>
  <p:clrMapOvr>
    <a:masterClrMapping/>
  </p:clrMapOvr>
  <mc:AlternateContent xmlns:mc="http://schemas.openxmlformats.org/markup-compatibility/2006" xmlns:p14="http://schemas.microsoft.com/office/powerpoint/2010/main">
    <mc:Choice Requires="p14">
      <p:transition spd="slow" p14:dur="2000" advTm="68733"/>
    </mc:Choice>
    <mc:Fallback xmlns="">
      <p:transition spd="slow" advTm="68733"/>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FEC6A2-A5F0-4C76-B515-24BC93CE4BFB}"/>
              </a:ext>
            </a:extLst>
          </p:cNvPr>
          <p:cNvSpPr>
            <a:spLocks noGrp="1"/>
          </p:cNvSpPr>
          <p:nvPr>
            <p:ph type="title"/>
          </p:nvPr>
        </p:nvSpPr>
        <p:spPr>
          <a:xfrm>
            <a:off x="1150938" y="617538"/>
            <a:ext cx="7793037" cy="723230"/>
          </a:xfrm>
        </p:spPr>
        <p:txBody>
          <a:bodyPr/>
          <a:lstStyle/>
          <a:p>
            <a:r>
              <a:rPr kumimoji="1" lang="ja-JP" altLang="en-US" dirty="0"/>
              <a:t>自閉スペクトラム症</a:t>
            </a:r>
          </a:p>
        </p:txBody>
      </p:sp>
      <p:sp>
        <p:nvSpPr>
          <p:cNvPr id="3" name="コンテンツ プレースホルダー 2">
            <a:extLst>
              <a:ext uri="{FF2B5EF4-FFF2-40B4-BE49-F238E27FC236}">
                <a16:creationId xmlns:a16="http://schemas.microsoft.com/office/drawing/2014/main" id="{36E6D2D7-46AC-4009-AE7B-135C4AFC98BE}"/>
              </a:ext>
            </a:extLst>
          </p:cNvPr>
          <p:cNvSpPr>
            <a:spLocks noGrp="1"/>
          </p:cNvSpPr>
          <p:nvPr>
            <p:ph idx="1"/>
          </p:nvPr>
        </p:nvSpPr>
        <p:spPr>
          <a:xfrm>
            <a:off x="1182688" y="1628800"/>
            <a:ext cx="7772400" cy="4503713"/>
          </a:xfrm>
        </p:spPr>
        <p:txBody>
          <a:bodyPr/>
          <a:lstStyle/>
          <a:p>
            <a:r>
              <a:rPr kumimoji="1" lang="ja-JP" altLang="en-US" dirty="0"/>
              <a:t>症状は発達早期に存在した（</a:t>
            </a:r>
            <a:r>
              <a:rPr kumimoji="1" lang="en-US" altLang="ja-JP" dirty="0"/>
              <a:t>3</a:t>
            </a:r>
            <a:r>
              <a:rPr kumimoji="1" lang="ja-JP" altLang="en-US" dirty="0"/>
              <a:t>歳以前とは限定されない）</a:t>
            </a:r>
            <a:endParaRPr kumimoji="1" lang="en-US" altLang="ja-JP" dirty="0"/>
          </a:p>
          <a:p>
            <a:r>
              <a:rPr lang="ja-JP" altLang="en-US" dirty="0"/>
              <a:t>社会的、職業的、その他重要な領域における機能に臨床的に明らかな障害を引き起こしている。</a:t>
            </a:r>
            <a:endParaRPr lang="en-US" altLang="ja-JP" dirty="0"/>
          </a:p>
          <a:p>
            <a:r>
              <a:rPr kumimoji="1" lang="ja-JP" altLang="en-US" dirty="0"/>
              <a:t>症状があっても生活上の障害をもたらしていなければ病気であると診断してはいけない、まさに特性そのもの</a:t>
            </a:r>
          </a:p>
        </p:txBody>
      </p:sp>
    </p:spTree>
    <p:extLst>
      <p:ext uri="{BB962C8B-B14F-4D97-AF65-F5344CB8AC3E}">
        <p14:creationId xmlns:p14="http://schemas.microsoft.com/office/powerpoint/2010/main" val="271858941"/>
      </p:ext>
    </p:extLst>
  </p:cSld>
  <p:clrMapOvr>
    <a:masterClrMapping/>
  </p:clrMapOvr>
  <mc:AlternateContent xmlns:mc="http://schemas.openxmlformats.org/markup-compatibility/2006" xmlns:p14="http://schemas.microsoft.com/office/powerpoint/2010/main">
    <mc:Choice Requires="p14">
      <p:transition spd="slow" p14:dur="2000" advTm="62085"/>
    </mc:Choice>
    <mc:Fallback xmlns="">
      <p:transition spd="slow" advTm="62085"/>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D18193-55A1-4440-9702-64829E418BD0}"/>
              </a:ext>
            </a:extLst>
          </p:cNvPr>
          <p:cNvSpPr>
            <a:spLocks noGrp="1"/>
          </p:cNvSpPr>
          <p:nvPr>
            <p:ph type="title"/>
          </p:nvPr>
        </p:nvSpPr>
        <p:spPr/>
        <p:txBody>
          <a:bodyPr/>
          <a:lstStyle/>
          <a:p>
            <a:r>
              <a:rPr kumimoji="1" lang="ja-JP" altLang="en-US" dirty="0"/>
              <a:t>自閉スペクトラム症の認知機能</a:t>
            </a:r>
          </a:p>
        </p:txBody>
      </p:sp>
      <p:sp>
        <p:nvSpPr>
          <p:cNvPr id="3" name="コンテンツ プレースホルダー 2">
            <a:extLst>
              <a:ext uri="{FF2B5EF4-FFF2-40B4-BE49-F238E27FC236}">
                <a16:creationId xmlns:a16="http://schemas.microsoft.com/office/drawing/2014/main" id="{AB5B78CD-2428-4F3E-A790-0486B07BD618}"/>
              </a:ext>
            </a:extLst>
          </p:cNvPr>
          <p:cNvSpPr>
            <a:spLocks noGrp="1"/>
          </p:cNvSpPr>
          <p:nvPr>
            <p:ph idx="1"/>
          </p:nvPr>
        </p:nvSpPr>
        <p:spPr>
          <a:xfrm>
            <a:off x="457200" y="1600200"/>
            <a:ext cx="8435280" cy="4530725"/>
          </a:xfrm>
        </p:spPr>
        <p:txBody>
          <a:bodyPr/>
          <a:lstStyle/>
          <a:p>
            <a:r>
              <a:rPr kumimoji="1" lang="ja-JP" altLang="en-US" dirty="0"/>
              <a:t>強み</a:t>
            </a:r>
            <a:endParaRPr kumimoji="1" lang="en-US" altLang="ja-JP" dirty="0"/>
          </a:p>
          <a:p>
            <a:pPr lvl="1"/>
            <a:r>
              <a:rPr lang="ja-JP" altLang="en-US" dirty="0"/>
              <a:t>機械的記憶：正確なカタログ的知識</a:t>
            </a:r>
            <a:endParaRPr lang="en-US" altLang="ja-JP" dirty="0"/>
          </a:p>
          <a:p>
            <a:pPr lvl="1"/>
            <a:r>
              <a:rPr kumimoji="1" lang="ja-JP" altLang="en-US" dirty="0"/>
              <a:t>視覚表現：一度見ただけのものでも正確に描ける</a:t>
            </a:r>
            <a:endParaRPr kumimoji="1" lang="en-US" altLang="ja-JP" dirty="0"/>
          </a:p>
          <a:p>
            <a:r>
              <a:rPr lang="ja-JP" altLang="en-US" dirty="0"/>
              <a:t>弱み</a:t>
            </a:r>
            <a:endParaRPr lang="en-US" altLang="ja-JP" dirty="0"/>
          </a:p>
          <a:p>
            <a:pPr lvl="1"/>
            <a:r>
              <a:rPr kumimoji="1" lang="ja-JP" altLang="en-US" dirty="0"/>
              <a:t>社会相互関係ができない</a:t>
            </a:r>
            <a:endParaRPr kumimoji="1" lang="en-US" altLang="ja-JP" dirty="0"/>
          </a:p>
          <a:p>
            <a:pPr lvl="1"/>
            <a:r>
              <a:rPr lang="ja-JP" altLang="en-US" dirty="0"/>
              <a:t>自分流の解釈・理解</a:t>
            </a:r>
            <a:endParaRPr lang="en-US" altLang="ja-JP" dirty="0"/>
          </a:p>
          <a:p>
            <a:pPr lvl="1"/>
            <a:r>
              <a:rPr kumimoji="1" lang="ja-JP" altLang="en-US" dirty="0"/>
              <a:t>変化に適応できない</a:t>
            </a:r>
            <a:endParaRPr kumimoji="1" lang="en-US" altLang="ja-JP" dirty="0"/>
          </a:p>
          <a:p>
            <a:r>
              <a:rPr lang="ja-JP" altLang="en-US" dirty="0"/>
              <a:t>感覚（聴覚、触覚、視覚）の過敏さと鈍感さの混在。</a:t>
            </a:r>
            <a:endParaRPr kumimoji="1" lang="ja-JP" altLang="en-US" dirty="0"/>
          </a:p>
        </p:txBody>
      </p:sp>
    </p:spTree>
    <p:extLst>
      <p:ext uri="{BB962C8B-B14F-4D97-AF65-F5344CB8AC3E}">
        <p14:creationId xmlns:p14="http://schemas.microsoft.com/office/powerpoint/2010/main" val="3557830852"/>
      </p:ext>
    </p:extLst>
  </p:cSld>
  <p:clrMapOvr>
    <a:masterClrMapping/>
  </p:clrMapOvr>
  <mc:AlternateContent xmlns:mc="http://schemas.openxmlformats.org/markup-compatibility/2006" xmlns:p14="http://schemas.microsoft.com/office/powerpoint/2010/main">
    <mc:Choice Requires="p14">
      <p:transition spd="slow" p14:dur="2000" advTm="77252"/>
    </mc:Choice>
    <mc:Fallback xmlns="">
      <p:transition spd="slow" advTm="77252"/>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63EC94-DF3F-4BA0-A6F8-F7211FBE60B1}"/>
              </a:ext>
            </a:extLst>
          </p:cNvPr>
          <p:cNvSpPr>
            <a:spLocks noGrp="1"/>
          </p:cNvSpPr>
          <p:nvPr>
            <p:ph type="title"/>
          </p:nvPr>
        </p:nvSpPr>
        <p:spPr/>
        <p:txBody>
          <a:bodyPr/>
          <a:lstStyle/>
          <a:p>
            <a:r>
              <a:rPr kumimoji="1" lang="ja-JP" altLang="en-US" dirty="0"/>
              <a:t>自閉スペクトラム症の就労支援</a:t>
            </a:r>
          </a:p>
        </p:txBody>
      </p:sp>
      <p:sp>
        <p:nvSpPr>
          <p:cNvPr id="3" name="コンテンツ プレースホルダー 2">
            <a:extLst>
              <a:ext uri="{FF2B5EF4-FFF2-40B4-BE49-F238E27FC236}">
                <a16:creationId xmlns:a16="http://schemas.microsoft.com/office/drawing/2014/main" id="{58BCD4A7-CD1B-4474-A5BF-7C0A39F0C56C}"/>
              </a:ext>
            </a:extLst>
          </p:cNvPr>
          <p:cNvSpPr>
            <a:spLocks noGrp="1"/>
          </p:cNvSpPr>
          <p:nvPr>
            <p:ph idx="1"/>
          </p:nvPr>
        </p:nvSpPr>
        <p:spPr/>
        <p:txBody>
          <a:bodyPr/>
          <a:lstStyle/>
          <a:p>
            <a:r>
              <a:rPr kumimoji="1" lang="ja-JP" altLang="en-US" dirty="0"/>
              <a:t>同時に複数の作業を行うのが苦手（ワーキングメモリーの容量不足）</a:t>
            </a:r>
            <a:endParaRPr kumimoji="1" lang="en-US" altLang="ja-JP" dirty="0"/>
          </a:p>
          <a:p>
            <a:r>
              <a:rPr lang="ja-JP" altLang="en-US" dirty="0"/>
              <a:t>口頭での指示を理解することが苦手（視覚処理は得意で、聴覚処理は苦手）</a:t>
            </a:r>
            <a:endParaRPr lang="en-US" altLang="ja-JP" dirty="0"/>
          </a:p>
          <a:p>
            <a:r>
              <a:rPr kumimoji="1" lang="ja-JP" altLang="en-US" dirty="0"/>
              <a:t>臨機応変の判断が難しい</a:t>
            </a:r>
            <a:endParaRPr kumimoji="1" lang="en-US" altLang="ja-JP" dirty="0"/>
          </a:p>
          <a:p>
            <a:r>
              <a:rPr lang="ja-JP" altLang="en-US" dirty="0"/>
              <a:t>仕事のやり方が自己流になりやすい</a:t>
            </a:r>
            <a:endParaRPr lang="en-US" altLang="ja-JP" dirty="0"/>
          </a:p>
          <a:p>
            <a:pPr marL="457200" lvl="1" indent="0">
              <a:buNone/>
            </a:pPr>
            <a:endParaRPr kumimoji="1" lang="ja-JP" altLang="en-US" dirty="0"/>
          </a:p>
        </p:txBody>
      </p:sp>
    </p:spTree>
    <p:extLst>
      <p:ext uri="{BB962C8B-B14F-4D97-AF65-F5344CB8AC3E}">
        <p14:creationId xmlns:p14="http://schemas.microsoft.com/office/powerpoint/2010/main" val="2415053664"/>
      </p:ext>
    </p:extLst>
  </p:cSld>
  <p:clrMapOvr>
    <a:masterClrMapping/>
  </p:clrMapOvr>
  <mc:AlternateContent xmlns:mc="http://schemas.openxmlformats.org/markup-compatibility/2006" xmlns:p14="http://schemas.microsoft.com/office/powerpoint/2010/main">
    <mc:Choice Requires="p14">
      <p:transition spd="slow" p14:dur="2000" advTm="126821"/>
    </mc:Choice>
    <mc:Fallback xmlns="">
      <p:transition spd="slow" advTm="126821"/>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7DB66-9418-437B-99F1-A2D15D867B1E}"/>
              </a:ext>
            </a:extLst>
          </p:cNvPr>
          <p:cNvSpPr>
            <a:spLocks noGrp="1"/>
          </p:cNvSpPr>
          <p:nvPr>
            <p:ph type="title"/>
          </p:nvPr>
        </p:nvSpPr>
        <p:spPr>
          <a:xfrm>
            <a:off x="683568" y="476672"/>
            <a:ext cx="8260407" cy="864096"/>
          </a:xfrm>
        </p:spPr>
        <p:txBody>
          <a:bodyPr/>
          <a:lstStyle/>
          <a:p>
            <a:r>
              <a:rPr kumimoji="1" lang="ja-JP" altLang="en-US" dirty="0"/>
              <a:t>自閉スペクトラム症の就労支援　</a:t>
            </a:r>
            <a:r>
              <a:rPr kumimoji="1" lang="en-US" altLang="ja-JP" dirty="0"/>
              <a:t>2</a:t>
            </a:r>
            <a:endParaRPr kumimoji="1" lang="ja-JP" altLang="en-US" dirty="0"/>
          </a:p>
        </p:txBody>
      </p:sp>
      <p:sp>
        <p:nvSpPr>
          <p:cNvPr id="3" name="コンテンツ プレースホルダー 2">
            <a:extLst>
              <a:ext uri="{FF2B5EF4-FFF2-40B4-BE49-F238E27FC236}">
                <a16:creationId xmlns:a16="http://schemas.microsoft.com/office/drawing/2014/main" id="{2618F438-D8B7-4A70-8074-79BB70017C2A}"/>
              </a:ext>
            </a:extLst>
          </p:cNvPr>
          <p:cNvSpPr>
            <a:spLocks noGrp="1"/>
          </p:cNvSpPr>
          <p:nvPr>
            <p:ph idx="1"/>
          </p:nvPr>
        </p:nvSpPr>
        <p:spPr>
          <a:xfrm>
            <a:off x="611560" y="2017712"/>
            <a:ext cx="8343528" cy="4363615"/>
          </a:xfrm>
        </p:spPr>
        <p:txBody>
          <a:bodyPr/>
          <a:lstStyle/>
          <a:p>
            <a:r>
              <a:rPr kumimoji="1" lang="ja-JP" altLang="en-US" dirty="0"/>
              <a:t>失敗に対処する際のコミュニケーション・社会性の不足</a:t>
            </a:r>
            <a:endParaRPr kumimoji="1" lang="en-US" altLang="ja-JP" dirty="0"/>
          </a:p>
          <a:p>
            <a:pPr lvl="1"/>
            <a:r>
              <a:rPr lang="ja-JP" altLang="en-US" dirty="0"/>
              <a:t>失敗の報告と謝罪ができない</a:t>
            </a:r>
            <a:endParaRPr lang="en-US" altLang="ja-JP" dirty="0"/>
          </a:p>
          <a:p>
            <a:pPr lvl="1"/>
            <a:r>
              <a:rPr kumimoji="1" lang="ja-JP" altLang="en-US" dirty="0"/>
              <a:t>自分の立場ばかり主張する</a:t>
            </a:r>
            <a:endParaRPr kumimoji="1" lang="en-US" altLang="ja-JP" dirty="0"/>
          </a:p>
          <a:p>
            <a:pPr lvl="1"/>
            <a:r>
              <a:rPr lang="ja-JP" altLang="en-US" dirty="0"/>
              <a:t>言い訳が饒舌すぎる</a:t>
            </a:r>
            <a:endParaRPr lang="en-US" altLang="ja-JP" dirty="0"/>
          </a:p>
          <a:p>
            <a:pPr lvl="1"/>
            <a:r>
              <a:rPr kumimoji="1" lang="ja-JP" altLang="en-US" dirty="0"/>
              <a:t>表情や態度が適切でない</a:t>
            </a:r>
            <a:endParaRPr kumimoji="1" lang="en-US" altLang="ja-JP" dirty="0"/>
          </a:p>
          <a:p>
            <a:pPr lvl="1"/>
            <a:r>
              <a:rPr lang="ja-JP" altLang="en-US" dirty="0"/>
              <a:t>身体不調を訴えて逃避してしまう</a:t>
            </a:r>
            <a:endParaRPr lang="en-US" altLang="ja-JP" dirty="0"/>
          </a:p>
          <a:p>
            <a:r>
              <a:rPr kumimoji="1" lang="ja-JP" altLang="en-US" dirty="0"/>
              <a:t>本人の能力と職場の要求水準のミスマッチ</a:t>
            </a:r>
          </a:p>
        </p:txBody>
      </p:sp>
    </p:spTree>
    <p:extLst>
      <p:ext uri="{BB962C8B-B14F-4D97-AF65-F5344CB8AC3E}">
        <p14:creationId xmlns:p14="http://schemas.microsoft.com/office/powerpoint/2010/main" val="344134360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5">
            <a:extLst>
              <a:ext uri="{FF2B5EF4-FFF2-40B4-BE49-F238E27FC236}">
                <a16:creationId xmlns:a16="http://schemas.microsoft.com/office/drawing/2014/main" id="{BD61EEF4-DB87-4F2E-B43C-33EF79F4E5A9}"/>
              </a:ext>
            </a:extLst>
          </p:cNvPr>
          <p:cNvSpPr>
            <a:spLocks noGrp="1"/>
          </p:cNvSpPr>
          <p:nvPr>
            <p:ph type="sldNum" sz="quarter" idx="12"/>
          </p:nvPr>
        </p:nvSpPr>
        <p:spPr/>
        <p:txBody>
          <a:bodyPr/>
          <a:lstStyle/>
          <a:p>
            <a:fld id="{D9449CC9-804C-4CA3-A26D-492CD38FB831}" type="slidenum">
              <a:rPr lang="en-US" altLang="ja-JP"/>
              <a:pPr/>
              <a:t>56</a:t>
            </a:fld>
            <a:endParaRPr lang="en-US" altLang="ja-JP"/>
          </a:p>
        </p:txBody>
      </p:sp>
      <p:sp>
        <p:nvSpPr>
          <p:cNvPr id="33794" name="Rectangle 2">
            <a:extLst>
              <a:ext uri="{FF2B5EF4-FFF2-40B4-BE49-F238E27FC236}">
                <a16:creationId xmlns:a16="http://schemas.microsoft.com/office/drawing/2014/main" id="{6082ACEF-E36D-4235-A979-32458DA0CD84}"/>
              </a:ext>
            </a:extLst>
          </p:cNvPr>
          <p:cNvSpPr>
            <a:spLocks noGrp="1" noChangeArrowheads="1"/>
          </p:cNvSpPr>
          <p:nvPr>
            <p:ph type="title"/>
          </p:nvPr>
        </p:nvSpPr>
        <p:spPr>
          <a:xfrm>
            <a:off x="317500" y="544513"/>
            <a:ext cx="8637588" cy="762000"/>
          </a:xfrm>
        </p:spPr>
        <p:txBody>
          <a:bodyPr/>
          <a:lstStyle/>
          <a:p>
            <a:r>
              <a:rPr lang="ja-JP" altLang="en-US" dirty="0"/>
              <a:t>知的能力障害者の行動障害</a:t>
            </a:r>
          </a:p>
        </p:txBody>
      </p:sp>
      <p:sp>
        <p:nvSpPr>
          <p:cNvPr id="33795" name="Rectangle 3">
            <a:extLst>
              <a:ext uri="{FF2B5EF4-FFF2-40B4-BE49-F238E27FC236}">
                <a16:creationId xmlns:a16="http://schemas.microsoft.com/office/drawing/2014/main" id="{A09EDB35-0A2B-49A3-9B5A-79709A951081}"/>
              </a:ext>
            </a:extLst>
          </p:cNvPr>
          <p:cNvSpPr>
            <a:spLocks noGrp="1" noChangeArrowheads="1"/>
          </p:cNvSpPr>
          <p:nvPr>
            <p:ph type="body" idx="1"/>
          </p:nvPr>
        </p:nvSpPr>
        <p:spPr/>
        <p:txBody>
          <a:bodyPr/>
          <a:lstStyle/>
          <a:p>
            <a:r>
              <a:rPr lang="ja-JP" altLang="en-US" sz="2800"/>
              <a:t>自傷</a:t>
            </a:r>
          </a:p>
          <a:p>
            <a:r>
              <a:rPr lang="ja-JP" altLang="en-US" sz="2800"/>
              <a:t>他害</a:t>
            </a:r>
          </a:p>
          <a:p>
            <a:r>
              <a:rPr lang="ja-JP" altLang="en-US" sz="2800"/>
              <a:t>多動</a:t>
            </a:r>
          </a:p>
          <a:p>
            <a:r>
              <a:rPr lang="ja-JP" altLang="en-US" sz="2800"/>
              <a:t>器物破壊</a:t>
            </a:r>
          </a:p>
          <a:p>
            <a:r>
              <a:rPr lang="ja-JP" altLang="en-US" sz="2800"/>
              <a:t>孤立</a:t>
            </a:r>
          </a:p>
          <a:p>
            <a:r>
              <a:rPr lang="ja-JP" altLang="en-US" sz="2800"/>
              <a:t>パニック（かんしゃく</a:t>
            </a:r>
            <a:r>
              <a:rPr lang="en-US" altLang="ja-JP" sz="2800"/>
              <a:t>)</a:t>
            </a:r>
          </a:p>
          <a:p>
            <a:r>
              <a:rPr lang="ja-JP" altLang="en-US" sz="2800"/>
              <a:t>異常恐怖</a:t>
            </a:r>
          </a:p>
          <a:p>
            <a:r>
              <a:rPr lang="ja-JP" altLang="en-US" sz="2800"/>
              <a:t>常同行動</a:t>
            </a:r>
          </a:p>
        </p:txBody>
      </p:sp>
    </p:spTree>
    <p:extLst>
      <p:ext uri="{BB962C8B-B14F-4D97-AF65-F5344CB8AC3E}">
        <p14:creationId xmlns:p14="http://schemas.microsoft.com/office/powerpoint/2010/main" val="1807379610"/>
      </p:ext>
    </p:extLst>
  </p:cSld>
  <p:clrMapOvr>
    <a:masterClrMapping/>
  </p:clrMapOvr>
  <mc:AlternateContent xmlns:mc="http://schemas.openxmlformats.org/markup-compatibility/2006" xmlns:p14="http://schemas.microsoft.com/office/powerpoint/2010/main">
    <mc:Choice Requires="p14">
      <p:transition spd="slow" p14:dur="2000" advTm="23821"/>
    </mc:Choice>
    <mc:Fallback xmlns="">
      <p:transition spd="slow" advTm="23821"/>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5">
            <a:extLst>
              <a:ext uri="{FF2B5EF4-FFF2-40B4-BE49-F238E27FC236}">
                <a16:creationId xmlns:a16="http://schemas.microsoft.com/office/drawing/2014/main" id="{6D07822D-47D9-42E7-BA19-B599C5910ABE}"/>
              </a:ext>
            </a:extLst>
          </p:cNvPr>
          <p:cNvSpPr>
            <a:spLocks noGrp="1"/>
          </p:cNvSpPr>
          <p:nvPr>
            <p:ph type="sldNum" sz="quarter" idx="12"/>
          </p:nvPr>
        </p:nvSpPr>
        <p:spPr/>
        <p:txBody>
          <a:bodyPr/>
          <a:lstStyle/>
          <a:p>
            <a:fld id="{22AD5636-9C75-4C03-97D9-6B8E77E37F38}" type="slidenum">
              <a:rPr lang="en-US" altLang="ja-JP"/>
              <a:pPr/>
              <a:t>57</a:t>
            </a:fld>
            <a:endParaRPr lang="en-US" altLang="ja-JP"/>
          </a:p>
        </p:txBody>
      </p:sp>
      <p:sp>
        <p:nvSpPr>
          <p:cNvPr id="38914" name="Rectangle 2">
            <a:extLst>
              <a:ext uri="{FF2B5EF4-FFF2-40B4-BE49-F238E27FC236}">
                <a16:creationId xmlns:a16="http://schemas.microsoft.com/office/drawing/2014/main" id="{003D09EE-A929-4336-9B64-64AFAA3D29CC}"/>
              </a:ext>
            </a:extLst>
          </p:cNvPr>
          <p:cNvSpPr>
            <a:spLocks noGrp="1" noChangeArrowheads="1"/>
          </p:cNvSpPr>
          <p:nvPr>
            <p:ph type="title"/>
          </p:nvPr>
        </p:nvSpPr>
        <p:spPr>
          <a:xfrm>
            <a:off x="317500" y="544513"/>
            <a:ext cx="8637588" cy="762000"/>
          </a:xfrm>
        </p:spPr>
        <p:txBody>
          <a:bodyPr/>
          <a:lstStyle/>
          <a:p>
            <a:r>
              <a:rPr lang="ja-JP" altLang="en-US"/>
              <a:t>パニック</a:t>
            </a:r>
            <a:r>
              <a:rPr lang="en-US" altLang="ja-JP"/>
              <a:t>(</a:t>
            </a:r>
            <a:r>
              <a:rPr lang="ja-JP" altLang="en-US"/>
              <a:t>かんしゃく</a:t>
            </a:r>
            <a:r>
              <a:rPr lang="en-US" altLang="ja-JP"/>
              <a:t>)</a:t>
            </a:r>
          </a:p>
        </p:txBody>
      </p:sp>
      <p:sp>
        <p:nvSpPr>
          <p:cNvPr id="38915" name="Rectangle 3">
            <a:extLst>
              <a:ext uri="{FF2B5EF4-FFF2-40B4-BE49-F238E27FC236}">
                <a16:creationId xmlns:a16="http://schemas.microsoft.com/office/drawing/2014/main" id="{FD2A4DC4-9D80-4D32-96DD-FA464BBAC7E4}"/>
              </a:ext>
            </a:extLst>
          </p:cNvPr>
          <p:cNvSpPr>
            <a:spLocks noGrp="1" noChangeArrowheads="1"/>
          </p:cNvSpPr>
          <p:nvPr>
            <p:ph type="body" idx="1"/>
          </p:nvPr>
        </p:nvSpPr>
        <p:spPr/>
        <p:txBody>
          <a:bodyPr/>
          <a:lstStyle/>
          <a:p>
            <a:r>
              <a:rPr lang="ja-JP" altLang="en-US"/>
              <a:t>些細な理由やまったく誘因もなく突然に起こる</a:t>
            </a:r>
          </a:p>
          <a:p>
            <a:r>
              <a:rPr lang="ja-JP" altLang="en-US"/>
              <a:t>自分や他人を噛んだり引っ掻いたり、攻撃的行動を伴う</a:t>
            </a:r>
          </a:p>
          <a:p>
            <a:r>
              <a:rPr lang="ja-JP" altLang="en-US"/>
              <a:t>大声を出したり金切り声を上げる</a:t>
            </a:r>
          </a:p>
          <a:p>
            <a:r>
              <a:rPr lang="ja-JP" altLang="en-US"/>
              <a:t>飛び跳ねたり走り回ったりの激しい常同運動を伴う</a:t>
            </a:r>
          </a:p>
        </p:txBody>
      </p:sp>
    </p:spTree>
    <p:extLst>
      <p:ext uri="{BB962C8B-B14F-4D97-AF65-F5344CB8AC3E}">
        <p14:creationId xmlns:p14="http://schemas.microsoft.com/office/powerpoint/2010/main" val="3174119570"/>
      </p:ext>
    </p:extLst>
  </p:cSld>
  <p:clrMapOvr>
    <a:masterClrMapping/>
  </p:clrMapOvr>
  <mc:AlternateContent xmlns:mc="http://schemas.openxmlformats.org/markup-compatibility/2006" xmlns:p14="http://schemas.microsoft.com/office/powerpoint/2010/main">
    <mc:Choice Requires="p14">
      <p:transition spd="slow" p14:dur="2000" advTm="24045"/>
    </mc:Choice>
    <mc:Fallback xmlns="">
      <p:transition spd="slow" advTm="24045"/>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5">
            <a:extLst>
              <a:ext uri="{FF2B5EF4-FFF2-40B4-BE49-F238E27FC236}">
                <a16:creationId xmlns:a16="http://schemas.microsoft.com/office/drawing/2014/main" id="{7C93D883-67FC-4098-B665-06D508451E3D}"/>
              </a:ext>
            </a:extLst>
          </p:cNvPr>
          <p:cNvSpPr>
            <a:spLocks noGrp="1"/>
          </p:cNvSpPr>
          <p:nvPr>
            <p:ph type="sldNum" sz="quarter" idx="12"/>
          </p:nvPr>
        </p:nvSpPr>
        <p:spPr/>
        <p:txBody>
          <a:bodyPr/>
          <a:lstStyle/>
          <a:p>
            <a:fld id="{037E1EDC-E87E-4117-8559-BD47435549D4}" type="slidenum">
              <a:rPr lang="en-US" altLang="ja-JP"/>
              <a:pPr/>
              <a:t>58</a:t>
            </a:fld>
            <a:endParaRPr lang="en-US" altLang="ja-JP"/>
          </a:p>
        </p:txBody>
      </p:sp>
      <p:sp>
        <p:nvSpPr>
          <p:cNvPr id="39938" name="Rectangle 2">
            <a:extLst>
              <a:ext uri="{FF2B5EF4-FFF2-40B4-BE49-F238E27FC236}">
                <a16:creationId xmlns:a16="http://schemas.microsoft.com/office/drawing/2014/main" id="{954EE5A2-F4D0-4EBB-8401-F94A7D1DF5B6}"/>
              </a:ext>
            </a:extLst>
          </p:cNvPr>
          <p:cNvSpPr>
            <a:spLocks noGrp="1" noChangeArrowheads="1"/>
          </p:cNvSpPr>
          <p:nvPr>
            <p:ph type="title"/>
          </p:nvPr>
        </p:nvSpPr>
        <p:spPr>
          <a:xfrm>
            <a:off x="317500" y="544513"/>
            <a:ext cx="8637588" cy="762000"/>
          </a:xfrm>
        </p:spPr>
        <p:txBody>
          <a:bodyPr/>
          <a:lstStyle/>
          <a:p>
            <a:r>
              <a:rPr lang="ja-JP" altLang="en-US"/>
              <a:t>パニックの発生機序の仮説</a:t>
            </a:r>
          </a:p>
        </p:txBody>
      </p:sp>
      <p:sp>
        <p:nvSpPr>
          <p:cNvPr id="39939" name="Rectangle 3">
            <a:extLst>
              <a:ext uri="{FF2B5EF4-FFF2-40B4-BE49-F238E27FC236}">
                <a16:creationId xmlns:a16="http://schemas.microsoft.com/office/drawing/2014/main" id="{32EF2072-998B-448D-B4C2-DF809B79DFBF}"/>
              </a:ext>
            </a:extLst>
          </p:cNvPr>
          <p:cNvSpPr>
            <a:spLocks noGrp="1" noChangeArrowheads="1"/>
          </p:cNvSpPr>
          <p:nvPr>
            <p:ph type="body" idx="1"/>
          </p:nvPr>
        </p:nvSpPr>
        <p:spPr/>
        <p:txBody>
          <a:bodyPr/>
          <a:lstStyle/>
          <a:p>
            <a:r>
              <a:rPr lang="ja-JP" altLang="en-US" dirty="0">
                <a:solidFill>
                  <a:srgbClr val="FFFF00"/>
                </a:solidFill>
              </a:rPr>
              <a:t>怒りの反応</a:t>
            </a:r>
            <a:r>
              <a:rPr lang="ja-JP" altLang="en-US" dirty="0"/>
              <a:t>：やりたいことがさせてもらえない</a:t>
            </a:r>
          </a:p>
          <a:p>
            <a:r>
              <a:rPr lang="ja-JP" altLang="en-US" dirty="0">
                <a:solidFill>
                  <a:srgbClr val="FFFF00"/>
                </a:solidFill>
              </a:rPr>
              <a:t>過追想</a:t>
            </a:r>
            <a:r>
              <a:rPr lang="ja-JP" altLang="en-US" dirty="0"/>
              <a:t>：現在の刺激に触発されて過去の嫌な思い出が瞬時によみがえってきた</a:t>
            </a:r>
          </a:p>
          <a:p>
            <a:pPr>
              <a:buFont typeface="Wingdings" panose="05000000000000000000" pitchFamily="2" charset="2"/>
              <a:buNone/>
            </a:pPr>
            <a:r>
              <a:rPr lang="ja-JP" altLang="en-US" dirty="0"/>
              <a:t>　実は過去に怒っている：</a:t>
            </a:r>
            <a:r>
              <a:rPr lang="ja-JP" altLang="en-US" dirty="0">
                <a:solidFill>
                  <a:srgbClr val="FFFF00"/>
                </a:solidFill>
              </a:rPr>
              <a:t>タイムスリップ</a:t>
            </a:r>
          </a:p>
          <a:p>
            <a:r>
              <a:rPr lang="ja-JP" altLang="en-US" dirty="0">
                <a:solidFill>
                  <a:srgbClr val="FFFF00"/>
                </a:solidFill>
              </a:rPr>
              <a:t>てんかんの一種</a:t>
            </a:r>
            <a:r>
              <a:rPr lang="ja-JP" altLang="en-US" dirty="0"/>
              <a:t>：情動をつかさどる部位の過活動</a:t>
            </a:r>
          </a:p>
          <a:p>
            <a:r>
              <a:rPr lang="ja-JP" altLang="en-US" dirty="0">
                <a:solidFill>
                  <a:srgbClr val="FFFF00"/>
                </a:solidFill>
              </a:rPr>
              <a:t>感情障害、うつ症状</a:t>
            </a:r>
            <a:r>
              <a:rPr lang="ja-JP" altLang="en-US" dirty="0"/>
              <a:t>のひとつ：</a:t>
            </a:r>
            <a:r>
              <a:rPr lang="ja-JP" altLang="en-US" dirty="0">
                <a:solidFill>
                  <a:srgbClr val="FFFF00"/>
                </a:solidFill>
              </a:rPr>
              <a:t>不機嫌、躁症状：多弁多動・気分高揚・易刺激性</a:t>
            </a:r>
          </a:p>
          <a:p>
            <a:pPr>
              <a:buFont typeface="Wingdings" panose="05000000000000000000" pitchFamily="2" charset="2"/>
              <a:buNone/>
            </a:pPr>
            <a:endParaRPr lang="ja-JP" altLang="en-US" dirty="0"/>
          </a:p>
          <a:p>
            <a:pPr>
              <a:buFont typeface="Wingdings" panose="05000000000000000000" pitchFamily="2" charset="2"/>
              <a:buNone/>
            </a:pPr>
            <a:endParaRPr lang="ja-JP" altLang="en-US" dirty="0"/>
          </a:p>
          <a:p>
            <a:pPr>
              <a:buFont typeface="Wingdings" panose="05000000000000000000" pitchFamily="2" charset="2"/>
              <a:buNone/>
            </a:pPr>
            <a:endParaRPr lang="en-US" altLang="ja-JP" dirty="0"/>
          </a:p>
        </p:txBody>
      </p:sp>
    </p:spTree>
    <p:extLst>
      <p:ext uri="{BB962C8B-B14F-4D97-AF65-F5344CB8AC3E}">
        <p14:creationId xmlns:p14="http://schemas.microsoft.com/office/powerpoint/2010/main" val="3305652780"/>
      </p:ext>
    </p:extLst>
  </p:cSld>
  <p:clrMapOvr>
    <a:masterClrMapping/>
  </p:clrMapOvr>
  <mc:AlternateContent xmlns:mc="http://schemas.openxmlformats.org/markup-compatibility/2006" xmlns:p14="http://schemas.microsoft.com/office/powerpoint/2010/main">
    <mc:Choice Requires="p14">
      <p:transition spd="slow" p14:dur="2000" advTm="86277"/>
    </mc:Choice>
    <mc:Fallback xmlns="">
      <p:transition spd="slow" advTm="86277"/>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5">
            <a:extLst>
              <a:ext uri="{FF2B5EF4-FFF2-40B4-BE49-F238E27FC236}">
                <a16:creationId xmlns:a16="http://schemas.microsoft.com/office/drawing/2014/main" id="{3F62269B-E655-43DA-BFB2-FBE277DAB4F5}"/>
              </a:ext>
            </a:extLst>
          </p:cNvPr>
          <p:cNvSpPr>
            <a:spLocks noGrp="1"/>
          </p:cNvSpPr>
          <p:nvPr>
            <p:ph type="sldNum" sz="quarter" idx="12"/>
          </p:nvPr>
        </p:nvSpPr>
        <p:spPr/>
        <p:txBody>
          <a:bodyPr/>
          <a:lstStyle/>
          <a:p>
            <a:fld id="{28E7E519-6FDA-4A57-BDBF-2EE1570704F1}" type="slidenum">
              <a:rPr lang="en-US" altLang="ja-JP"/>
              <a:pPr/>
              <a:t>59</a:t>
            </a:fld>
            <a:endParaRPr lang="en-US" altLang="ja-JP"/>
          </a:p>
        </p:txBody>
      </p:sp>
      <p:sp>
        <p:nvSpPr>
          <p:cNvPr id="34818" name="Rectangle 2">
            <a:extLst>
              <a:ext uri="{FF2B5EF4-FFF2-40B4-BE49-F238E27FC236}">
                <a16:creationId xmlns:a16="http://schemas.microsoft.com/office/drawing/2014/main" id="{CB88F8C8-1508-4327-AA74-50C961F4660F}"/>
              </a:ext>
            </a:extLst>
          </p:cNvPr>
          <p:cNvSpPr>
            <a:spLocks noGrp="1" noChangeArrowheads="1"/>
          </p:cNvSpPr>
          <p:nvPr>
            <p:ph type="title"/>
          </p:nvPr>
        </p:nvSpPr>
        <p:spPr>
          <a:xfrm>
            <a:off x="317500" y="544513"/>
            <a:ext cx="8637588" cy="762000"/>
          </a:xfrm>
        </p:spPr>
        <p:txBody>
          <a:bodyPr/>
          <a:lstStyle/>
          <a:p>
            <a:r>
              <a:rPr lang="ja-JP" altLang="en-US" dirty="0"/>
              <a:t>知的能力障害者の適応障害</a:t>
            </a:r>
          </a:p>
        </p:txBody>
      </p:sp>
      <p:sp>
        <p:nvSpPr>
          <p:cNvPr id="34819" name="Rectangle 3">
            <a:extLst>
              <a:ext uri="{FF2B5EF4-FFF2-40B4-BE49-F238E27FC236}">
                <a16:creationId xmlns:a16="http://schemas.microsoft.com/office/drawing/2014/main" id="{B5131571-A838-4C4E-A465-090C537BE7BD}"/>
              </a:ext>
            </a:extLst>
          </p:cNvPr>
          <p:cNvSpPr>
            <a:spLocks noGrp="1" noChangeArrowheads="1"/>
          </p:cNvSpPr>
          <p:nvPr>
            <p:ph type="body" idx="1"/>
          </p:nvPr>
        </p:nvSpPr>
        <p:spPr>
          <a:xfrm>
            <a:off x="685800" y="1676400"/>
            <a:ext cx="8077200" cy="4419600"/>
          </a:xfrm>
        </p:spPr>
        <p:txBody>
          <a:bodyPr/>
          <a:lstStyle/>
          <a:p>
            <a:r>
              <a:rPr lang="ja-JP" altLang="en-US" dirty="0">
                <a:solidFill>
                  <a:schemeClr val="tx2"/>
                </a:solidFill>
              </a:rPr>
              <a:t>入力</a:t>
            </a:r>
            <a:r>
              <a:rPr lang="en-US" altLang="ja-JP" dirty="0"/>
              <a:t>(</a:t>
            </a:r>
            <a:r>
              <a:rPr lang="ja-JP" altLang="en-US" dirty="0"/>
              <a:t>インプット</a:t>
            </a:r>
            <a:r>
              <a:rPr lang="en-US" altLang="ja-JP" dirty="0"/>
              <a:t>)</a:t>
            </a:r>
            <a:r>
              <a:rPr lang="ja-JP" altLang="en-US" dirty="0"/>
              <a:t>の障害＝</a:t>
            </a:r>
            <a:r>
              <a:rPr lang="ja-JP" altLang="en-US" dirty="0">
                <a:solidFill>
                  <a:schemeClr val="tx2"/>
                </a:solidFill>
                <a:latin typeface="Century" panose="02040604050505020304" pitchFamily="18" charset="0"/>
                <a:ea typeface="ＭＳ ゴシック" panose="020B0609070205080204" pitchFamily="49" charset="-128"/>
              </a:rPr>
              <a:t>知覚</a:t>
            </a:r>
            <a:r>
              <a:rPr lang="ja-JP" altLang="en-US" dirty="0">
                <a:latin typeface="Century" panose="02040604050505020304" pitchFamily="18" charset="0"/>
                <a:ea typeface="ＭＳ ゴシック" panose="020B0609070205080204" pitchFamily="49" charset="-128"/>
              </a:rPr>
              <a:t>における障害</a:t>
            </a:r>
          </a:p>
          <a:p>
            <a:r>
              <a:rPr lang="ja-JP" altLang="en-US" dirty="0">
                <a:latin typeface="Century" panose="02040604050505020304" pitchFamily="18" charset="0"/>
              </a:rPr>
              <a:t>聞こえすぎる、見えすぎるなどの過敏性</a:t>
            </a:r>
          </a:p>
          <a:p>
            <a:r>
              <a:rPr lang="ja-JP" altLang="en-US" dirty="0">
                <a:latin typeface="Century" panose="02040604050505020304" pitchFamily="18" charset="0"/>
              </a:rPr>
              <a:t>見え方、聞こえ方が健常者と異なる可能性</a:t>
            </a:r>
            <a:endParaRPr lang="en-US" altLang="ja-JP" dirty="0">
              <a:latin typeface="Century" panose="02040604050505020304" pitchFamily="18" charset="0"/>
            </a:endParaRPr>
          </a:p>
          <a:p>
            <a:r>
              <a:rPr lang="ja-JP" altLang="en-US" dirty="0">
                <a:latin typeface="Century" panose="02040604050505020304" pitchFamily="18" charset="0"/>
              </a:rPr>
              <a:t>聞いているように見えて聞こえていない</a:t>
            </a:r>
          </a:p>
          <a:p>
            <a:r>
              <a:rPr lang="ja-JP" altLang="en-US" dirty="0">
                <a:latin typeface="Century" panose="02040604050505020304" pitchFamily="18" charset="0"/>
              </a:rPr>
              <a:t>触覚の過敏性</a:t>
            </a:r>
            <a:r>
              <a:rPr lang="ja-JP" altLang="en-US" dirty="0">
                <a:latin typeface="Century" panose="02040604050505020304" pitchFamily="18" charset="0"/>
                <a:ea typeface="ＭＳ 明朝" panose="02020609040205080304" pitchFamily="17" charset="-128"/>
              </a:rPr>
              <a:t>。</a:t>
            </a:r>
            <a:r>
              <a:rPr lang="ja-JP" altLang="en-US" dirty="0"/>
              <a:t> </a:t>
            </a:r>
          </a:p>
        </p:txBody>
      </p:sp>
    </p:spTree>
    <p:extLst>
      <p:ext uri="{BB962C8B-B14F-4D97-AF65-F5344CB8AC3E}">
        <p14:creationId xmlns:p14="http://schemas.microsoft.com/office/powerpoint/2010/main" val="3026020328"/>
      </p:ext>
    </p:extLst>
  </p:cSld>
  <p:clrMapOvr>
    <a:masterClrMapping/>
  </p:clrMapOvr>
  <mc:AlternateContent xmlns:mc="http://schemas.openxmlformats.org/markup-compatibility/2006" xmlns:p14="http://schemas.microsoft.com/office/powerpoint/2010/main">
    <mc:Choice Requires="p14">
      <p:transition spd="slow" p14:dur="2000" advTm="68382"/>
    </mc:Choice>
    <mc:Fallback xmlns="">
      <p:transition spd="slow" advTm="68382"/>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FE613A-5EC3-410A-9E60-83AB716BE418}"/>
              </a:ext>
            </a:extLst>
          </p:cNvPr>
          <p:cNvSpPr>
            <a:spLocks noGrp="1"/>
          </p:cNvSpPr>
          <p:nvPr>
            <p:ph type="title"/>
          </p:nvPr>
        </p:nvSpPr>
        <p:spPr>
          <a:xfrm>
            <a:off x="539552" y="332656"/>
            <a:ext cx="8352929" cy="936104"/>
          </a:xfrm>
        </p:spPr>
        <p:txBody>
          <a:bodyPr/>
          <a:lstStyle/>
          <a:p>
            <a:r>
              <a:rPr kumimoji="1" lang="ja-JP" altLang="en-US" dirty="0">
                <a:solidFill>
                  <a:srgbClr val="FFFF00"/>
                </a:solidFill>
              </a:rPr>
              <a:t>精神障害・知的障害以外でも</a:t>
            </a:r>
          </a:p>
        </p:txBody>
      </p:sp>
      <p:sp>
        <p:nvSpPr>
          <p:cNvPr id="3" name="コンテンツ プレースホルダー 2">
            <a:extLst>
              <a:ext uri="{FF2B5EF4-FFF2-40B4-BE49-F238E27FC236}">
                <a16:creationId xmlns:a16="http://schemas.microsoft.com/office/drawing/2014/main" id="{D8B7145A-22A6-4974-8CFD-75FF3F448464}"/>
              </a:ext>
            </a:extLst>
          </p:cNvPr>
          <p:cNvSpPr>
            <a:spLocks noGrp="1"/>
          </p:cNvSpPr>
          <p:nvPr>
            <p:ph idx="1"/>
          </p:nvPr>
        </p:nvSpPr>
        <p:spPr>
          <a:xfrm>
            <a:off x="539552" y="2017713"/>
            <a:ext cx="8415536" cy="4114800"/>
          </a:xfrm>
        </p:spPr>
        <p:txBody>
          <a:bodyPr/>
          <a:lstStyle/>
          <a:p>
            <a:r>
              <a:rPr kumimoji="1" lang="ja-JP" altLang="en-US" dirty="0"/>
              <a:t>京都に</a:t>
            </a:r>
            <a:r>
              <a:rPr kumimoji="1" lang="ja-JP" altLang="en-US" dirty="0">
                <a:solidFill>
                  <a:srgbClr val="FFFF00"/>
                </a:solidFill>
              </a:rPr>
              <a:t>「救護施設」</a:t>
            </a:r>
            <a:r>
              <a:rPr kumimoji="1" lang="ja-JP" altLang="en-US" dirty="0"/>
              <a:t>計画、「施設コンフリクト」に（</a:t>
            </a:r>
            <a:r>
              <a:rPr kumimoji="1" lang="en-US" altLang="ja-JP" dirty="0"/>
              <a:t>2019</a:t>
            </a:r>
            <a:r>
              <a:rPr kumimoji="1" lang="ja-JP" altLang="en-US" dirty="0"/>
              <a:t>年）</a:t>
            </a:r>
            <a:endParaRPr kumimoji="1" lang="en-US" altLang="ja-JP" dirty="0"/>
          </a:p>
          <a:p>
            <a:r>
              <a:rPr kumimoji="1" lang="ja-JP" altLang="en-US" dirty="0"/>
              <a:t>東京都港区では</a:t>
            </a:r>
            <a:r>
              <a:rPr kumimoji="1" lang="ja-JP" altLang="en-US" dirty="0">
                <a:solidFill>
                  <a:srgbClr val="FFFF00"/>
                </a:solidFill>
              </a:rPr>
              <a:t>児童相談所を核とした複合施設</a:t>
            </a:r>
            <a:r>
              <a:rPr kumimoji="1" lang="ja-JP" altLang="en-US" dirty="0"/>
              <a:t>の設置をめぐり、一部の住民等が反対を主張する事態に発展した（</a:t>
            </a:r>
            <a:r>
              <a:rPr kumimoji="1" lang="en-US" altLang="ja-JP" dirty="0"/>
              <a:t>2018</a:t>
            </a:r>
            <a:r>
              <a:rPr kumimoji="1" lang="ja-JP" altLang="en-US" dirty="0"/>
              <a:t>年）</a:t>
            </a:r>
          </a:p>
        </p:txBody>
      </p:sp>
    </p:spTree>
    <p:extLst>
      <p:ext uri="{BB962C8B-B14F-4D97-AF65-F5344CB8AC3E}">
        <p14:creationId xmlns:p14="http://schemas.microsoft.com/office/powerpoint/2010/main" val="2313437943"/>
      </p:ext>
    </p:extLst>
  </p:cSld>
  <p:clrMapOvr>
    <a:masterClrMapping/>
  </p:clrMapOvr>
  <mc:AlternateContent xmlns:mc="http://schemas.openxmlformats.org/markup-compatibility/2006" xmlns:p14="http://schemas.microsoft.com/office/powerpoint/2010/main">
    <mc:Choice Requires="p14">
      <p:transition spd="slow" p14:dur="2000" advTm="32271"/>
    </mc:Choice>
    <mc:Fallback xmlns="">
      <p:transition spd="slow" advTm="32271"/>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5">
            <a:extLst>
              <a:ext uri="{FF2B5EF4-FFF2-40B4-BE49-F238E27FC236}">
                <a16:creationId xmlns:a16="http://schemas.microsoft.com/office/drawing/2014/main" id="{ADE1A5C5-9159-4827-93BA-791161995EB0}"/>
              </a:ext>
            </a:extLst>
          </p:cNvPr>
          <p:cNvSpPr>
            <a:spLocks noGrp="1"/>
          </p:cNvSpPr>
          <p:nvPr>
            <p:ph type="sldNum" sz="quarter" idx="12"/>
          </p:nvPr>
        </p:nvSpPr>
        <p:spPr/>
        <p:txBody>
          <a:bodyPr/>
          <a:lstStyle/>
          <a:p>
            <a:fld id="{63297BD2-F1D3-450E-971B-0D814E19B485}" type="slidenum">
              <a:rPr lang="en-US" altLang="ja-JP"/>
              <a:pPr/>
              <a:t>60</a:t>
            </a:fld>
            <a:endParaRPr lang="en-US" altLang="ja-JP"/>
          </a:p>
        </p:txBody>
      </p:sp>
      <p:sp>
        <p:nvSpPr>
          <p:cNvPr id="36866" name="Rectangle 2">
            <a:extLst>
              <a:ext uri="{FF2B5EF4-FFF2-40B4-BE49-F238E27FC236}">
                <a16:creationId xmlns:a16="http://schemas.microsoft.com/office/drawing/2014/main" id="{13E4F0E6-1EFA-4EE2-8427-BD4231EEB654}"/>
              </a:ext>
            </a:extLst>
          </p:cNvPr>
          <p:cNvSpPr>
            <a:spLocks noGrp="1" noChangeArrowheads="1"/>
          </p:cNvSpPr>
          <p:nvPr>
            <p:ph type="title"/>
          </p:nvPr>
        </p:nvSpPr>
        <p:spPr>
          <a:xfrm>
            <a:off x="317500" y="544513"/>
            <a:ext cx="8637588" cy="762000"/>
          </a:xfrm>
        </p:spPr>
        <p:txBody>
          <a:bodyPr/>
          <a:lstStyle/>
          <a:p>
            <a:r>
              <a:rPr lang="ja-JP" altLang="en-US" dirty="0"/>
              <a:t>知的能力障害者の適応障害</a:t>
            </a:r>
          </a:p>
        </p:txBody>
      </p:sp>
      <p:sp>
        <p:nvSpPr>
          <p:cNvPr id="36867" name="Rectangle 3">
            <a:extLst>
              <a:ext uri="{FF2B5EF4-FFF2-40B4-BE49-F238E27FC236}">
                <a16:creationId xmlns:a16="http://schemas.microsoft.com/office/drawing/2014/main" id="{AABF79E2-777C-4D59-8715-5A4B47765D7B}"/>
              </a:ext>
            </a:extLst>
          </p:cNvPr>
          <p:cNvSpPr>
            <a:spLocks noGrp="1" noChangeArrowheads="1"/>
          </p:cNvSpPr>
          <p:nvPr>
            <p:ph type="body" idx="1"/>
          </p:nvPr>
        </p:nvSpPr>
        <p:spPr>
          <a:xfrm>
            <a:off x="251520" y="1941513"/>
            <a:ext cx="8784975" cy="4114800"/>
          </a:xfrm>
        </p:spPr>
        <p:txBody>
          <a:bodyPr/>
          <a:lstStyle/>
          <a:p>
            <a:pPr>
              <a:lnSpc>
                <a:spcPct val="90000"/>
              </a:lnSpc>
            </a:pPr>
            <a:r>
              <a:rPr lang="ja-JP" altLang="en-US" dirty="0">
                <a:solidFill>
                  <a:schemeClr val="tx2"/>
                </a:solidFill>
                <a:latin typeface="Century" panose="02040604050505020304" pitchFamily="18" charset="0"/>
                <a:ea typeface="ＭＳ ゴシック" panose="020B0609070205080204" pitchFamily="49" charset="-128"/>
              </a:rPr>
              <a:t>統合過程</a:t>
            </a:r>
            <a:r>
              <a:rPr lang="ja-JP" altLang="en-US" dirty="0">
                <a:latin typeface="Century" panose="02040604050505020304" pitchFamily="18" charset="0"/>
                <a:ea typeface="ＭＳ ゴシック" panose="020B0609070205080204" pitchFamily="49" charset="-128"/>
              </a:rPr>
              <a:t>での障害＝</a:t>
            </a:r>
            <a:r>
              <a:rPr lang="ja-JP" altLang="en-US" dirty="0">
                <a:solidFill>
                  <a:schemeClr val="tx2"/>
                </a:solidFill>
                <a:latin typeface="Century" panose="02040604050505020304" pitchFamily="18" charset="0"/>
                <a:ea typeface="ＭＳ ゴシック" panose="020B0609070205080204" pitchFamily="49" charset="-128"/>
              </a:rPr>
              <a:t>状況把握</a:t>
            </a:r>
            <a:r>
              <a:rPr lang="ja-JP" altLang="en-US" dirty="0">
                <a:latin typeface="Century" panose="02040604050505020304" pitchFamily="18" charset="0"/>
                <a:ea typeface="ＭＳ ゴシック" panose="020B0609070205080204" pitchFamily="49" charset="-128"/>
              </a:rPr>
              <a:t>における障害</a:t>
            </a:r>
          </a:p>
          <a:p>
            <a:pPr>
              <a:lnSpc>
                <a:spcPct val="90000"/>
              </a:lnSpc>
            </a:pPr>
            <a:r>
              <a:rPr lang="ja-JP" altLang="en-US" dirty="0">
                <a:latin typeface="ＭＳ Ｐゴシック" panose="020B0600070205080204" pitchFamily="50" charset="-128"/>
              </a:rPr>
              <a:t>入ってきた情報を統合する。（過去の記憶、経験、知識を利用して状況をつかむ</a:t>
            </a:r>
            <a:r>
              <a:rPr lang="en-US" altLang="ja-JP" dirty="0">
                <a:latin typeface="ＭＳ Ｐゴシック" panose="020B0600070205080204" pitchFamily="50" charset="-128"/>
              </a:rPr>
              <a:t>)</a:t>
            </a:r>
            <a:r>
              <a:rPr lang="ja-JP" altLang="en-US" dirty="0">
                <a:latin typeface="ＭＳ Ｐゴシック" panose="020B0600070205080204" pitchFamily="50" charset="-128"/>
              </a:rPr>
              <a:t>過程での障害</a:t>
            </a:r>
            <a:endParaRPr lang="en-US" altLang="ja-JP" dirty="0">
              <a:latin typeface="ＭＳ Ｐゴシック" panose="020B0600070205080204" pitchFamily="50" charset="-128"/>
            </a:endParaRPr>
          </a:p>
          <a:p>
            <a:pPr>
              <a:lnSpc>
                <a:spcPct val="90000"/>
              </a:lnSpc>
            </a:pPr>
            <a:r>
              <a:rPr lang="ja-JP" altLang="en-US" dirty="0">
                <a:latin typeface="ＭＳ Ｐゴシック" panose="020B0600070205080204" pitchFamily="50" charset="-128"/>
              </a:rPr>
              <a:t>入ってきた情報に誘発されて過去の出来事がフラッシュバック</a:t>
            </a:r>
            <a:endParaRPr lang="en-US" altLang="ja-JP" dirty="0">
              <a:latin typeface="ＭＳ Ｐゴシック" panose="020B0600070205080204" pitchFamily="50" charset="-128"/>
            </a:endParaRPr>
          </a:p>
          <a:p>
            <a:pPr>
              <a:lnSpc>
                <a:spcPct val="90000"/>
              </a:lnSpc>
            </a:pPr>
            <a:r>
              <a:rPr lang="ja-JP" altLang="en-US" dirty="0">
                <a:latin typeface="ＭＳ Ｐゴシック" panose="020B0600070205080204" pitchFamily="50" charset="-128"/>
              </a:rPr>
              <a:t>ある心理状況になると過去の出来事がフラッシュバック</a:t>
            </a:r>
          </a:p>
          <a:p>
            <a:pPr>
              <a:lnSpc>
                <a:spcPct val="90000"/>
              </a:lnSpc>
            </a:pPr>
            <a:r>
              <a:rPr lang="ja-JP" altLang="en-US" dirty="0"/>
              <a:t>起こった事態への適応方法の持ち駒が少ない</a:t>
            </a:r>
          </a:p>
          <a:p>
            <a:pPr>
              <a:lnSpc>
                <a:spcPct val="90000"/>
              </a:lnSpc>
            </a:pPr>
            <a:r>
              <a:rPr lang="ja-JP" altLang="en-US" dirty="0"/>
              <a:t>新しい適応方法を見つけにくい</a:t>
            </a:r>
          </a:p>
        </p:txBody>
      </p:sp>
    </p:spTree>
    <p:extLst>
      <p:ext uri="{BB962C8B-B14F-4D97-AF65-F5344CB8AC3E}">
        <p14:creationId xmlns:p14="http://schemas.microsoft.com/office/powerpoint/2010/main" val="1667739910"/>
      </p:ext>
    </p:extLst>
  </p:cSld>
  <p:clrMapOvr>
    <a:masterClrMapping/>
  </p:clrMapOvr>
  <mc:AlternateContent xmlns:mc="http://schemas.openxmlformats.org/markup-compatibility/2006" xmlns:p14="http://schemas.microsoft.com/office/powerpoint/2010/main">
    <mc:Choice Requires="p14">
      <p:transition spd="slow" p14:dur="2000" advTm="42850"/>
    </mc:Choice>
    <mc:Fallback xmlns="">
      <p:transition spd="slow" advTm="42850"/>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5">
            <a:extLst>
              <a:ext uri="{FF2B5EF4-FFF2-40B4-BE49-F238E27FC236}">
                <a16:creationId xmlns:a16="http://schemas.microsoft.com/office/drawing/2014/main" id="{1FF2022B-3F68-43A6-87F4-40BB2969C5B4}"/>
              </a:ext>
            </a:extLst>
          </p:cNvPr>
          <p:cNvSpPr>
            <a:spLocks noGrp="1"/>
          </p:cNvSpPr>
          <p:nvPr>
            <p:ph type="sldNum" sz="quarter" idx="12"/>
          </p:nvPr>
        </p:nvSpPr>
        <p:spPr/>
        <p:txBody>
          <a:bodyPr/>
          <a:lstStyle/>
          <a:p>
            <a:fld id="{5E482906-D02A-422B-817C-D89E6B499FB3}" type="slidenum">
              <a:rPr lang="en-US" altLang="ja-JP"/>
              <a:pPr/>
              <a:t>61</a:t>
            </a:fld>
            <a:endParaRPr lang="en-US" altLang="ja-JP"/>
          </a:p>
        </p:txBody>
      </p:sp>
      <p:sp>
        <p:nvSpPr>
          <p:cNvPr id="37890" name="Rectangle 2">
            <a:extLst>
              <a:ext uri="{FF2B5EF4-FFF2-40B4-BE49-F238E27FC236}">
                <a16:creationId xmlns:a16="http://schemas.microsoft.com/office/drawing/2014/main" id="{877E79F1-0804-4413-87FC-6CA194EE967D}"/>
              </a:ext>
            </a:extLst>
          </p:cNvPr>
          <p:cNvSpPr>
            <a:spLocks noGrp="1" noChangeArrowheads="1"/>
          </p:cNvSpPr>
          <p:nvPr>
            <p:ph type="title"/>
          </p:nvPr>
        </p:nvSpPr>
        <p:spPr>
          <a:xfrm>
            <a:off x="317500" y="544513"/>
            <a:ext cx="8637588" cy="762000"/>
          </a:xfrm>
        </p:spPr>
        <p:txBody>
          <a:bodyPr/>
          <a:lstStyle/>
          <a:p>
            <a:r>
              <a:rPr lang="ja-JP" altLang="en-US" dirty="0"/>
              <a:t>知的能力障害者の適応障害</a:t>
            </a:r>
          </a:p>
        </p:txBody>
      </p:sp>
      <p:sp>
        <p:nvSpPr>
          <p:cNvPr id="37891" name="Rectangle 3">
            <a:extLst>
              <a:ext uri="{FF2B5EF4-FFF2-40B4-BE49-F238E27FC236}">
                <a16:creationId xmlns:a16="http://schemas.microsoft.com/office/drawing/2014/main" id="{B4917B5B-E4F8-43FB-93D3-55642877F166}"/>
              </a:ext>
            </a:extLst>
          </p:cNvPr>
          <p:cNvSpPr>
            <a:spLocks noGrp="1" noChangeArrowheads="1"/>
          </p:cNvSpPr>
          <p:nvPr>
            <p:ph type="body" idx="1"/>
          </p:nvPr>
        </p:nvSpPr>
        <p:spPr/>
        <p:txBody>
          <a:bodyPr/>
          <a:lstStyle/>
          <a:p>
            <a:r>
              <a:rPr lang="ja-JP" altLang="en-US" dirty="0">
                <a:solidFill>
                  <a:schemeClr val="tx2"/>
                </a:solidFill>
              </a:rPr>
              <a:t>出力</a:t>
            </a:r>
            <a:r>
              <a:rPr lang="en-US" altLang="ja-JP" dirty="0"/>
              <a:t>(</a:t>
            </a:r>
            <a:r>
              <a:rPr lang="ja-JP" altLang="en-US" dirty="0"/>
              <a:t>アウトプット</a:t>
            </a:r>
            <a:r>
              <a:rPr lang="en-US" altLang="ja-JP" dirty="0"/>
              <a:t>)</a:t>
            </a:r>
            <a:r>
              <a:rPr lang="ja-JP" altLang="en-US" dirty="0"/>
              <a:t>の障害＝</a:t>
            </a:r>
            <a:r>
              <a:rPr lang="ja-JP" altLang="en-US" dirty="0">
                <a:solidFill>
                  <a:schemeClr val="tx2"/>
                </a:solidFill>
                <a:latin typeface="Century" panose="02040604050505020304" pitchFamily="18" charset="0"/>
                <a:ea typeface="ＭＳ ゴシック" panose="020B0609070205080204" pitchFamily="49" charset="-128"/>
              </a:rPr>
              <a:t>判断に基づく行動</a:t>
            </a:r>
            <a:r>
              <a:rPr lang="ja-JP" altLang="en-US" dirty="0">
                <a:latin typeface="Century" panose="02040604050505020304" pitchFamily="18" charset="0"/>
                <a:ea typeface="ＭＳ ゴシック" panose="020B0609070205080204" pitchFamily="49" charset="-128"/>
              </a:rPr>
              <a:t>での障害</a:t>
            </a:r>
            <a:r>
              <a:rPr lang="ja-JP" altLang="en-US" dirty="0"/>
              <a:t> </a:t>
            </a:r>
          </a:p>
          <a:p>
            <a:r>
              <a:rPr lang="ja-JP" altLang="en-US" dirty="0">
                <a:latin typeface="Century" panose="02040604050505020304" pitchFamily="18" charset="0"/>
              </a:rPr>
              <a:t>手先の不器用さ</a:t>
            </a:r>
          </a:p>
          <a:p>
            <a:r>
              <a:rPr lang="ja-JP" altLang="en-US" dirty="0">
                <a:latin typeface="Century" panose="02040604050505020304" pitchFamily="18" charset="0"/>
              </a:rPr>
              <a:t>話し方・表現の下手さ：思いを言えない</a:t>
            </a:r>
            <a:endParaRPr lang="en-US" altLang="ja-JP" dirty="0">
              <a:latin typeface="Century" panose="02040604050505020304" pitchFamily="18" charset="0"/>
            </a:endParaRPr>
          </a:p>
          <a:p>
            <a:r>
              <a:rPr lang="ja-JP" altLang="en-US" dirty="0">
                <a:latin typeface="Century" panose="02040604050505020304" pitchFamily="18" charset="0"/>
              </a:rPr>
              <a:t>大声で叫ぶ、泣く</a:t>
            </a:r>
            <a:endParaRPr lang="en-US" altLang="ja-JP" dirty="0">
              <a:latin typeface="Century" panose="02040604050505020304" pitchFamily="18" charset="0"/>
            </a:endParaRPr>
          </a:p>
          <a:p>
            <a:r>
              <a:rPr lang="ja-JP" altLang="en-US" dirty="0">
                <a:latin typeface="Century" panose="02040604050505020304" pitchFamily="18" charset="0"/>
              </a:rPr>
              <a:t>不快感から怒り出す、パニックになる</a:t>
            </a:r>
          </a:p>
          <a:p>
            <a:r>
              <a:rPr lang="ja-JP" altLang="en-US" dirty="0">
                <a:latin typeface="Century" panose="02040604050505020304" pitchFamily="18" charset="0"/>
              </a:rPr>
              <a:t>いきなりの行動</a:t>
            </a:r>
          </a:p>
        </p:txBody>
      </p:sp>
    </p:spTree>
    <p:extLst>
      <p:ext uri="{BB962C8B-B14F-4D97-AF65-F5344CB8AC3E}">
        <p14:creationId xmlns:p14="http://schemas.microsoft.com/office/powerpoint/2010/main" val="757569130"/>
      </p:ext>
    </p:extLst>
  </p:cSld>
  <p:clrMapOvr>
    <a:masterClrMapping/>
  </p:clrMapOvr>
  <mc:AlternateContent xmlns:mc="http://schemas.openxmlformats.org/markup-compatibility/2006" xmlns:p14="http://schemas.microsoft.com/office/powerpoint/2010/main">
    <mc:Choice Requires="p14">
      <p:transition spd="slow" p14:dur="2000" advTm="19479"/>
    </mc:Choice>
    <mc:Fallback xmlns="">
      <p:transition spd="slow" advTm="19479"/>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7980B8-E84D-40D3-B2D4-B5DFBA773BBA}"/>
              </a:ext>
            </a:extLst>
          </p:cNvPr>
          <p:cNvSpPr>
            <a:spLocks noGrp="1"/>
          </p:cNvSpPr>
          <p:nvPr>
            <p:ph type="title"/>
          </p:nvPr>
        </p:nvSpPr>
        <p:spPr>
          <a:xfrm>
            <a:off x="1150938" y="617538"/>
            <a:ext cx="7793037" cy="723230"/>
          </a:xfrm>
        </p:spPr>
        <p:txBody>
          <a:bodyPr/>
          <a:lstStyle/>
          <a:p>
            <a:r>
              <a:rPr kumimoji="1" lang="ja-JP" altLang="en-US" dirty="0"/>
              <a:t>ええ加減主義のススメ</a:t>
            </a:r>
          </a:p>
        </p:txBody>
      </p:sp>
      <p:sp>
        <p:nvSpPr>
          <p:cNvPr id="3" name="コンテンツ プレースホルダー 2">
            <a:extLst>
              <a:ext uri="{FF2B5EF4-FFF2-40B4-BE49-F238E27FC236}">
                <a16:creationId xmlns:a16="http://schemas.microsoft.com/office/drawing/2014/main" id="{CB2889A4-050A-49A9-ACF0-77A2D46A941E}"/>
              </a:ext>
            </a:extLst>
          </p:cNvPr>
          <p:cNvSpPr>
            <a:spLocks noGrp="1"/>
          </p:cNvSpPr>
          <p:nvPr>
            <p:ph idx="1"/>
          </p:nvPr>
        </p:nvSpPr>
        <p:spPr>
          <a:xfrm>
            <a:off x="457200" y="1600200"/>
            <a:ext cx="8147248" cy="4853136"/>
          </a:xfrm>
        </p:spPr>
        <p:txBody>
          <a:bodyPr/>
          <a:lstStyle/>
          <a:p>
            <a:r>
              <a:rPr kumimoji="1" lang="ja-JP" altLang="en-US" dirty="0"/>
              <a:t>不十分という意味の「ええ加減」で、物事を投げ出してしまっていいという意味ではない</a:t>
            </a:r>
            <a:endParaRPr kumimoji="1" lang="en-US" altLang="ja-JP" dirty="0"/>
          </a:p>
          <a:p>
            <a:r>
              <a:rPr lang="ja-JP" altLang="en-US" dirty="0"/>
              <a:t>こうありたいという目標に向かって我々は生活している。すごくいいことだ。</a:t>
            </a:r>
            <a:endParaRPr lang="en-US" altLang="ja-JP" dirty="0"/>
          </a:p>
          <a:p>
            <a:r>
              <a:rPr kumimoji="1" lang="ja-JP" altLang="en-US" dirty="0"/>
              <a:t>その目標が仕事であればきちんと成果を上げねばと思う。その目標が生き方であれば、それは人間としてのモラルだ考える。</a:t>
            </a:r>
            <a:endParaRPr kumimoji="1" lang="en-US" altLang="ja-JP" dirty="0"/>
          </a:p>
          <a:p>
            <a:r>
              <a:rPr lang="ja-JP" altLang="en-US" dirty="0"/>
              <a:t>目標通りにいけばそれに越したことはないが、そううまくいかないのがこの世の常だ。</a:t>
            </a:r>
            <a:endParaRPr kumimoji="1" lang="ja-JP" altLang="en-US" dirty="0"/>
          </a:p>
        </p:txBody>
      </p:sp>
    </p:spTree>
    <p:extLst>
      <p:ext uri="{BB962C8B-B14F-4D97-AF65-F5344CB8AC3E}">
        <p14:creationId xmlns:p14="http://schemas.microsoft.com/office/powerpoint/2010/main" val="3092567960"/>
      </p:ext>
    </p:extLst>
  </p:cSld>
  <p:clrMapOvr>
    <a:masterClrMapping/>
  </p:clrMapOvr>
  <mc:AlternateContent xmlns:mc="http://schemas.openxmlformats.org/markup-compatibility/2006" xmlns:p14="http://schemas.microsoft.com/office/powerpoint/2010/main">
    <mc:Choice Requires="p14">
      <p:transition spd="slow" p14:dur="2000" advTm="85497"/>
    </mc:Choice>
    <mc:Fallback xmlns="">
      <p:transition spd="slow" advTm="85497"/>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190C4E-9B4A-44ED-9038-879EE1E055BC}"/>
              </a:ext>
            </a:extLst>
          </p:cNvPr>
          <p:cNvSpPr>
            <a:spLocks noGrp="1"/>
          </p:cNvSpPr>
          <p:nvPr>
            <p:ph type="title"/>
          </p:nvPr>
        </p:nvSpPr>
        <p:spPr>
          <a:xfrm>
            <a:off x="1150938" y="332656"/>
            <a:ext cx="7793037" cy="936104"/>
          </a:xfrm>
        </p:spPr>
        <p:txBody>
          <a:bodyPr/>
          <a:lstStyle/>
          <a:p>
            <a:r>
              <a:rPr kumimoji="1" lang="ja-JP" altLang="en-US" dirty="0"/>
              <a:t>ええ加減主義のススメ　</a:t>
            </a:r>
            <a:r>
              <a:rPr kumimoji="1" lang="en-US" altLang="ja-JP" dirty="0"/>
              <a:t>2</a:t>
            </a:r>
            <a:endParaRPr kumimoji="1" lang="ja-JP" altLang="en-US" dirty="0"/>
          </a:p>
        </p:txBody>
      </p:sp>
      <p:sp>
        <p:nvSpPr>
          <p:cNvPr id="3" name="コンテンツ プレースホルダー 2">
            <a:extLst>
              <a:ext uri="{FF2B5EF4-FFF2-40B4-BE49-F238E27FC236}">
                <a16:creationId xmlns:a16="http://schemas.microsoft.com/office/drawing/2014/main" id="{23436A02-253F-406E-85EA-840BF20F64EC}"/>
              </a:ext>
            </a:extLst>
          </p:cNvPr>
          <p:cNvSpPr>
            <a:spLocks noGrp="1"/>
          </p:cNvSpPr>
          <p:nvPr>
            <p:ph idx="1"/>
          </p:nvPr>
        </p:nvSpPr>
        <p:spPr>
          <a:xfrm>
            <a:off x="457200" y="1420814"/>
            <a:ext cx="8229600" cy="4710112"/>
          </a:xfrm>
        </p:spPr>
        <p:txBody>
          <a:bodyPr/>
          <a:lstStyle/>
          <a:p>
            <a:r>
              <a:rPr kumimoji="1" lang="ja-JP" altLang="en-US" sz="2800" dirty="0"/>
              <a:t>ところが人間は</a:t>
            </a:r>
            <a:r>
              <a:rPr kumimoji="1" lang="ja-JP" altLang="en-US" sz="2800" dirty="0">
                <a:solidFill>
                  <a:srgbClr val="FFFF00"/>
                </a:solidFill>
              </a:rPr>
              <a:t>完ぺき主義の罠</a:t>
            </a:r>
            <a:r>
              <a:rPr kumimoji="1" lang="ja-JP" altLang="en-US" sz="2800" dirty="0"/>
              <a:t>にはまる。</a:t>
            </a:r>
            <a:endParaRPr kumimoji="1" lang="en-US" altLang="ja-JP" sz="2800" dirty="0"/>
          </a:p>
          <a:p>
            <a:r>
              <a:rPr lang="ja-JP" altLang="en-US" sz="2800" dirty="0">
                <a:solidFill>
                  <a:srgbClr val="FFFF00"/>
                </a:solidFill>
              </a:rPr>
              <a:t>こうせねば、こうあらねば</a:t>
            </a:r>
            <a:r>
              <a:rPr lang="ja-JP" altLang="en-US" sz="2800" dirty="0"/>
              <a:t>に支配されるのは、きっちりこの罠にはまっている</a:t>
            </a:r>
            <a:endParaRPr kumimoji="1" lang="en-US" altLang="ja-JP" sz="2800" dirty="0"/>
          </a:p>
          <a:p>
            <a:r>
              <a:rPr lang="ja-JP" altLang="en-US" sz="2800" dirty="0"/>
              <a:t>この罠にはまると、人間は</a:t>
            </a:r>
            <a:r>
              <a:rPr lang="ja-JP" altLang="en-US" sz="2800" dirty="0">
                <a:solidFill>
                  <a:srgbClr val="FFFF00"/>
                </a:solidFill>
              </a:rPr>
              <a:t>どんどん自分を責める</a:t>
            </a:r>
            <a:r>
              <a:rPr lang="ja-JP" altLang="en-US" sz="2800" dirty="0"/>
              <a:t>。</a:t>
            </a:r>
            <a:endParaRPr lang="en-US" altLang="ja-JP" sz="2800" dirty="0"/>
          </a:p>
          <a:p>
            <a:r>
              <a:rPr kumimoji="1" lang="ja-JP" altLang="en-US" sz="2800" dirty="0">
                <a:solidFill>
                  <a:srgbClr val="FFFF00"/>
                </a:solidFill>
              </a:rPr>
              <a:t>不安</a:t>
            </a:r>
            <a:r>
              <a:rPr kumimoji="1" lang="ja-JP" altLang="en-US" sz="2800" dirty="0"/>
              <a:t>は高まり、</a:t>
            </a:r>
            <a:r>
              <a:rPr kumimoji="1" lang="ja-JP" altLang="en-US" sz="2800" dirty="0">
                <a:solidFill>
                  <a:srgbClr val="FFFF00"/>
                </a:solidFill>
              </a:rPr>
              <a:t>抑うつ</a:t>
            </a:r>
            <a:r>
              <a:rPr kumimoji="1" lang="ja-JP" altLang="en-US" sz="2800" dirty="0"/>
              <a:t>的になり、</a:t>
            </a:r>
            <a:r>
              <a:rPr kumimoji="1" lang="ja-JP" altLang="en-US" sz="2800" dirty="0">
                <a:solidFill>
                  <a:srgbClr val="FFFF00"/>
                </a:solidFill>
              </a:rPr>
              <a:t>他者にも腹が立つ</a:t>
            </a:r>
            <a:r>
              <a:rPr kumimoji="1" lang="ja-JP" altLang="en-US" sz="2800" dirty="0"/>
              <a:t>。</a:t>
            </a:r>
            <a:endParaRPr kumimoji="1" lang="en-US" altLang="ja-JP" sz="2800" dirty="0"/>
          </a:p>
          <a:p>
            <a:r>
              <a:rPr lang="ja-JP" altLang="en-US" sz="2800" dirty="0"/>
              <a:t>もうこれはいくつもの精神症状を抱えた状態である。</a:t>
            </a:r>
            <a:endParaRPr lang="en-US" altLang="ja-JP" sz="2800" dirty="0"/>
          </a:p>
          <a:p>
            <a:r>
              <a:rPr kumimoji="1" lang="ja-JP" altLang="en-US" sz="2800" dirty="0"/>
              <a:t>すでに精神障がいにある人はさらに病状は悪化する。</a:t>
            </a:r>
          </a:p>
        </p:txBody>
      </p:sp>
    </p:spTree>
    <p:extLst>
      <p:ext uri="{BB962C8B-B14F-4D97-AF65-F5344CB8AC3E}">
        <p14:creationId xmlns:p14="http://schemas.microsoft.com/office/powerpoint/2010/main" val="517517371"/>
      </p:ext>
    </p:extLst>
  </p:cSld>
  <p:clrMapOvr>
    <a:masterClrMapping/>
  </p:clrMapOvr>
  <mc:AlternateContent xmlns:mc="http://schemas.openxmlformats.org/markup-compatibility/2006" xmlns:p14="http://schemas.microsoft.com/office/powerpoint/2010/main">
    <mc:Choice Requires="p14">
      <p:transition spd="slow" p14:dur="2000" advTm="75997"/>
    </mc:Choice>
    <mc:Fallback xmlns="">
      <p:transition spd="slow" advTm="75997"/>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2BF2DF-EB3F-43C0-9334-186A2E7C2587}"/>
              </a:ext>
            </a:extLst>
          </p:cNvPr>
          <p:cNvSpPr>
            <a:spLocks noGrp="1"/>
          </p:cNvSpPr>
          <p:nvPr>
            <p:ph type="title"/>
          </p:nvPr>
        </p:nvSpPr>
        <p:spPr>
          <a:xfrm>
            <a:off x="1150938" y="476672"/>
            <a:ext cx="7793037" cy="936104"/>
          </a:xfrm>
        </p:spPr>
        <p:txBody>
          <a:bodyPr/>
          <a:lstStyle/>
          <a:p>
            <a:r>
              <a:rPr kumimoji="1" lang="ja-JP" altLang="en-US" dirty="0"/>
              <a:t>ええ加減主義のススメ　</a:t>
            </a:r>
            <a:r>
              <a:rPr kumimoji="1" lang="en-US" altLang="ja-JP" dirty="0"/>
              <a:t>3</a:t>
            </a:r>
            <a:endParaRPr kumimoji="1" lang="ja-JP" altLang="en-US" dirty="0"/>
          </a:p>
        </p:txBody>
      </p:sp>
      <p:sp>
        <p:nvSpPr>
          <p:cNvPr id="3" name="コンテンツ プレースホルダー 2">
            <a:extLst>
              <a:ext uri="{FF2B5EF4-FFF2-40B4-BE49-F238E27FC236}">
                <a16:creationId xmlns:a16="http://schemas.microsoft.com/office/drawing/2014/main" id="{37253480-040E-412F-8072-52403B19A17E}"/>
              </a:ext>
            </a:extLst>
          </p:cNvPr>
          <p:cNvSpPr>
            <a:spLocks noGrp="1"/>
          </p:cNvSpPr>
          <p:nvPr>
            <p:ph idx="1"/>
          </p:nvPr>
        </p:nvSpPr>
        <p:spPr>
          <a:xfrm>
            <a:off x="683568" y="1484784"/>
            <a:ext cx="8271520" cy="4647729"/>
          </a:xfrm>
        </p:spPr>
        <p:txBody>
          <a:bodyPr/>
          <a:lstStyle/>
          <a:p>
            <a:r>
              <a:rPr kumimoji="1" lang="ja-JP" altLang="en-US" sz="2800" dirty="0"/>
              <a:t>我々の住む世界、社会も自然界も、きわめて複雑で入り組んだ相互作用のなせる業だ</a:t>
            </a:r>
            <a:endParaRPr kumimoji="1" lang="en-US" altLang="ja-JP" sz="2800" dirty="0"/>
          </a:p>
          <a:p>
            <a:r>
              <a:rPr lang="ja-JP" altLang="en-US" sz="2800" dirty="0">
                <a:solidFill>
                  <a:srgbClr val="FFFF00"/>
                </a:solidFill>
              </a:rPr>
              <a:t>現象を理詰めに説明できたりしない</a:t>
            </a:r>
            <a:r>
              <a:rPr lang="ja-JP" altLang="en-US" sz="2800" dirty="0"/>
              <a:t>、ただただ</a:t>
            </a:r>
            <a:r>
              <a:rPr lang="ja-JP" altLang="en-US" sz="2800" dirty="0">
                <a:solidFill>
                  <a:srgbClr val="FFFF00"/>
                </a:solidFill>
              </a:rPr>
              <a:t>経験則から類推</a:t>
            </a:r>
            <a:r>
              <a:rPr lang="ja-JP" altLang="en-US" sz="2800" dirty="0"/>
              <a:t>するより仕方ない</a:t>
            </a:r>
            <a:endParaRPr lang="en-US" altLang="ja-JP" sz="2800" dirty="0"/>
          </a:p>
          <a:p>
            <a:r>
              <a:rPr kumimoji="1" lang="ja-JP" altLang="en-US" sz="2800" dirty="0">
                <a:solidFill>
                  <a:srgbClr val="FFFF00"/>
                </a:solidFill>
              </a:rPr>
              <a:t>試行錯誤</a:t>
            </a:r>
            <a:r>
              <a:rPr kumimoji="1" lang="ja-JP" altLang="en-US" sz="2800" dirty="0"/>
              <a:t>で行くしかない</a:t>
            </a:r>
            <a:endParaRPr kumimoji="1" lang="en-US" altLang="ja-JP" sz="2800" dirty="0"/>
          </a:p>
          <a:p>
            <a:r>
              <a:rPr lang="ja-JP" altLang="en-US" sz="2800" dirty="0"/>
              <a:t>料理人がある味を加えたり、いや減じたり、そうしてより良き結果を見つけたのが「</a:t>
            </a:r>
            <a:r>
              <a:rPr lang="ja-JP" altLang="en-US" sz="2800" dirty="0">
                <a:solidFill>
                  <a:srgbClr val="FFFF00"/>
                </a:solidFill>
              </a:rPr>
              <a:t>ええ加減</a:t>
            </a:r>
            <a:r>
              <a:rPr lang="ja-JP" altLang="en-US" sz="2800" dirty="0"/>
              <a:t>」である。</a:t>
            </a:r>
            <a:endParaRPr lang="en-US" altLang="ja-JP" sz="2800" dirty="0"/>
          </a:p>
          <a:p>
            <a:r>
              <a:rPr kumimoji="1" lang="ja-JP" altLang="en-US" sz="2800" dirty="0"/>
              <a:t>目標通りにいっていない今を、今のところはこれでいいと「ええ加減」を受け入れることが、その目標への再スタートである。</a:t>
            </a:r>
          </a:p>
        </p:txBody>
      </p:sp>
    </p:spTree>
    <p:extLst>
      <p:ext uri="{BB962C8B-B14F-4D97-AF65-F5344CB8AC3E}">
        <p14:creationId xmlns:p14="http://schemas.microsoft.com/office/powerpoint/2010/main" val="4178289113"/>
      </p:ext>
    </p:extLst>
  </p:cSld>
  <p:clrMapOvr>
    <a:masterClrMapping/>
  </p:clrMapOvr>
  <mc:AlternateContent xmlns:mc="http://schemas.openxmlformats.org/markup-compatibility/2006" xmlns:p14="http://schemas.microsoft.com/office/powerpoint/2010/main">
    <mc:Choice Requires="p14">
      <p:transition spd="slow" p14:dur="2000" advTm="59477"/>
    </mc:Choice>
    <mc:Fallback xmlns="">
      <p:transition spd="slow" advTm="59477"/>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1150938" y="260648"/>
            <a:ext cx="7793037" cy="864096"/>
          </a:xfrm>
        </p:spPr>
        <p:txBody>
          <a:bodyPr/>
          <a:lstStyle/>
          <a:p>
            <a:r>
              <a:rPr lang="ja-JP" altLang="en-US" dirty="0"/>
              <a:t>精神的に健康であるには</a:t>
            </a:r>
          </a:p>
        </p:txBody>
      </p:sp>
      <p:sp>
        <p:nvSpPr>
          <p:cNvPr id="150531" name="Rectangle 3"/>
          <p:cNvSpPr>
            <a:spLocks noGrp="1" noChangeArrowheads="1"/>
          </p:cNvSpPr>
          <p:nvPr>
            <p:ph type="body" idx="1"/>
          </p:nvPr>
        </p:nvSpPr>
        <p:spPr>
          <a:xfrm>
            <a:off x="457200" y="1600200"/>
            <a:ext cx="8229600" cy="4781128"/>
          </a:xfrm>
        </p:spPr>
        <p:txBody>
          <a:bodyPr/>
          <a:lstStyle/>
          <a:p>
            <a:pPr>
              <a:lnSpc>
                <a:spcPct val="90000"/>
              </a:lnSpc>
            </a:pPr>
            <a:r>
              <a:rPr lang="ja-JP" altLang="en-US" dirty="0">
                <a:solidFill>
                  <a:schemeClr val="tx2"/>
                </a:solidFill>
              </a:rPr>
              <a:t>ええ加減主義を実践する</a:t>
            </a:r>
            <a:r>
              <a:rPr lang="ja-JP" altLang="en-US" dirty="0"/>
              <a:t>にはどうするか</a:t>
            </a:r>
            <a:endParaRPr lang="en-US" altLang="ja-JP" dirty="0"/>
          </a:p>
          <a:p>
            <a:pPr>
              <a:lnSpc>
                <a:spcPct val="90000"/>
              </a:lnSpc>
            </a:pPr>
            <a:r>
              <a:rPr lang="ja-JP" altLang="en-US" dirty="0">
                <a:solidFill>
                  <a:schemeClr val="tx2"/>
                </a:solidFill>
              </a:rPr>
              <a:t>自己肯定感を持つ</a:t>
            </a:r>
          </a:p>
          <a:p>
            <a:pPr lvl="1">
              <a:lnSpc>
                <a:spcPct val="90000"/>
              </a:lnSpc>
            </a:pPr>
            <a:r>
              <a:rPr lang="ja-JP" altLang="en-US" dirty="0"/>
              <a:t>いい意味での自己中になれ</a:t>
            </a:r>
          </a:p>
          <a:p>
            <a:pPr lvl="1">
              <a:lnSpc>
                <a:spcPct val="90000"/>
              </a:lnSpc>
            </a:pPr>
            <a:r>
              <a:rPr lang="ja-JP" altLang="en-US" dirty="0"/>
              <a:t>そうすれば周りにも寛容になれる</a:t>
            </a:r>
          </a:p>
          <a:p>
            <a:pPr lvl="1">
              <a:lnSpc>
                <a:spcPct val="90000"/>
              </a:lnSpc>
            </a:pPr>
            <a:r>
              <a:rPr lang="en-US" altLang="ja-JP" dirty="0"/>
              <a:t>Me Yes and You Yes</a:t>
            </a:r>
          </a:p>
          <a:p>
            <a:pPr>
              <a:lnSpc>
                <a:spcPct val="90000"/>
              </a:lnSpc>
            </a:pPr>
            <a:r>
              <a:rPr lang="ja-JP" altLang="en-US" dirty="0">
                <a:solidFill>
                  <a:schemeClr val="tx2"/>
                </a:solidFill>
              </a:rPr>
              <a:t>楽観的になれ</a:t>
            </a:r>
          </a:p>
          <a:p>
            <a:pPr lvl="1">
              <a:lnSpc>
                <a:spcPct val="90000"/>
              </a:lnSpc>
            </a:pPr>
            <a:r>
              <a:rPr lang="ja-JP" altLang="en-US" dirty="0"/>
              <a:t>先のこと、まあ何とかなるだろう（心配が出そうになると振り払う）</a:t>
            </a:r>
          </a:p>
          <a:p>
            <a:pPr lvl="1">
              <a:lnSpc>
                <a:spcPct val="90000"/>
              </a:lnSpc>
            </a:pPr>
            <a:r>
              <a:rPr lang="ja-JP" altLang="en-US" dirty="0"/>
              <a:t>自己分析、反省のつもりが気分を下げる役割しか果たさないことがほとんど</a:t>
            </a:r>
          </a:p>
        </p:txBody>
      </p:sp>
    </p:spTree>
    <p:extLst>
      <p:ext uri="{BB962C8B-B14F-4D97-AF65-F5344CB8AC3E}">
        <p14:creationId xmlns:p14="http://schemas.microsoft.com/office/powerpoint/2010/main" val="457923798"/>
      </p:ext>
    </p:extLst>
  </p:cSld>
  <p:clrMapOvr>
    <a:masterClrMapping/>
  </p:clrMapOvr>
  <mc:AlternateContent xmlns:mc="http://schemas.openxmlformats.org/markup-compatibility/2006" xmlns:p14="http://schemas.microsoft.com/office/powerpoint/2010/main">
    <mc:Choice Requires="p14">
      <p:transition spd="slow" p14:dur="2000" advTm="74683"/>
    </mc:Choice>
    <mc:Fallback xmlns="">
      <p:transition spd="slow" advTm="74683"/>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B3B7D1-8751-4E62-9155-A77A1C6B0917}"/>
              </a:ext>
            </a:extLst>
          </p:cNvPr>
          <p:cNvSpPr>
            <a:spLocks noGrp="1"/>
          </p:cNvSpPr>
          <p:nvPr>
            <p:ph type="title"/>
          </p:nvPr>
        </p:nvSpPr>
        <p:spPr>
          <a:xfrm>
            <a:off x="1150938" y="617538"/>
            <a:ext cx="7793037" cy="867246"/>
          </a:xfrm>
        </p:spPr>
        <p:txBody>
          <a:bodyPr/>
          <a:lstStyle/>
          <a:p>
            <a:r>
              <a:rPr kumimoji="1" lang="ja-JP" altLang="en-US" dirty="0"/>
              <a:t>パーソナリティ機能：自己</a:t>
            </a:r>
          </a:p>
        </p:txBody>
      </p:sp>
      <p:sp>
        <p:nvSpPr>
          <p:cNvPr id="3" name="コンテンツ プレースホルダー 2">
            <a:extLst>
              <a:ext uri="{FF2B5EF4-FFF2-40B4-BE49-F238E27FC236}">
                <a16:creationId xmlns:a16="http://schemas.microsoft.com/office/drawing/2014/main" id="{721E3153-9774-4181-9786-6F5A360E2F45}"/>
              </a:ext>
            </a:extLst>
          </p:cNvPr>
          <p:cNvSpPr>
            <a:spLocks noGrp="1"/>
          </p:cNvSpPr>
          <p:nvPr>
            <p:ph idx="1"/>
          </p:nvPr>
        </p:nvSpPr>
        <p:spPr>
          <a:xfrm>
            <a:off x="1182688" y="1484784"/>
            <a:ext cx="7772400" cy="5184576"/>
          </a:xfrm>
        </p:spPr>
        <p:txBody>
          <a:bodyPr/>
          <a:lstStyle/>
          <a:p>
            <a:r>
              <a:rPr kumimoji="1" lang="ja-JP" altLang="en-US" dirty="0">
                <a:solidFill>
                  <a:srgbClr val="FFFF00"/>
                </a:solidFill>
              </a:rPr>
              <a:t>自己同一性</a:t>
            </a:r>
            <a:r>
              <a:rPr kumimoji="1" lang="en-US" altLang="ja-JP" dirty="0">
                <a:solidFill>
                  <a:srgbClr val="FFFF00"/>
                </a:solidFill>
              </a:rPr>
              <a:t>(Identity:</a:t>
            </a:r>
            <a:r>
              <a:rPr lang="ja-JP" altLang="en-US" dirty="0">
                <a:solidFill>
                  <a:srgbClr val="FFFF00"/>
                </a:solidFill>
              </a:rPr>
              <a:t>アイデンティティー）</a:t>
            </a:r>
            <a:endParaRPr kumimoji="1" lang="en-US" altLang="ja-JP" dirty="0">
              <a:solidFill>
                <a:srgbClr val="FFFF00"/>
              </a:solidFill>
            </a:endParaRPr>
          </a:p>
          <a:p>
            <a:pPr lvl="1"/>
            <a:r>
              <a:rPr lang="ja-JP" altLang="en-US" dirty="0"/>
              <a:t>役割に適した境界を保つ自分という意識</a:t>
            </a:r>
            <a:endParaRPr lang="en-US" altLang="ja-JP" dirty="0"/>
          </a:p>
          <a:p>
            <a:pPr lvl="1"/>
            <a:r>
              <a:rPr kumimoji="1" lang="ja-JP" altLang="en-US" dirty="0"/>
              <a:t>自己制御された肯定的自尊心</a:t>
            </a:r>
            <a:endParaRPr kumimoji="1" lang="en-US" altLang="ja-JP" dirty="0"/>
          </a:p>
          <a:p>
            <a:pPr lvl="1"/>
            <a:r>
              <a:rPr lang="ja-JP" altLang="en-US" dirty="0"/>
              <a:t>すべての情動を体験し、許容し、制御できる</a:t>
            </a:r>
            <a:endParaRPr lang="en-US" altLang="ja-JP" dirty="0"/>
          </a:p>
          <a:p>
            <a:r>
              <a:rPr kumimoji="1" lang="ja-JP" altLang="en-US" dirty="0">
                <a:solidFill>
                  <a:srgbClr val="FFFF00"/>
                </a:solidFill>
              </a:rPr>
              <a:t>自己志向性（</a:t>
            </a:r>
            <a:r>
              <a:rPr kumimoji="1" lang="en-US" altLang="ja-JP" dirty="0">
                <a:solidFill>
                  <a:srgbClr val="FFFF00"/>
                </a:solidFill>
              </a:rPr>
              <a:t>Self-direction</a:t>
            </a:r>
            <a:r>
              <a:rPr kumimoji="1" lang="ja-JP" altLang="en-US" dirty="0">
                <a:solidFill>
                  <a:srgbClr val="FFFF00"/>
                </a:solidFill>
              </a:rPr>
              <a:t>：自律性）</a:t>
            </a:r>
            <a:endParaRPr kumimoji="1" lang="en-US" altLang="ja-JP" dirty="0">
              <a:solidFill>
                <a:srgbClr val="FFFF00"/>
              </a:solidFill>
            </a:endParaRPr>
          </a:p>
          <a:p>
            <a:pPr lvl="1"/>
            <a:r>
              <a:rPr lang="ja-JP" altLang="en-US" dirty="0"/>
              <a:t>自己の能力の評価に基づく合理的目標を設定</a:t>
            </a:r>
            <a:endParaRPr lang="en-US" altLang="ja-JP" dirty="0"/>
          </a:p>
          <a:p>
            <a:pPr lvl="1"/>
            <a:r>
              <a:rPr kumimoji="1" lang="ja-JP" altLang="en-US" dirty="0"/>
              <a:t>適切な行動規範を利用し、多くの領域で達成感を持つ</a:t>
            </a:r>
            <a:endParaRPr kumimoji="1" lang="en-US" altLang="ja-JP" dirty="0"/>
          </a:p>
          <a:p>
            <a:pPr lvl="1"/>
            <a:r>
              <a:rPr lang="ja-JP" altLang="en-US" dirty="0"/>
              <a:t>内的体験を省察し意味づけることができる</a:t>
            </a:r>
            <a:endParaRPr kumimoji="1" lang="ja-JP" altLang="en-US" dirty="0"/>
          </a:p>
        </p:txBody>
      </p:sp>
    </p:spTree>
    <p:extLst>
      <p:ext uri="{BB962C8B-B14F-4D97-AF65-F5344CB8AC3E}">
        <p14:creationId xmlns:p14="http://schemas.microsoft.com/office/powerpoint/2010/main" val="3926921902"/>
      </p:ext>
    </p:extLst>
  </p:cSld>
  <p:clrMapOvr>
    <a:masterClrMapping/>
  </p:clrMapOvr>
  <mc:AlternateContent xmlns:mc="http://schemas.openxmlformats.org/markup-compatibility/2006" xmlns:p14="http://schemas.microsoft.com/office/powerpoint/2010/main">
    <mc:Choice Requires="p14">
      <p:transition spd="slow" p14:dur="2000" advTm="174784"/>
    </mc:Choice>
    <mc:Fallback xmlns="">
      <p:transition spd="slow" advTm="174784"/>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8497C8-1E00-45D0-AC34-7593BC828246}"/>
              </a:ext>
            </a:extLst>
          </p:cNvPr>
          <p:cNvSpPr>
            <a:spLocks noGrp="1"/>
          </p:cNvSpPr>
          <p:nvPr>
            <p:ph type="title"/>
          </p:nvPr>
        </p:nvSpPr>
        <p:spPr>
          <a:xfrm>
            <a:off x="179512" y="620688"/>
            <a:ext cx="8856984" cy="792088"/>
          </a:xfrm>
        </p:spPr>
        <p:txBody>
          <a:bodyPr/>
          <a:lstStyle/>
          <a:p>
            <a:r>
              <a:rPr kumimoji="1" lang="ja-JP" altLang="en-US" dirty="0"/>
              <a:t>パーソナリティー機能：対人関係</a:t>
            </a:r>
          </a:p>
        </p:txBody>
      </p:sp>
      <p:sp>
        <p:nvSpPr>
          <p:cNvPr id="3" name="コンテンツ プレースホルダー 2">
            <a:extLst>
              <a:ext uri="{FF2B5EF4-FFF2-40B4-BE49-F238E27FC236}">
                <a16:creationId xmlns:a16="http://schemas.microsoft.com/office/drawing/2014/main" id="{D3164275-8AC9-4353-8CE7-F925F0EE4A6A}"/>
              </a:ext>
            </a:extLst>
          </p:cNvPr>
          <p:cNvSpPr>
            <a:spLocks noGrp="1"/>
          </p:cNvSpPr>
          <p:nvPr>
            <p:ph idx="1"/>
          </p:nvPr>
        </p:nvSpPr>
        <p:spPr>
          <a:xfrm>
            <a:off x="457200" y="1412776"/>
            <a:ext cx="8229600" cy="5112568"/>
          </a:xfrm>
        </p:spPr>
        <p:txBody>
          <a:bodyPr/>
          <a:lstStyle/>
          <a:p>
            <a:r>
              <a:rPr kumimoji="1" lang="ja-JP" altLang="en-US" dirty="0">
                <a:solidFill>
                  <a:srgbClr val="FFFF00"/>
                </a:solidFill>
              </a:rPr>
              <a:t>共感性</a:t>
            </a:r>
            <a:r>
              <a:rPr kumimoji="1" lang="en-US" altLang="ja-JP" dirty="0">
                <a:solidFill>
                  <a:srgbClr val="FFFF00"/>
                </a:solidFill>
              </a:rPr>
              <a:t>(Empathy)</a:t>
            </a:r>
          </a:p>
          <a:p>
            <a:pPr lvl="1"/>
            <a:r>
              <a:rPr lang="ja-JP" altLang="en-US" dirty="0"/>
              <a:t>他者の体験及び動機を正確に理解できる</a:t>
            </a:r>
            <a:endParaRPr lang="en-US" altLang="ja-JP" dirty="0"/>
          </a:p>
          <a:p>
            <a:pPr lvl="1"/>
            <a:r>
              <a:rPr kumimoji="1" lang="ja-JP" altLang="en-US" dirty="0"/>
              <a:t>異なる意見でも、他者の見方を理解し尊重</a:t>
            </a:r>
            <a:r>
              <a:rPr lang="ja-JP" altLang="en-US" dirty="0"/>
              <a:t>する</a:t>
            </a:r>
            <a:endParaRPr lang="en-US" altLang="ja-JP" dirty="0"/>
          </a:p>
          <a:p>
            <a:pPr lvl="1"/>
            <a:r>
              <a:rPr kumimoji="1" lang="ja-JP" altLang="en-US" dirty="0"/>
              <a:t>自己の行動が他者に及ぼす影響を理解する</a:t>
            </a:r>
            <a:endParaRPr kumimoji="1" lang="en-US" altLang="ja-JP" dirty="0"/>
          </a:p>
          <a:p>
            <a:r>
              <a:rPr lang="ja-JP" altLang="en-US" dirty="0">
                <a:solidFill>
                  <a:srgbClr val="FFFF00"/>
                </a:solidFill>
              </a:rPr>
              <a:t>親密さ</a:t>
            </a:r>
            <a:r>
              <a:rPr lang="en-US" altLang="ja-JP" dirty="0">
                <a:solidFill>
                  <a:srgbClr val="FFFF00"/>
                </a:solidFill>
              </a:rPr>
              <a:t>(Intimacy)</a:t>
            </a:r>
          </a:p>
          <a:p>
            <a:pPr lvl="1"/>
            <a:r>
              <a:rPr kumimoji="1" lang="ja-JP" altLang="en-US" dirty="0"/>
              <a:t>個人及び地域の生活で、充実し持続的な多くの関係を持つ</a:t>
            </a:r>
            <a:endParaRPr kumimoji="1" lang="en-US" altLang="ja-JP" dirty="0"/>
          </a:p>
          <a:p>
            <a:pPr lvl="1"/>
            <a:r>
              <a:rPr lang="ja-JP" altLang="en-US" dirty="0"/>
              <a:t>思いやりがあり親密な互恵的関係を持てる</a:t>
            </a:r>
            <a:endParaRPr lang="en-US" altLang="ja-JP" dirty="0"/>
          </a:p>
          <a:p>
            <a:pPr lvl="1"/>
            <a:r>
              <a:rPr kumimoji="1" lang="ja-JP" altLang="en-US" dirty="0"/>
              <a:t>さまざまな他者の思考、情動、行動に柔軟に対応できる</a:t>
            </a:r>
          </a:p>
        </p:txBody>
      </p:sp>
    </p:spTree>
    <p:extLst>
      <p:ext uri="{BB962C8B-B14F-4D97-AF65-F5344CB8AC3E}">
        <p14:creationId xmlns:p14="http://schemas.microsoft.com/office/powerpoint/2010/main" val="1897102783"/>
      </p:ext>
    </p:extLst>
  </p:cSld>
  <p:clrMapOvr>
    <a:masterClrMapping/>
  </p:clrMapOvr>
  <mc:AlternateContent xmlns:mc="http://schemas.openxmlformats.org/markup-compatibility/2006" xmlns:p14="http://schemas.microsoft.com/office/powerpoint/2010/main">
    <mc:Choice Requires="p14">
      <p:transition spd="slow" p14:dur="2000" advTm="129005"/>
    </mc:Choice>
    <mc:Fallback xmlns="">
      <p:transition spd="slow" advTm="129005"/>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A93570-316F-438F-8026-B8F9FB8EAB85}"/>
              </a:ext>
            </a:extLst>
          </p:cNvPr>
          <p:cNvSpPr>
            <a:spLocks noGrp="1"/>
          </p:cNvSpPr>
          <p:nvPr>
            <p:ph type="title"/>
          </p:nvPr>
        </p:nvSpPr>
        <p:spPr>
          <a:xfrm>
            <a:off x="323528" y="260648"/>
            <a:ext cx="8620447" cy="864096"/>
          </a:xfrm>
        </p:spPr>
        <p:txBody>
          <a:bodyPr/>
          <a:lstStyle/>
          <a:p>
            <a:r>
              <a:rPr kumimoji="1" lang="ja-JP" altLang="en-US" dirty="0"/>
              <a:t>障害がある人</a:t>
            </a:r>
            <a:r>
              <a:rPr lang="ja-JP" altLang="en-US" dirty="0"/>
              <a:t>と</a:t>
            </a:r>
            <a:r>
              <a:rPr kumimoji="1" lang="ja-JP" altLang="en-US" dirty="0"/>
              <a:t>共に生きる社会とは</a:t>
            </a:r>
          </a:p>
        </p:txBody>
      </p:sp>
      <p:sp>
        <p:nvSpPr>
          <p:cNvPr id="3" name="コンテンツ プレースホルダー 2">
            <a:extLst>
              <a:ext uri="{FF2B5EF4-FFF2-40B4-BE49-F238E27FC236}">
                <a16:creationId xmlns:a16="http://schemas.microsoft.com/office/drawing/2014/main" id="{9E6FDF96-1C5F-44F8-B9A2-0A4F09EEB453}"/>
              </a:ext>
            </a:extLst>
          </p:cNvPr>
          <p:cNvSpPr>
            <a:spLocks noGrp="1"/>
          </p:cNvSpPr>
          <p:nvPr>
            <p:ph idx="1"/>
          </p:nvPr>
        </p:nvSpPr>
        <p:spPr>
          <a:xfrm>
            <a:off x="1182688" y="1196752"/>
            <a:ext cx="7772400" cy="5616624"/>
          </a:xfrm>
        </p:spPr>
        <p:txBody>
          <a:bodyPr/>
          <a:lstStyle/>
          <a:p>
            <a:r>
              <a:rPr kumimoji="1" lang="ja-JP" altLang="en-US" dirty="0"/>
              <a:t>精神疾患の連続体モデルへの移行とは「健康」から「障害」はどこかで境界線を引けるものでないことを示す</a:t>
            </a:r>
            <a:endParaRPr kumimoji="1" lang="en-US" altLang="ja-JP" dirty="0"/>
          </a:p>
          <a:p>
            <a:r>
              <a:rPr lang="ja-JP" altLang="en-US" dirty="0"/>
              <a:t>生活のしづらさが顕著なものが「障がい者」である。</a:t>
            </a:r>
            <a:endParaRPr kumimoji="1" lang="en-US" altLang="ja-JP" dirty="0"/>
          </a:p>
          <a:p>
            <a:r>
              <a:rPr lang="ja-JP" altLang="en-US" dirty="0"/>
              <a:t>健常者が障がい者を弁別・差別したり逆に支援するという、一方向の関係ではない。</a:t>
            </a:r>
            <a:endParaRPr lang="en-US" altLang="ja-JP" dirty="0"/>
          </a:p>
          <a:p>
            <a:r>
              <a:rPr lang="ja-JP" altLang="en-US" dirty="0"/>
              <a:t>生活のしづらさをなるべく均等にして行こう</a:t>
            </a:r>
            <a:endParaRPr lang="en-US" altLang="ja-JP" dirty="0"/>
          </a:p>
          <a:p>
            <a:r>
              <a:rPr lang="ja-JP" altLang="en-US" dirty="0"/>
              <a:t>多様性があって当然と理解し、その間の折り合いのつけ方を見つけていこう</a:t>
            </a:r>
            <a:endParaRPr lang="en-US" altLang="ja-JP" dirty="0"/>
          </a:p>
          <a:p>
            <a:endParaRPr kumimoji="1" lang="ja-JP" altLang="en-US" dirty="0"/>
          </a:p>
        </p:txBody>
      </p:sp>
    </p:spTree>
    <p:extLst>
      <p:ext uri="{BB962C8B-B14F-4D97-AF65-F5344CB8AC3E}">
        <p14:creationId xmlns:p14="http://schemas.microsoft.com/office/powerpoint/2010/main" val="1561029274"/>
      </p:ext>
    </p:extLst>
  </p:cSld>
  <p:clrMapOvr>
    <a:masterClrMapping/>
  </p:clrMapOvr>
  <mc:AlternateContent xmlns:mc="http://schemas.openxmlformats.org/markup-compatibility/2006" xmlns:p14="http://schemas.microsoft.com/office/powerpoint/2010/main">
    <mc:Choice Requires="p14">
      <p:transition spd="slow" p14:dur="2000" advTm="274301"/>
    </mc:Choice>
    <mc:Fallback xmlns="">
      <p:transition spd="slow" advTm="274301"/>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E3446AA-A919-4335-8255-494C0E00C5D6}"/>
              </a:ext>
            </a:extLst>
          </p:cNvPr>
          <p:cNvSpPr>
            <a:spLocks noGrp="1"/>
          </p:cNvSpPr>
          <p:nvPr>
            <p:ph type="title"/>
          </p:nvPr>
        </p:nvSpPr>
        <p:spPr>
          <a:xfrm>
            <a:off x="1150938" y="260648"/>
            <a:ext cx="7793037" cy="792088"/>
          </a:xfrm>
        </p:spPr>
        <p:txBody>
          <a:bodyPr/>
          <a:lstStyle/>
          <a:p>
            <a:r>
              <a:rPr lang="ja-JP" altLang="en-US" dirty="0">
                <a:solidFill>
                  <a:srgbClr val="FFFF00"/>
                </a:solidFill>
              </a:rPr>
              <a:t>反対住民の意見・感情</a:t>
            </a:r>
          </a:p>
        </p:txBody>
      </p:sp>
      <p:sp>
        <p:nvSpPr>
          <p:cNvPr id="5" name="コンテンツ プレースホルダー 4">
            <a:extLst>
              <a:ext uri="{FF2B5EF4-FFF2-40B4-BE49-F238E27FC236}">
                <a16:creationId xmlns:a16="http://schemas.microsoft.com/office/drawing/2014/main" id="{90FB61B5-8E40-450D-8C5D-3C004787A57B}"/>
              </a:ext>
            </a:extLst>
          </p:cNvPr>
          <p:cNvSpPr>
            <a:spLocks noGrp="1"/>
          </p:cNvSpPr>
          <p:nvPr>
            <p:ph idx="1"/>
          </p:nvPr>
        </p:nvSpPr>
        <p:spPr>
          <a:xfrm>
            <a:off x="611560" y="1268760"/>
            <a:ext cx="8343528" cy="4863753"/>
          </a:xfrm>
        </p:spPr>
        <p:txBody>
          <a:bodyPr/>
          <a:lstStyle/>
          <a:p>
            <a:r>
              <a:rPr lang="ja-JP" altLang="en-US" dirty="0"/>
              <a:t>何するかわからない、危険でこわい</a:t>
            </a:r>
            <a:endParaRPr lang="en-US" altLang="ja-JP" dirty="0"/>
          </a:p>
          <a:p>
            <a:r>
              <a:rPr lang="ja-JP" altLang="en-US" dirty="0"/>
              <a:t>犯罪が多い</a:t>
            </a:r>
            <a:endParaRPr lang="en-US" altLang="ja-JP" dirty="0"/>
          </a:p>
          <a:p>
            <a:r>
              <a:rPr lang="ja-JP" altLang="en-US" dirty="0"/>
              <a:t>トラブルになってからでは遅い</a:t>
            </a:r>
            <a:endParaRPr lang="en-US" altLang="ja-JP" dirty="0"/>
          </a:p>
          <a:p>
            <a:r>
              <a:rPr lang="ja-JP" altLang="en-US" dirty="0"/>
              <a:t>大声を出す</a:t>
            </a:r>
            <a:endParaRPr lang="en-US" altLang="ja-JP" dirty="0"/>
          </a:p>
          <a:p>
            <a:r>
              <a:rPr lang="ja-JP" altLang="en-US" dirty="0"/>
              <a:t>異様な雰囲気</a:t>
            </a:r>
            <a:endParaRPr lang="en-US" altLang="ja-JP" dirty="0"/>
          </a:p>
          <a:p>
            <a:r>
              <a:rPr lang="ja-JP" altLang="en-US" dirty="0"/>
              <a:t>ようは嫌い</a:t>
            </a:r>
            <a:endParaRPr lang="en-US" altLang="ja-JP" dirty="0"/>
          </a:p>
          <a:p>
            <a:r>
              <a:rPr lang="ja-JP" altLang="en-US" dirty="0"/>
              <a:t>あなたたちが住む場所はここじゃないだろう</a:t>
            </a:r>
            <a:endParaRPr lang="en-US" altLang="ja-JP" dirty="0"/>
          </a:p>
          <a:p>
            <a:r>
              <a:rPr lang="ja-JP" altLang="en-US" dirty="0"/>
              <a:t>あなたたちにふさわしい場所に住むべきだ</a:t>
            </a:r>
            <a:endParaRPr lang="en-US" altLang="ja-JP" dirty="0"/>
          </a:p>
          <a:p>
            <a:endParaRPr lang="ja-JP" altLang="en-US" dirty="0"/>
          </a:p>
        </p:txBody>
      </p:sp>
    </p:spTree>
    <p:extLst>
      <p:ext uri="{BB962C8B-B14F-4D97-AF65-F5344CB8AC3E}">
        <p14:creationId xmlns:p14="http://schemas.microsoft.com/office/powerpoint/2010/main" val="3074269400"/>
      </p:ext>
    </p:extLst>
  </p:cSld>
  <p:clrMapOvr>
    <a:masterClrMapping/>
  </p:clrMapOvr>
  <mc:AlternateContent xmlns:mc="http://schemas.openxmlformats.org/markup-compatibility/2006" xmlns:p14="http://schemas.microsoft.com/office/powerpoint/2010/main">
    <mc:Choice Requires="p14">
      <p:transition spd="slow" p14:dur="2000" advTm="72178"/>
    </mc:Choice>
    <mc:Fallback xmlns="">
      <p:transition spd="slow" advTm="7217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112AE6-28F0-4DB4-A7CA-526BE2526A10}"/>
              </a:ext>
            </a:extLst>
          </p:cNvPr>
          <p:cNvSpPr>
            <a:spLocks noGrp="1"/>
          </p:cNvSpPr>
          <p:nvPr>
            <p:ph type="title"/>
          </p:nvPr>
        </p:nvSpPr>
        <p:spPr>
          <a:xfrm>
            <a:off x="457200" y="116633"/>
            <a:ext cx="8229600" cy="720079"/>
          </a:xfrm>
        </p:spPr>
        <p:txBody>
          <a:bodyPr/>
          <a:lstStyle/>
          <a:p>
            <a:r>
              <a:rPr kumimoji="1" lang="ja-JP" altLang="en-US" dirty="0"/>
              <a:t>コロナうつ</a:t>
            </a:r>
          </a:p>
        </p:txBody>
      </p:sp>
      <p:sp>
        <p:nvSpPr>
          <p:cNvPr id="3" name="コンテンツ プレースホルダー 2">
            <a:extLst>
              <a:ext uri="{FF2B5EF4-FFF2-40B4-BE49-F238E27FC236}">
                <a16:creationId xmlns:a16="http://schemas.microsoft.com/office/drawing/2014/main" id="{6409AD2A-49B5-4817-A7FA-90D7AA8B4256}"/>
              </a:ext>
            </a:extLst>
          </p:cNvPr>
          <p:cNvSpPr>
            <a:spLocks noGrp="1"/>
          </p:cNvSpPr>
          <p:nvPr>
            <p:ph idx="1"/>
          </p:nvPr>
        </p:nvSpPr>
        <p:spPr>
          <a:xfrm>
            <a:off x="457200" y="836712"/>
            <a:ext cx="8363272" cy="5400600"/>
          </a:xfrm>
        </p:spPr>
        <p:txBody>
          <a:bodyPr/>
          <a:lstStyle/>
          <a:p>
            <a:r>
              <a:rPr kumimoji="1" lang="ja-JP" altLang="en-US" dirty="0"/>
              <a:t>新型コロナの病気としての恐怖・不安</a:t>
            </a:r>
            <a:endParaRPr kumimoji="1" lang="en-US" altLang="ja-JP" dirty="0"/>
          </a:p>
          <a:p>
            <a:pPr lvl="1"/>
            <a:r>
              <a:rPr lang="ja-JP" altLang="en-US" sz="2400" dirty="0"/>
              <a:t>未知の感染症：スペイン風邪、ペストを引用される</a:t>
            </a:r>
            <a:endParaRPr lang="en-US" altLang="ja-JP" sz="2400" dirty="0"/>
          </a:p>
          <a:p>
            <a:pPr lvl="1"/>
            <a:r>
              <a:rPr lang="ja-JP" altLang="en-US" sz="2400" dirty="0"/>
              <a:t>予測できない予後、致死率も高く後遺症もある</a:t>
            </a:r>
            <a:endParaRPr lang="en-US" altLang="ja-JP" sz="2400" dirty="0"/>
          </a:p>
          <a:p>
            <a:pPr lvl="1"/>
            <a:r>
              <a:rPr lang="ja-JP" altLang="en-US" sz="2400" dirty="0"/>
              <a:t>感染経路未解明、感染したり感染させたり</a:t>
            </a:r>
            <a:endParaRPr lang="en-US" altLang="ja-JP" sz="2400" dirty="0"/>
          </a:p>
          <a:p>
            <a:r>
              <a:rPr kumimoji="1" lang="ja-JP" altLang="en-US" dirty="0"/>
              <a:t>日常生活・就業・就学・人間関係の激変</a:t>
            </a:r>
            <a:endParaRPr kumimoji="1" lang="en-US" altLang="ja-JP" dirty="0"/>
          </a:p>
          <a:p>
            <a:pPr lvl="1"/>
            <a:r>
              <a:rPr lang="ja-JP" altLang="en-US" sz="2400" dirty="0"/>
              <a:t>三密、マスク、手洗い、ソーシャルディスタンス、テレワーク、不要不急の移動禁止</a:t>
            </a:r>
            <a:endParaRPr lang="en-US" altLang="ja-JP" sz="2400" dirty="0"/>
          </a:p>
          <a:p>
            <a:pPr lvl="1"/>
            <a:r>
              <a:rPr kumimoji="1" lang="ja-JP" altLang="en-US" sz="2400" dirty="0"/>
              <a:t>従来のコミュニケーション方法が破壊される</a:t>
            </a:r>
            <a:endParaRPr kumimoji="1" lang="en-US" altLang="ja-JP" sz="2400" dirty="0"/>
          </a:p>
          <a:p>
            <a:pPr lvl="1"/>
            <a:r>
              <a:rPr lang="ja-JP" altLang="en-US" sz="2400" dirty="0"/>
              <a:t>厳しい活動制限</a:t>
            </a:r>
            <a:endParaRPr lang="en-US" altLang="ja-JP" sz="2400" dirty="0"/>
          </a:p>
          <a:p>
            <a:pPr lvl="1"/>
            <a:r>
              <a:rPr lang="ja-JP" altLang="en-US" sz="2400" dirty="0"/>
              <a:t>コロナに対する恐怖・不安が身近な人の間で温度差があるため、共感しあえない</a:t>
            </a:r>
            <a:endParaRPr lang="en-US" altLang="ja-JP" sz="2400" dirty="0"/>
          </a:p>
          <a:p>
            <a:r>
              <a:rPr kumimoji="1" lang="ja-JP" altLang="en-US" dirty="0"/>
              <a:t>余暇活動の厳しい制限</a:t>
            </a:r>
            <a:endParaRPr kumimoji="1" lang="en-US" altLang="ja-JP" dirty="0"/>
          </a:p>
          <a:p>
            <a:pPr lvl="1"/>
            <a:endParaRPr kumimoji="1" lang="ja-JP" altLang="en-US" dirty="0"/>
          </a:p>
        </p:txBody>
      </p:sp>
    </p:spTree>
    <p:extLst>
      <p:ext uri="{BB962C8B-B14F-4D97-AF65-F5344CB8AC3E}">
        <p14:creationId xmlns:p14="http://schemas.microsoft.com/office/powerpoint/2010/main" val="2322092630"/>
      </p:ext>
    </p:extLst>
  </p:cSld>
  <p:clrMapOvr>
    <a:masterClrMapping/>
  </p:clrMapOvr>
  <mc:AlternateContent xmlns:mc="http://schemas.openxmlformats.org/markup-compatibility/2006" xmlns:p14="http://schemas.microsoft.com/office/powerpoint/2010/main">
    <mc:Choice Requires="p14">
      <p:transition spd="slow" p14:dur="2000" advTm="124055"/>
    </mc:Choice>
    <mc:Fallback xmlns="">
      <p:transition spd="slow" advTm="124055"/>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C86612-675F-4852-B8B0-6988B28AC01A}"/>
              </a:ext>
            </a:extLst>
          </p:cNvPr>
          <p:cNvSpPr>
            <a:spLocks noGrp="1"/>
          </p:cNvSpPr>
          <p:nvPr>
            <p:ph type="title"/>
          </p:nvPr>
        </p:nvSpPr>
        <p:spPr>
          <a:xfrm>
            <a:off x="1150938" y="188640"/>
            <a:ext cx="7793037" cy="648072"/>
          </a:xfrm>
        </p:spPr>
        <p:txBody>
          <a:bodyPr/>
          <a:lstStyle/>
          <a:p>
            <a:r>
              <a:rPr kumimoji="1" lang="ja-JP" altLang="en-US" dirty="0"/>
              <a:t>コロナうつ　</a:t>
            </a:r>
            <a:r>
              <a:rPr kumimoji="1" lang="en-US" altLang="ja-JP" dirty="0"/>
              <a:t>2</a:t>
            </a:r>
            <a:endParaRPr kumimoji="1" lang="ja-JP" altLang="en-US" dirty="0"/>
          </a:p>
        </p:txBody>
      </p:sp>
      <p:sp>
        <p:nvSpPr>
          <p:cNvPr id="3" name="コンテンツ プレースホルダー 2">
            <a:extLst>
              <a:ext uri="{FF2B5EF4-FFF2-40B4-BE49-F238E27FC236}">
                <a16:creationId xmlns:a16="http://schemas.microsoft.com/office/drawing/2014/main" id="{AA0E076D-E30C-4B22-AF5B-7AA443ABE7ED}"/>
              </a:ext>
            </a:extLst>
          </p:cNvPr>
          <p:cNvSpPr>
            <a:spLocks noGrp="1"/>
          </p:cNvSpPr>
          <p:nvPr>
            <p:ph idx="1"/>
          </p:nvPr>
        </p:nvSpPr>
        <p:spPr>
          <a:xfrm>
            <a:off x="395536" y="908720"/>
            <a:ext cx="8229600" cy="6535563"/>
          </a:xfrm>
        </p:spPr>
        <p:txBody>
          <a:bodyPr/>
          <a:lstStyle/>
          <a:p>
            <a:r>
              <a:rPr kumimoji="1" lang="ja-JP" altLang="en-US" dirty="0"/>
              <a:t>コロナにかかることは自己責任ではすまず、家族、周囲、社会に対して加害者になるという風潮</a:t>
            </a:r>
            <a:endParaRPr kumimoji="1" lang="en-US" altLang="ja-JP" dirty="0"/>
          </a:p>
          <a:p>
            <a:r>
              <a:rPr kumimoji="1" lang="ja-JP" altLang="en-US" dirty="0"/>
              <a:t>この風潮を市民すべてが守らねばならぬ規範だと考えてしまう人は、自己規制を強め、不安が増大する。</a:t>
            </a:r>
            <a:endParaRPr kumimoji="1" lang="en-US" altLang="ja-JP" dirty="0"/>
          </a:p>
          <a:p>
            <a:r>
              <a:rPr lang="ja-JP" altLang="en-US" dirty="0"/>
              <a:t>規範を守らない人には不安が怒りにかわり攻撃する。自粛警察、</a:t>
            </a:r>
            <a:r>
              <a:rPr lang="en-US" altLang="ja-JP" dirty="0"/>
              <a:t>SNS</a:t>
            </a:r>
            <a:r>
              <a:rPr lang="ja-JP" altLang="en-US" dirty="0"/>
              <a:t>の炎上、営業している店への嫌がらせ、休業に追い込む。</a:t>
            </a:r>
            <a:endParaRPr lang="en-US" altLang="ja-JP" dirty="0"/>
          </a:p>
          <a:p>
            <a:r>
              <a:rPr kumimoji="1" lang="ja-JP" altLang="en-US" dirty="0"/>
              <a:t>過剰な同調圧力が新たなストレス源となり、不安・うつを増大させる</a:t>
            </a:r>
          </a:p>
        </p:txBody>
      </p:sp>
    </p:spTree>
    <p:extLst>
      <p:ext uri="{BB962C8B-B14F-4D97-AF65-F5344CB8AC3E}">
        <p14:creationId xmlns:p14="http://schemas.microsoft.com/office/powerpoint/2010/main" val="280454540"/>
      </p:ext>
    </p:extLst>
  </p:cSld>
  <p:clrMapOvr>
    <a:masterClrMapping/>
  </p:clrMapOvr>
  <mc:AlternateContent xmlns:mc="http://schemas.openxmlformats.org/markup-compatibility/2006" xmlns:p14="http://schemas.microsoft.com/office/powerpoint/2010/main">
    <mc:Choice Requires="p14">
      <p:transition spd="slow" p14:dur="2000" advTm="46170"/>
    </mc:Choice>
    <mc:Fallback xmlns="">
      <p:transition spd="slow" advTm="4617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1.9|2.6|3.3|5.9|3.5|9.8|5.6|4.6|4.8|24.4"/>
</p:tagLst>
</file>

<file path=ppt/tags/tag2.xml><?xml version="1.0" encoding="utf-8"?>
<p:tagLst xmlns:a="http://schemas.openxmlformats.org/drawingml/2006/main" xmlns:r="http://schemas.openxmlformats.org/officeDocument/2006/relationships" xmlns:p="http://schemas.openxmlformats.org/presentationml/2006/main">
  <p:tag name="TIMING" val="|24.1|2.8|0.4|2.2|1.8|1.1|2.2|1|1.7|1.1|5.8|0.4|4.2|1.5|2.9|1.8"/>
</p:tagLst>
</file>

<file path=ppt/tags/tag3.xml><?xml version="1.0" encoding="utf-8"?>
<p:tagLst xmlns:a="http://schemas.openxmlformats.org/drawingml/2006/main" xmlns:r="http://schemas.openxmlformats.org/officeDocument/2006/relationships" xmlns:p="http://schemas.openxmlformats.org/presentationml/2006/main">
  <p:tag name="TIMING" val="|0.5|1.2|1.5|2.9|1.2|8.2|4|1.1|49.3|4.5|5.4|6|1.6|1.8|1.2"/>
</p:tagLst>
</file>

<file path=ppt/theme/theme1.xml><?xml version="1.0" encoding="utf-8"?>
<a:theme xmlns:a="http://schemas.openxmlformats.org/drawingml/2006/main" name="Blends">
  <a:themeElements>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fontScheme name="Blends">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0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0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3659</TotalTime>
  <Words>7241</Words>
  <Application>Microsoft Office PowerPoint</Application>
  <PresentationFormat>画面に合わせる (4:3)</PresentationFormat>
  <Paragraphs>644</Paragraphs>
  <Slides>68</Slides>
  <Notes>67</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1</vt:i4>
      </vt:variant>
      <vt:variant>
        <vt:lpstr>スライド タイトル</vt:lpstr>
      </vt:variant>
      <vt:variant>
        <vt:i4>68</vt:i4>
      </vt:variant>
    </vt:vector>
  </HeadingPairs>
  <TitlesOfParts>
    <vt:vector size="79" baseType="lpstr">
      <vt:lpstr>ＭＳ Ｐゴシック</vt:lpstr>
      <vt:lpstr>ＭＳ ゴシック</vt:lpstr>
      <vt:lpstr>ＭＳ 明朝</vt:lpstr>
      <vt:lpstr>游ゴシック</vt:lpstr>
      <vt:lpstr>Arial</vt:lpstr>
      <vt:lpstr>Century</vt:lpstr>
      <vt:lpstr>Tahoma</vt:lpstr>
      <vt:lpstr>Times New Roman</vt:lpstr>
      <vt:lpstr>Wingdings</vt:lpstr>
      <vt:lpstr>Blends</vt:lpstr>
      <vt:lpstr>Worksheet</vt:lpstr>
      <vt:lpstr>地域社会で共に生きる展望を 施設コンフリクトから考える</vt:lpstr>
      <vt:lpstr>施設コンフリクト</vt:lpstr>
      <vt:lpstr>パオみのお移転問題　2002年</vt:lpstr>
      <vt:lpstr>施設コンフリクト事例　全国</vt:lpstr>
      <vt:lpstr>施設コンフリクト事例　大阪府</vt:lpstr>
      <vt:lpstr>精神障害・知的障害以外でも</vt:lpstr>
      <vt:lpstr>反対住民の意見・感情</vt:lpstr>
      <vt:lpstr>コロナうつ</vt:lpstr>
      <vt:lpstr>コロナうつ　2</vt:lpstr>
      <vt:lpstr>コロナうつ　3</vt:lpstr>
      <vt:lpstr>コロナうつ　4</vt:lpstr>
      <vt:lpstr>心の動きの3要素</vt:lpstr>
      <vt:lpstr>うつ病</vt:lpstr>
      <vt:lpstr>同調圧力・自粛警察</vt:lpstr>
      <vt:lpstr>人間とは</vt:lpstr>
      <vt:lpstr>こころと脳</vt:lpstr>
      <vt:lpstr>精神障害：こころの病気</vt:lpstr>
      <vt:lpstr>診断ガイドラインの更新</vt:lpstr>
      <vt:lpstr>カテゴリー分類からスペクトラム（連続体）概念に</vt:lpstr>
      <vt:lpstr>ICD-11 ０６　精神的、行動的、神経発達的障害群</vt:lpstr>
      <vt:lpstr>ICD-11 ０６　精神的、行動的、神経発達的障害群</vt:lpstr>
      <vt:lpstr>ICD-11 ０６　精神的、行動的、神経発達的障害群</vt:lpstr>
      <vt:lpstr>ICD-11 ０６　精神的、行動的、神経発達的障害群</vt:lpstr>
      <vt:lpstr>精神疾患を有する患者数の推移 単位：万人　　　　　　　　　　　　　　　　　　厚労省ホームページより</vt:lpstr>
      <vt:lpstr>疾病別外来受療率の推移</vt:lpstr>
      <vt:lpstr>疾患別受療率　　人口10万人あたり</vt:lpstr>
      <vt:lpstr>患者数、受療率、罹患率、有病率</vt:lpstr>
      <vt:lpstr>精神疾患の罹患率、有病率</vt:lpstr>
      <vt:lpstr>統合失調症：概念</vt:lpstr>
      <vt:lpstr>統合失調症：成因</vt:lpstr>
      <vt:lpstr>妄想と幻聴</vt:lpstr>
      <vt:lpstr>なぜ妄想を持つの？</vt:lpstr>
      <vt:lpstr>急性期の治療</vt:lpstr>
      <vt:lpstr>回復期の治療</vt:lpstr>
      <vt:lpstr>回復期の治療：具体的方法</vt:lpstr>
      <vt:lpstr>精神障がい者の｢生活障害｣</vt:lpstr>
      <vt:lpstr>患者さんと家族を支える人々と施設</vt:lpstr>
      <vt:lpstr>統合失調症の人々は 心優しき人である</vt:lpstr>
      <vt:lpstr>精神障害者は罪を犯しやすいか？</vt:lpstr>
      <vt:lpstr>PowerPoint プレゼンテーション</vt:lpstr>
      <vt:lpstr>PowerPoint プレゼンテーション</vt:lpstr>
      <vt:lpstr>PowerPoint プレゼンテーション</vt:lpstr>
      <vt:lpstr>PowerPoint プレゼンテーション</vt:lpstr>
      <vt:lpstr>精神障害の疑いのある人の 推定人口</vt:lpstr>
      <vt:lpstr>PowerPoint プレゼンテーション</vt:lpstr>
      <vt:lpstr>偏見と誤解の構造</vt:lpstr>
      <vt:lpstr>偏見と誤解の再生産</vt:lpstr>
      <vt:lpstr>ICD-11 ０６　精神的、行動的、神経発達的障害群</vt:lpstr>
      <vt:lpstr>自閉スペクトラム症</vt:lpstr>
      <vt:lpstr>A.社会的コミュニケーション及び対人的相互反応における持続的欠陥 </vt:lpstr>
      <vt:lpstr>B.　行動、興味、または活動 の限定された反復的様式</vt:lpstr>
      <vt:lpstr>自閉スペクトラム症</vt:lpstr>
      <vt:lpstr>自閉スペクトラム症の認知機能</vt:lpstr>
      <vt:lpstr>自閉スペクトラム症の就労支援</vt:lpstr>
      <vt:lpstr>自閉スペクトラム症の就労支援　2</vt:lpstr>
      <vt:lpstr>知的能力障害者の行動障害</vt:lpstr>
      <vt:lpstr>パニック(かんしゃく)</vt:lpstr>
      <vt:lpstr>パニックの発生機序の仮説</vt:lpstr>
      <vt:lpstr>知的能力障害者の適応障害</vt:lpstr>
      <vt:lpstr>知的能力障害者の適応障害</vt:lpstr>
      <vt:lpstr>知的能力障害者の適応障害</vt:lpstr>
      <vt:lpstr>ええ加減主義のススメ</vt:lpstr>
      <vt:lpstr>ええ加減主義のススメ　2</vt:lpstr>
      <vt:lpstr>ええ加減主義のススメ　3</vt:lpstr>
      <vt:lpstr>精神的に健康であるには</vt:lpstr>
      <vt:lpstr>パーソナリティ機能：自己</vt:lpstr>
      <vt:lpstr>パーソナリティー機能：対人関係</vt:lpstr>
      <vt:lpstr>障害がある人と共に生きる社会とは</vt:lpstr>
    </vt:vector>
  </TitlesOfParts>
  <Company>自宅</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精神障害者市民の社会復帰を考える</dc:title>
  <dc:creator>CHITARU TANAKA</dc:creator>
  <cp:lastModifiedBy>chitarug1@gmail.com</cp:lastModifiedBy>
  <cp:revision>125</cp:revision>
  <cp:lastPrinted>2021-02-11T01:07:52Z</cp:lastPrinted>
  <dcterms:created xsi:type="dcterms:W3CDTF">2003-07-19T06:51:52Z</dcterms:created>
  <dcterms:modified xsi:type="dcterms:W3CDTF">2021-02-14T07:34:48Z</dcterms:modified>
</cp:coreProperties>
</file>