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av" ContentType="audio/x-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notesSlides/notesSlide38.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handoutMasterIdLst>
    <p:handoutMasterId r:id="rId89"/>
  </p:handoutMasterIdLst>
  <p:sldIdLst>
    <p:sldId id="256" r:id="rId2"/>
    <p:sldId id="480" r:id="rId3"/>
    <p:sldId id="484" r:id="rId4"/>
    <p:sldId id="481" r:id="rId5"/>
    <p:sldId id="482" r:id="rId6"/>
    <p:sldId id="483" r:id="rId7"/>
    <p:sldId id="485" r:id="rId8"/>
    <p:sldId id="486" r:id="rId9"/>
    <p:sldId id="490" r:id="rId10"/>
    <p:sldId id="300" r:id="rId11"/>
    <p:sldId id="301" r:id="rId12"/>
    <p:sldId id="478" r:id="rId13"/>
    <p:sldId id="479" r:id="rId14"/>
    <p:sldId id="491" r:id="rId15"/>
    <p:sldId id="305" r:id="rId16"/>
    <p:sldId id="423" r:id="rId17"/>
    <p:sldId id="500" r:id="rId18"/>
    <p:sldId id="304" r:id="rId19"/>
    <p:sldId id="424" r:id="rId20"/>
    <p:sldId id="456" r:id="rId21"/>
    <p:sldId id="492" r:id="rId22"/>
    <p:sldId id="457" r:id="rId23"/>
    <p:sldId id="493" r:id="rId24"/>
    <p:sldId id="494" r:id="rId25"/>
    <p:sldId id="458" r:id="rId26"/>
    <p:sldId id="489" r:id="rId27"/>
    <p:sldId id="495" r:id="rId28"/>
    <p:sldId id="496" r:id="rId29"/>
    <p:sldId id="267" r:id="rId30"/>
    <p:sldId id="336" r:id="rId31"/>
    <p:sldId id="338" r:id="rId32"/>
    <p:sldId id="396" r:id="rId33"/>
    <p:sldId id="397" r:id="rId34"/>
    <p:sldId id="497" r:id="rId35"/>
    <p:sldId id="501" r:id="rId36"/>
    <p:sldId id="339" r:id="rId37"/>
    <p:sldId id="398" r:id="rId38"/>
    <p:sldId id="399" r:id="rId39"/>
    <p:sldId id="400" r:id="rId40"/>
    <p:sldId id="275" r:id="rId41"/>
    <p:sldId id="499" r:id="rId42"/>
    <p:sldId id="315" r:id="rId43"/>
    <p:sldId id="313" r:id="rId44"/>
    <p:sldId id="324" r:id="rId45"/>
    <p:sldId id="325" r:id="rId46"/>
    <p:sldId id="327" r:id="rId47"/>
    <p:sldId id="328" r:id="rId48"/>
    <p:sldId id="329" r:id="rId49"/>
    <p:sldId id="298" r:id="rId50"/>
    <p:sldId id="502" r:id="rId51"/>
    <p:sldId id="503" r:id="rId52"/>
    <p:sldId id="504" r:id="rId53"/>
    <p:sldId id="505" r:id="rId54"/>
    <p:sldId id="506" r:id="rId55"/>
    <p:sldId id="507" r:id="rId56"/>
    <p:sldId id="465" r:id="rId57"/>
    <p:sldId id="469" r:id="rId58"/>
    <p:sldId id="470" r:id="rId59"/>
    <p:sldId id="471" r:id="rId60"/>
    <p:sldId id="472" r:id="rId61"/>
    <p:sldId id="473" r:id="rId62"/>
    <p:sldId id="475" r:id="rId63"/>
    <p:sldId id="516" r:id="rId64"/>
    <p:sldId id="283" r:id="rId65"/>
    <p:sldId id="285" r:id="rId66"/>
    <p:sldId id="286" r:id="rId67"/>
    <p:sldId id="487" r:id="rId68"/>
    <p:sldId id="488" r:id="rId69"/>
    <p:sldId id="442" r:id="rId70"/>
    <p:sldId id="443" r:id="rId71"/>
    <p:sldId id="451" r:id="rId72"/>
    <p:sldId id="444" r:id="rId73"/>
    <p:sldId id="452" r:id="rId74"/>
    <p:sldId id="446" r:id="rId75"/>
    <p:sldId id="447" r:id="rId76"/>
    <p:sldId id="453" r:id="rId77"/>
    <p:sldId id="511" r:id="rId78"/>
    <p:sldId id="514" r:id="rId79"/>
    <p:sldId id="512" r:id="rId80"/>
    <p:sldId id="513" r:id="rId81"/>
    <p:sldId id="515" r:id="rId82"/>
    <p:sldId id="448" r:id="rId83"/>
    <p:sldId id="449" r:id="rId84"/>
    <p:sldId id="476" r:id="rId85"/>
    <p:sldId id="413" r:id="rId86"/>
    <p:sldId id="419" r:id="rId87"/>
  </p:sldIdLst>
  <p:sldSz cx="9144000" cy="6858000" type="screen4x3"/>
  <p:notesSz cx="9945688" cy="6858000"/>
  <p:defaultTextStyle>
    <a:defPPr>
      <a:defRPr lang="ja-JP"/>
    </a:defPPr>
    <a:lvl1pPr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1pPr>
    <a:lvl2pPr marL="4572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2pPr>
    <a:lvl3pPr marL="9144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3pPr>
    <a:lvl4pPr marL="13716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4pPr>
    <a:lvl5pPr marL="1828800" algn="l" rtl="0" fontAlgn="base">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5" autoAdjust="0"/>
    <p:restoredTop sz="90929"/>
  </p:normalViewPr>
  <p:slideViewPr>
    <p:cSldViewPr>
      <p:cViewPr varScale="1">
        <p:scale>
          <a:sx n="114" d="100"/>
          <a:sy n="114" d="100"/>
        </p:scale>
        <p:origin x="11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4-9-10-01(&#29359;&#32618;&#32113;&#35336;).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Sheet1!$A$3</c:f>
              <c:strCache>
                <c:ptCount val="1"/>
                <c:pt idx="0">
                  <c:v>認知症</c:v>
                </c:pt>
              </c:strCache>
            </c:strRef>
          </c:tx>
          <c:spPr>
            <a:ln w="28575" cap="rnd">
              <a:solidFill>
                <a:srgbClr val="8A00E7">
                  <a:lumMod val="40000"/>
                  <a:lumOff val="60000"/>
                </a:srgbClr>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Sheet1!$B$3:$G$3</c:f>
              <c:numCache>
                <c:formatCode>0.0_ </c:formatCode>
                <c:ptCount val="6"/>
                <c:pt idx="0">
                  <c:v>22.7</c:v>
                </c:pt>
                <c:pt idx="1">
                  <c:v>32.1</c:v>
                </c:pt>
                <c:pt idx="2">
                  <c:v>38.299999999999997</c:v>
                </c:pt>
                <c:pt idx="3">
                  <c:v>51.2</c:v>
                </c:pt>
                <c:pt idx="4">
                  <c:v>67.8</c:v>
                </c:pt>
                <c:pt idx="5">
                  <c:v>70.400000000000006</c:v>
                </c:pt>
              </c:numCache>
            </c:numRef>
          </c:val>
          <c:smooth val="0"/>
          <c:extLst>
            <c:ext xmlns:c16="http://schemas.microsoft.com/office/drawing/2014/chart" uri="{C3380CC4-5D6E-409C-BE32-E72D297353CC}">
              <c16:uniqueId val="{00000000-17F1-4D4C-9203-DCD94C551F09}"/>
            </c:ext>
          </c:extLst>
        </c:ser>
        <c:ser>
          <c:idx val="1"/>
          <c:order val="1"/>
          <c:tx>
            <c:strRef>
              <c:f>Sheet1!$A$4</c:f>
              <c:strCache>
                <c:ptCount val="1"/>
                <c:pt idx="0">
                  <c:v>統合失調症</c:v>
                </c:pt>
              </c:strCache>
            </c:strRef>
          </c:tx>
          <c:spPr>
            <a:ln w="28575" cap="rnd">
              <a:solidFill>
                <a:schemeClr val="accent2"/>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Sheet1!$B$4:$G$4</c:f>
              <c:numCache>
                <c:formatCode>0.0_ </c:formatCode>
                <c:ptCount val="6"/>
                <c:pt idx="0">
                  <c:v>73.400000000000006</c:v>
                </c:pt>
                <c:pt idx="1">
                  <c:v>75.7</c:v>
                </c:pt>
                <c:pt idx="2">
                  <c:v>79.5</c:v>
                </c:pt>
                <c:pt idx="3">
                  <c:v>71.3</c:v>
                </c:pt>
                <c:pt idx="4">
                  <c:v>77.3</c:v>
                </c:pt>
                <c:pt idx="5">
                  <c:v>79.2</c:v>
                </c:pt>
              </c:numCache>
            </c:numRef>
          </c:val>
          <c:smooth val="0"/>
          <c:extLst>
            <c:ext xmlns:c16="http://schemas.microsoft.com/office/drawing/2014/chart" uri="{C3380CC4-5D6E-409C-BE32-E72D297353CC}">
              <c16:uniqueId val="{00000001-17F1-4D4C-9203-DCD94C551F09}"/>
            </c:ext>
          </c:extLst>
        </c:ser>
        <c:ser>
          <c:idx val="2"/>
          <c:order val="2"/>
          <c:tx>
            <c:strRef>
              <c:f>Sheet1!$A$5</c:f>
              <c:strCache>
                <c:ptCount val="1"/>
                <c:pt idx="0">
                  <c:v>うつ病、双極性障害</c:v>
                </c:pt>
              </c:strCache>
            </c:strRef>
          </c:tx>
          <c:spPr>
            <a:ln w="28575" cap="rnd">
              <a:solidFill>
                <a:srgbClr val="FFFFFF"/>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Sheet1!$B$5:$G$5</c:f>
              <c:numCache>
                <c:formatCode>0.0_ </c:formatCode>
                <c:ptCount val="6"/>
                <c:pt idx="0">
                  <c:v>71.099999999999994</c:v>
                </c:pt>
                <c:pt idx="1">
                  <c:v>92.4</c:v>
                </c:pt>
                <c:pt idx="2">
                  <c:v>104.1</c:v>
                </c:pt>
                <c:pt idx="3">
                  <c:v>95.8</c:v>
                </c:pt>
                <c:pt idx="4">
                  <c:v>111.6</c:v>
                </c:pt>
                <c:pt idx="5">
                  <c:v>127.6</c:v>
                </c:pt>
              </c:numCache>
            </c:numRef>
          </c:val>
          <c:smooth val="0"/>
          <c:extLst>
            <c:ext xmlns:c16="http://schemas.microsoft.com/office/drawing/2014/chart" uri="{C3380CC4-5D6E-409C-BE32-E72D297353CC}">
              <c16:uniqueId val="{00000002-17F1-4D4C-9203-DCD94C551F09}"/>
            </c:ext>
          </c:extLst>
        </c:ser>
        <c:ser>
          <c:idx val="3"/>
          <c:order val="3"/>
          <c:tx>
            <c:strRef>
              <c:f>Sheet1!$A$6</c:f>
              <c:strCache>
                <c:ptCount val="1"/>
                <c:pt idx="0">
                  <c:v>不安障害など</c:v>
                </c:pt>
              </c:strCache>
            </c:strRef>
          </c:tx>
          <c:spPr>
            <a:ln w="28575" cap="rnd">
              <a:solidFill>
                <a:schemeClr val="accent4"/>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Sheet1!$B$6:$G$6</c:f>
              <c:numCache>
                <c:formatCode>0.0_ </c:formatCode>
                <c:ptCount val="6"/>
                <c:pt idx="0">
                  <c:v>50</c:v>
                </c:pt>
                <c:pt idx="1">
                  <c:v>58.5</c:v>
                </c:pt>
                <c:pt idx="2">
                  <c:v>58.9</c:v>
                </c:pt>
                <c:pt idx="3">
                  <c:v>57.1</c:v>
                </c:pt>
                <c:pt idx="4">
                  <c:v>72.400000000000006</c:v>
                </c:pt>
                <c:pt idx="5">
                  <c:v>83.3</c:v>
                </c:pt>
              </c:numCache>
            </c:numRef>
          </c:val>
          <c:smooth val="0"/>
          <c:extLst>
            <c:ext xmlns:c16="http://schemas.microsoft.com/office/drawing/2014/chart" uri="{C3380CC4-5D6E-409C-BE32-E72D297353CC}">
              <c16:uniqueId val="{00000003-17F1-4D4C-9203-DCD94C551F09}"/>
            </c:ext>
          </c:extLst>
        </c:ser>
        <c:ser>
          <c:idx val="4"/>
          <c:order val="4"/>
          <c:tx>
            <c:strRef>
              <c:f>Sheet1!$A$7</c:f>
              <c:strCache>
                <c:ptCount val="1"/>
                <c:pt idx="0">
                  <c:v>薬物依存</c:v>
                </c:pt>
              </c:strCache>
            </c:strRef>
          </c:tx>
          <c:spPr>
            <a:ln w="28575" cap="rnd">
              <a:solidFill>
                <a:schemeClr val="accent5"/>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Sheet1!$B$7:$G$7</c:f>
              <c:numCache>
                <c:formatCode>0.0_ </c:formatCode>
                <c:ptCount val="6"/>
                <c:pt idx="0">
                  <c:v>5.6</c:v>
                </c:pt>
                <c:pt idx="1">
                  <c:v>6</c:v>
                </c:pt>
                <c:pt idx="2">
                  <c:v>6.6</c:v>
                </c:pt>
                <c:pt idx="3">
                  <c:v>7.8</c:v>
                </c:pt>
                <c:pt idx="4">
                  <c:v>8.6999999999999993</c:v>
                </c:pt>
                <c:pt idx="5">
                  <c:v>7.6</c:v>
                </c:pt>
              </c:numCache>
            </c:numRef>
          </c:val>
          <c:smooth val="0"/>
          <c:extLst>
            <c:ext xmlns:c16="http://schemas.microsoft.com/office/drawing/2014/chart" uri="{C3380CC4-5D6E-409C-BE32-E72D297353CC}">
              <c16:uniqueId val="{00000004-17F1-4D4C-9203-DCD94C551F09}"/>
            </c:ext>
          </c:extLst>
        </c:ser>
        <c:ser>
          <c:idx val="5"/>
          <c:order val="5"/>
          <c:tx>
            <c:strRef>
              <c:f>Sheet1!$A$8</c:f>
              <c:strCache>
                <c:ptCount val="1"/>
                <c:pt idx="0">
                  <c:v>その他</c:v>
                </c:pt>
              </c:strCache>
            </c:strRef>
          </c:tx>
          <c:spPr>
            <a:ln w="28575" cap="rnd">
              <a:solidFill>
                <a:schemeClr val="accent6"/>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Sheet1!$B$8:$G$8</c:f>
              <c:numCache>
                <c:formatCode>0.0_ </c:formatCode>
                <c:ptCount val="6"/>
                <c:pt idx="0">
                  <c:v>10.3</c:v>
                </c:pt>
                <c:pt idx="1">
                  <c:v>12.4</c:v>
                </c:pt>
                <c:pt idx="2">
                  <c:v>16.399999999999999</c:v>
                </c:pt>
                <c:pt idx="3">
                  <c:v>17.600000000000001</c:v>
                </c:pt>
                <c:pt idx="4">
                  <c:v>33.5</c:v>
                </c:pt>
                <c:pt idx="5">
                  <c:v>33</c:v>
                </c:pt>
              </c:numCache>
            </c:numRef>
          </c:val>
          <c:smooth val="0"/>
          <c:extLst>
            <c:ext xmlns:c16="http://schemas.microsoft.com/office/drawing/2014/chart" uri="{C3380CC4-5D6E-409C-BE32-E72D297353CC}">
              <c16:uniqueId val="{00000005-17F1-4D4C-9203-DCD94C551F09}"/>
            </c:ext>
          </c:extLst>
        </c:ser>
        <c:ser>
          <c:idx val="6"/>
          <c:order val="6"/>
          <c:tx>
            <c:strRef>
              <c:f>Sheet1!$A$9</c:f>
              <c:strCache>
                <c:ptCount val="1"/>
                <c:pt idx="0">
                  <c:v>てんかん</c:v>
                </c:pt>
              </c:strCache>
            </c:strRef>
          </c:tx>
          <c:spPr>
            <a:ln w="28575" cap="rnd">
              <a:solidFill>
                <a:srgbClr val="AAAAE2">
                  <a:lumMod val="60000"/>
                  <a:lumOff val="40000"/>
                </a:srgbClr>
              </a:solidFill>
              <a:prstDash val="dash"/>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Sheet1!$B$9:$G$9</c:f>
              <c:numCache>
                <c:formatCode>0.0_ </c:formatCode>
                <c:ptCount val="6"/>
                <c:pt idx="0">
                  <c:v>25.8</c:v>
                </c:pt>
                <c:pt idx="1">
                  <c:v>27.3</c:v>
                </c:pt>
                <c:pt idx="2">
                  <c:v>21.9</c:v>
                </c:pt>
                <c:pt idx="3">
                  <c:v>21.6</c:v>
                </c:pt>
                <c:pt idx="4">
                  <c:v>25.2</c:v>
                </c:pt>
                <c:pt idx="5">
                  <c:v>21.8</c:v>
                </c:pt>
              </c:numCache>
            </c:numRef>
          </c:val>
          <c:smooth val="0"/>
          <c:extLst>
            <c:ext xmlns:c16="http://schemas.microsoft.com/office/drawing/2014/chart" uri="{C3380CC4-5D6E-409C-BE32-E72D297353CC}">
              <c16:uniqueId val="{00000006-17F1-4D4C-9203-DCD94C551F09}"/>
            </c:ext>
          </c:extLst>
        </c:ser>
        <c:dLbls>
          <c:showLegendKey val="0"/>
          <c:showVal val="0"/>
          <c:showCatName val="0"/>
          <c:showSerName val="0"/>
          <c:showPercent val="0"/>
          <c:showBubbleSize val="0"/>
        </c:dLbls>
        <c:smooth val="0"/>
        <c:axId val="658630735"/>
        <c:axId val="582590767"/>
      </c:lineChart>
      <c:catAx>
        <c:axId val="6586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crossAx val="582590767"/>
        <c:crosses val="autoZero"/>
        <c:auto val="1"/>
        <c:lblAlgn val="ctr"/>
        <c:lblOffset val="100"/>
        <c:noMultiLvlLbl val="0"/>
      </c:catAx>
      <c:valAx>
        <c:axId val="582590767"/>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FFFF00"/>
                </a:solidFill>
                <a:latin typeface="+mn-lt"/>
                <a:ea typeface="+mn-ea"/>
                <a:cs typeface="+mn-cs"/>
              </a:defRPr>
            </a:pPr>
            <a:endParaRPr lang="ja-JP"/>
          </a:p>
        </c:txPr>
        <c:crossAx val="6586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FFFF00"/>
              </a:solidFill>
              <a:latin typeface="+mn-lt"/>
              <a:ea typeface="+mn-ea"/>
              <a:cs typeface="+mn-cs"/>
            </a:defRPr>
          </a:pPr>
          <a:endParaRPr lang="ja-JP"/>
        </a:p>
      </c:txPr>
    </c:legend>
    <c:plotVisOnly val="1"/>
    <c:dispBlanksAs val="gap"/>
    <c:showDLblsOverMax val="0"/>
  </c:chart>
  <c:spPr>
    <a:noFill/>
    <a:ln>
      <a:noFill/>
    </a:ln>
    <a:effectLst/>
  </c:spPr>
  <c:txPr>
    <a:bodyPr/>
    <a:lstStyle/>
    <a:p>
      <a:pPr>
        <a:defRPr baseline="0">
          <a:solidFill>
            <a:srgbClr val="FFFF00"/>
          </a:solidFill>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solidFill>
                  <a:srgbClr val="FFFF00"/>
                </a:solidFill>
              </a:rPr>
              <a:t>精神障害者等による刑法犯検挙人員　罪名別</a:t>
            </a:r>
          </a:p>
        </c:rich>
      </c:tx>
      <c:layout>
        <c:manualLayout>
          <c:xMode val="edge"/>
          <c:yMode val="edge"/>
          <c:x val="0.29795708973512747"/>
          <c:y val="1.21633994690245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'4-9-1-1表(H29)'!$B$6</c:f>
              <c:strCache>
                <c:ptCount val="1"/>
                <c:pt idx="0">
                  <c:v>検挙人員総数（Ａ）</c:v>
                </c:pt>
              </c:strCache>
            </c:strRef>
          </c:tx>
          <c:spPr>
            <a:solidFill>
              <a:schemeClr val="accent1"/>
            </a:solidFill>
            <a:ln>
              <a:noFill/>
            </a:ln>
            <a:effectLst/>
          </c:spPr>
          <c:invertIfNegative val="0"/>
          <c:cat>
            <c:strRef>
              <c:f>'4-9-1-1表(H29)'!$C$5:$M$5</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'4-9-1-1表(H29)'!$C$6:$M$6</c:f>
              <c:numCache>
                <c:formatCode>_(* #,##0_);_(* \(#,##0\);_(* "-"_);_(@_)</c:formatCode>
                <c:ptCount val="11"/>
                <c:pt idx="1">
                  <c:v>215003</c:v>
                </c:pt>
                <c:pt idx="2">
                  <c:v>874</c:v>
                </c:pt>
                <c:pt idx="3">
                  <c:v>1704</c:v>
                </c:pt>
                <c:pt idx="4">
                  <c:v>579</c:v>
                </c:pt>
                <c:pt idx="5">
                  <c:v>3747</c:v>
                </c:pt>
                <c:pt idx="6">
                  <c:v>46675</c:v>
                </c:pt>
                <c:pt idx="7">
                  <c:v>2808</c:v>
                </c:pt>
                <c:pt idx="8">
                  <c:v>109238</c:v>
                </c:pt>
                <c:pt idx="9">
                  <c:v>9928</c:v>
                </c:pt>
                <c:pt idx="10">
                  <c:v>39450</c:v>
                </c:pt>
              </c:numCache>
            </c:numRef>
          </c:val>
          <c:extLst>
            <c:ext xmlns:c16="http://schemas.microsoft.com/office/drawing/2014/chart" uri="{C3380CC4-5D6E-409C-BE32-E72D297353CC}">
              <c16:uniqueId val="{00000000-62A1-43C1-A07F-A88430A85264}"/>
            </c:ext>
          </c:extLst>
        </c:ser>
        <c:ser>
          <c:idx val="1"/>
          <c:order val="1"/>
          <c:tx>
            <c:strRef>
              <c:f>'4-9-1-1表(H29)'!$B$7</c:f>
              <c:strCache>
                <c:ptCount val="1"/>
                <c:pt idx="0">
                  <c:v>精神障害者等（Ｂ）</c:v>
                </c:pt>
              </c:strCache>
            </c:strRef>
          </c:tx>
          <c:spPr>
            <a:solidFill>
              <a:schemeClr val="accent2"/>
            </a:solidFill>
            <a:ln>
              <a:noFill/>
            </a:ln>
            <a:effectLst/>
          </c:spPr>
          <c:invertIfNegative val="0"/>
          <c:cat>
            <c:strRef>
              <c:f>'4-9-1-1表(H29)'!$C$5:$M$5</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'4-9-1-1表(H29)'!$C$7:$M$7</c:f>
              <c:numCache>
                <c:formatCode>_(* #,##0_);_(* \(#,##0\);_(* "-"_);_(@_)</c:formatCode>
                <c:ptCount val="11"/>
                <c:pt idx="1">
                  <c:v>3260</c:v>
                </c:pt>
                <c:pt idx="2">
                  <c:v>117</c:v>
                </c:pt>
                <c:pt idx="3">
                  <c:v>64</c:v>
                </c:pt>
                <c:pt idx="4">
                  <c:v>108</c:v>
                </c:pt>
                <c:pt idx="5">
                  <c:v>41</c:v>
                </c:pt>
                <c:pt idx="6">
                  <c:v>807</c:v>
                </c:pt>
                <c:pt idx="7">
                  <c:v>87</c:v>
                </c:pt>
                <c:pt idx="8">
                  <c:v>1152</c:v>
                </c:pt>
                <c:pt idx="9">
                  <c:v>148</c:v>
                </c:pt>
                <c:pt idx="10">
                  <c:v>736</c:v>
                </c:pt>
              </c:numCache>
            </c:numRef>
          </c:val>
          <c:extLst>
            <c:ext xmlns:c16="http://schemas.microsoft.com/office/drawing/2014/chart" uri="{C3380CC4-5D6E-409C-BE32-E72D297353CC}">
              <c16:uniqueId val="{00000001-62A1-43C1-A07F-A88430A85264}"/>
            </c:ext>
          </c:extLst>
        </c:ser>
        <c:dLbls>
          <c:showLegendKey val="0"/>
          <c:showVal val="0"/>
          <c:showCatName val="0"/>
          <c:showSerName val="0"/>
          <c:showPercent val="0"/>
          <c:showBubbleSize val="0"/>
        </c:dLbls>
        <c:gapWidth val="219"/>
        <c:overlap val="-27"/>
        <c:axId val="835188351"/>
        <c:axId val="835192511"/>
      </c:barChart>
      <c:catAx>
        <c:axId val="83518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35192511"/>
        <c:crosses val="autoZero"/>
        <c:auto val="1"/>
        <c:lblAlgn val="ctr"/>
        <c:lblOffset val="100"/>
        <c:noMultiLvlLbl val="0"/>
      </c:catAx>
      <c:valAx>
        <c:axId val="83519251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3518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rgbClr val="FFFF00"/>
                </a:solidFill>
              </a:rPr>
              <a:t>精神障害者・非精神障害者の犯罪率　</a:t>
            </a:r>
            <a:r>
              <a:rPr lang="en-US" altLang="ja-JP" dirty="0">
                <a:solidFill>
                  <a:srgbClr val="FFFF00"/>
                </a:solidFill>
              </a:rPr>
              <a:t>10</a:t>
            </a:r>
            <a:r>
              <a:rPr lang="ja-JP" altLang="en-US" dirty="0">
                <a:solidFill>
                  <a:srgbClr val="FFFF00"/>
                </a:solidFill>
              </a:rPr>
              <a:t>万人あたり</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'4-9-1-1表(H29)'!$B$45</c:f>
              <c:strCache>
                <c:ptCount val="1"/>
                <c:pt idx="0">
                  <c:v>非精神障害者10万人あたり</c:v>
                </c:pt>
              </c:strCache>
            </c:strRef>
          </c:tx>
          <c:spPr>
            <a:solidFill>
              <a:schemeClr val="accent1"/>
            </a:solidFill>
            <a:ln>
              <a:noFill/>
            </a:ln>
            <a:effectLst/>
          </c:spPr>
          <c:invertIfNegative val="0"/>
          <c:cat>
            <c:strRef>
              <c:f>'4-9-1-1表(H29)'!$C$44:$M$44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'4-9-1-1表(H29)'!$C$45:$M$45</c:f>
              <c:numCache>
                <c:formatCode>_(* #,##0_);_(* \(#,##0\);_(* "-"_);_(@_)</c:formatCode>
                <c:ptCount val="11"/>
                <c:pt idx="1">
                  <c:v>173.55983606557376</c:v>
                </c:pt>
                <c:pt idx="2" formatCode="#,##0.00_);\(#,##0.00\)">
                  <c:v>0.62049180327868847</c:v>
                </c:pt>
                <c:pt idx="3" formatCode="#,##0.00_);\(#,##0.00\)">
                  <c:v>1.3442622950819672</c:v>
                </c:pt>
                <c:pt idx="4" formatCode="#,##0.00_);\(#,##0.00\)">
                  <c:v>0.38606557377049178</c:v>
                </c:pt>
                <c:pt idx="5" formatCode="#,##0.00_);\(#,##0.00\)">
                  <c:v>3.0377049180327869</c:v>
                </c:pt>
                <c:pt idx="6" formatCode="#,##0.00_);\(#,##0.00\)">
                  <c:v>37.596721311475413</c:v>
                </c:pt>
                <c:pt idx="7" formatCode="#,##0.00_);\(#,##0.00\)">
                  <c:v>2.2303278688524588</c:v>
                </c:pt>
                <c:pt idx="8" formatCode="#,##0.00_);\(#,##0.00\)">
                  <c:v>88.595081967213119</c:v>
                </c:pt>
                <c:pt idx="9" formatCode="#,##0.00_);\(#,##0.00\)">
                  <c:v>8.0163934426229506</c:v>
                </c:pt>
                <c:pt idx="10" formatCode="#,##0.00_);\(#,##0.00\)">
                  <c:v>31.732786885245901</c:v>
                </c:pt>
              </c:numCache>
            </c:numRef>
          </c:val>
          <c:extLst>
            <c:ext xmlns:c16="http://schemas.microsoft.com/office/drawing/2014/chart" uri="{C3380CC4-5D6E-409C-BE32-E72D297353CC}">
              <c16:uniqueId val="{00000000-B6EF-426B-986F-B6584DBE2F38}"/>
            </c:ext>
          </c:extLst>
        </c:ser>
        <c:ser>
          <c:idx val="1"/>
          <c:order val="1"/>
          <c:tx>
            <c:strRef>
              <c:f>'4-9-1-1表(H29)'!$B$46</c:f>
              <c:strCache>
                <c:ptCount val="1"/>
                <c:pt idx="0">
                  <c:v>真精神障害者10万人あたり</c:v>
                </c:pt>
              </c:strCache>
            </c:strRef>
          </c:tx>
          <c:spPr>
            <a:solidFill>
              <a:schemeClr val="accent2"/>
            </a:solidFill>
            <a:ln>
              <a:noFill/>
            </a:ln>
            <a:effectLst/>
          </c:spPr>
          <c:invertIfNegative val="0"/>
          <c:cat>
            <c:strRef>
              <c:f>'4-9-1-1表(H29)'!$C$44:$M$44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'4-9-1-1表(H29)'!$C$46:$M$46</c:f>
              <c:numCache>
                <c:formatCode>0.00_ </c:formatCode>
                <c:ptCount val="11"/>
                <c:pt idx="1">
                  <c:v>47.666666666666664</c:v>
                </c:pt>
                <c:pt idx="2">
                  <c:v>1.6190476190476191</c:v>
                </c:pt>
                <c:pt idx="3">
                  <c:v>1</c:v>
                </c:pt>
                <c:pt idx="4">
                  <c:v>1.3571428571428572</c:v>
                </c:pt>
                <c:pt idx="5">
                  <c:v>0.7857142857142857</c:v>
                </c:pt>
                <c:pt idx="6">
                  <c:v>11.714285714285714</c:v>
                </c:pt>
                <c:pt idx="7">
                  <c:v>1.1190476190476191</c:v>
                </c:pt>
                <c:pt idx="8">
                  <c:v>16.833333333333332</c:v>
                </c:pt>
                <c:pt idx="9">
                  <c:v>2.1904761904761907</c:v>
                </c:pt>
                <c:pt idx="10">
                  <c:v>11.047619047619047</c:v>
                </c:pt>
              </c:numCache>
            </c:numRef>
          </c:val>
          <c:extLst>
            <c:ext xmlns:c16="http://schemas.microsoft.com/office/drawing/2014/chart" uri="{C3380CC4-5D6E-409C-BE32-E72D297353CC}">
              <c16:uniqueId val="{00000001-B6EF-426B-986F-B6584DBE2F38}"/>
            </c:ext>
          </c:extLst>
        </c:ser>
        <c:ser>
          <c:idx val="2"/>
          <c:order val="2"/>
          <c:tx>
            <c:strRef>
              <c:f>'4-9-1-1表(H29)'!$B$47</c:f>
              <c:strCache>
                <c:ptCount val="1"/>
                <c:pt idx="0">
                  <c:v>精神障害者10万人あたり</c:v>
                </c:pt>
              </c:strCache>
            </c:strRef>
          </c:tx>
          <c:spPr>
            <a:solidFill>
              <a:schemeClr val="accent3"/>
            </a:solidFill>
            <a:ln>
              <a:noFill/>
            </a:ln>
            <a:effectLst/>
          </c:spPr>
          <c:invertIfNegative val="0"/>
          <c:cat>
            <c:strRef>
              <c:f>'4-9-1-1表(H29)'!$C$44:$M$44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'4-9-1-1表(H29)'!$C$47:$M$47</c:f>
              <c:numCache>
                <c:formatCode>0.00_ </c:formatCode>
                <c:ptCount val="11"/>
                <c:pt idx="1">
                  <c:v>77.61904761904762</c:v>
                </c:pt>
                <c:pt idx="2">
                  <c:v>2.7857142857142856</c:v>
                </c:pt>
                <c:pt idx="3">
                  <c:v>1.5238095238095237</c:v>
                </c:pt>
                <c:pt idx="4">
                  <c:v>2.5714285714285716</c:v>
                </c:pt>
                <c:pt idx="5">
                  <c:v>0.97619047619047616</c:v>
                </c:pt>
                <c:pt idx="6">
                  <c:v>19.214285714285715</c:v>
                </c:pt>
                <c:pt idx="7">
                  <c:v>2.0714285714285716</c:v>
                </c:pt>
                <c:pt idx="8">
                  <c:v>36</c:v>
                </c:pt>
                <c:pt idx="9">
                  <c:v>4.625</c:v>
                </c:pt>
                <c:pt idx="10">
                  <c:v>23</c:v>
                </c:pt>
              </c:numCache>
            </c:numRef>
          </c:val>
          <c:extLst>
            <c:ext xmlns:c16="http://schemas.microsoft.com/office/drawing/2014/chart" uri="{C3380CC4-5D6E-409C-BE32-E72D297353CC}">
              <c16:uniqueId val="{00000002-B6EF-426B-986F-B6584DBE2F38}"/>
            </c:ext>
          </c:extLst>
        </c:ser>
        <c:dLbls>
          <c:showLegendKey val="0"/>
          <c:showVal val="0"/>
          <c:showCatName val="0"/>
          <c:showSerName val="0"/>
          <c:showPercent val="0"/>
          <c:showBubbleSize val="0"/>
        </c:dLbls>
        <c:gapWidth val="219"/>
        <c:overlap val="-27"/>
        <c:axId val="291552368"/>
        <c:axId val="291575248"/>
      </c:barChart>
      <c:catAx>
        <c:axId val="2915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91575248"/>
        <c:crosses val="autoZero"/>
        <c:auto val="1"/>
        <c:lblAlgn val="ctr"/>
        <c:lblOffset val="100"/>
        <c:noMultiLvlLbl val="0"/>
      </c:catAx>
      <c:valAx>
        <c:axId val="2915752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9155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400" dirty="0"/>
              <a:t>精神障害者・非精神障害者の犯罪率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5818815292853111E-2"/>
          <c:y val="7.1964622017370958E-2"/>
          <c:w val="0.93305480889956749"/>
          <c:h val="0.69695809515220053"/>
        </c:manualLayout>
      </c:layout>
      <c:barChart>
        <c:barDir val="col"/>
        <c:grouping val="clustered"/>
        <c:varyColors val="0"/>
        <c:ser>
          <c:idx val="0"/>
          <c:order val="0"/>
          <c:tx>
            <c:strRef>
              <c:f>'4-9-1-1表(H29)'!$B$45</c:f>
              <c:strCache>
                <c:ptCount val="1"/>
                <c:pt idx="0">
                  <c:v>非精神障害者10万人あたり</c:v>
                </c:pt>
              </c:strCache>
            </c:strRef>
          </c:tx>
          <c:spPr>
            <a:solidFill>
              <a:schemeClr val="accent1"/>
            </a:solidFill>
            <a:ln>
              <a:noFill/>
            </a:ln>
            <a:effectLst/>
          </c:spPr>
          <c:invertIfNegative val="0"/>
          <c:cat>
            <c:strRef>
              <c:f>'4-9-1-1表(H29)'!$E$44:$I$44</c:f>
              <c:strCache>
                <c:ptCount val="5"/>
                <c:pt idx="0">
                  <c:v>殺人</c:v>
                </c:pt>
                <c:pt idx="1">
                  <c:v>強盗</c:v>
                </c:pt>
                <c:pt idx="2">
                  <c:v>放火</c:v>
                </c:pt>
                <c:pt idx="3">
                  <c:v>強制性交等・
強制わいせつ</c:v>
                </c:pt>
                <c:pt idx="4">
                  <c:v>傷害・暴行</c:v>
                </c:pt>
              </c:strCache>
              <c:extLst/>
            </c:strRef>
          </c:cat>
          <c:val>
            <c:numRef>
              <c:f>'4-9-1-1表(H29)'!$E$45:$I$45</c:f>
              <c:numCache>
                <c:formatCode>#,##0.00_);\(#,##0.00\)</c:formatCode>
                <c:ptCount val="5"/>
                <c:pt idx="0">
                  <c:v>0.62049180327868847</c:v>
                </c:pt>
                <c:pt idx="1">
                  <c:v>1.3442622950819672</c:v>
                </c:pt>
                <c:pt idx="2">
                  <c:v>0.38606557377049178</c:v>
                </c:pt>
                <c:pt idx="3">
                  <c:v>3.0377049180327869</c:v>
                </c:pt>
                <c:pt idx="4">
                  <c:v>37.596721311475413</c:v>
                </c:pt>
              </c:numCache>
              <c:extLst/>
            </c:numRef>
          </c:val>
          <c:extLst>
            <c:ext xmlns:c16="http://schemas.microsoft.com/office/drawing/2014/chart" uri="{C3380CC4-5D6E-409C-BE32-E72D297353CC}">
              <c16:uniqueId val="{00000000-5E8F-4DC6-A8ED-B99371D68211}"/>
            </c:ext>
          </c:extLst>
        </c:ser>
        <c:ser>
          <c:idx val="1"/>
          <c:order val="1"/>
          <c:tx>
            <c:strRef>
              <c:f>'4-9-1-1表(H29)'!$B$46</c:f>
              <c:strCache>
                <c:ptCount val="1"/>
                <c:pt idx="0">
                  <c:v>真精神障害者10万人あたり</c:v>
                </c:pt>
              </c:strCache>
            </c:strRef>
          </c:tx>
          <c:spPr>
            <a:solidFill>
              <a:schemeClr val="accent2"/>
            </a:solidFill>
            <a:ln>
              <a:noFill/>
            </a:ln>
            <a:effectLst/>
          </c:spPr>
          <c:invertIfNegative val="0"/>
          <c:cat>
            <c:strRef>
              <c:f>'4-9-1-1表(H29)'!$E$44:$I$44</c:f>
              <c:strCache>
                <c:ptCount val="5"/>
                <c:pt idx="0">
                  <c:v>殺人</c:v>
                </c:pt>
                <c:pt idx="1">
                  <c:v>強盗</c:v>
                </c:pt>
                <c:pt idx="2">
                  <c:v>放火</c:v>
                </c:pt>
                <c:pt idx="3">
                  <c:v>強制性交等・
強制わいせつ</c:v>
                </c:pt>
                <c:pt idx="4">
                  <c:v>傷害・暴行</c:v>
                </c:pt>
              </c:strCache>
              <c:extLst/>
            </c:strRef>
          </c:cat>
          <c:val>
            <c:numRef>
              <c:f>'4-9-1-1表(H29)'!$E$46:$I$46</c:f>
              <c:numCache>
                <c:formatCode>0.00_ </c:formatCode>
                <c:ptCount val="5"/>
                <c:pt idx="0">
                  <c:v>1.6190476190476191</c:v>
                </c:pt>
                <c:pt idx="1">
                  <c:v>1</c:v>
                </c:pt>
                <c:pt idx="2">
                  <c:v>1.3571428571428572</c:v>
                </c:pt>
                <c:pt idx="3">
                  <c:v>0.7857142857142857</c:v>
                </c:pt>
                <c:pt idx="4">
                  <c:v>11.714285714285714</c:v>
                </c:pt>
              </c:numCache>
              <c:extLst/>
            </c:numRef>
          </c:val>
          <c:extLst>
            <c:ext xmlns:c16="http://schemas.microsoft.com/office/drawing/2014/chart" uri="{C3380CC4-5D6E-409C-BE32-E72D297353CC}">
              <c16:uniqueId val="{00000001-5E8F-4DC6-A8ED-B99371D68211}"/>
            </c:ext>
          </c:extLst>
        </c:ser>
        <c:ser>
          <c:idx val="3"/>
          <c:order val="3"/>
          <c:tx>
            <c:strRef>
              <c:f>'4-9-1-1表(H29)'!$B$48</c:f>
              <c:strCache>
                <c:ptCount val="1"/>
                <c:pt idx="0">
                  <c:v>精神障害の疑10万人当たり</c:v>
                </c:pt>
              </c:strCache>
            </c:strRef>
          </c:tx>
          <c:spPr>
            <a:solidFill>
              <a:schemeClr val="accent4"/>
            </a:solidFill>
            <a:ln>
              <a:noFill/>
            </a:ln>
            <a:effectLst/>
          </c:spPr>
          <c:invertIfNegative val="0"/>
          <c:cat>
            <c:strRef>
              <c:f>'4-9-1-1表(H29)'!$E$44:$I$44</c:f>
              <c:strCache>
                <c:ptCount val="5"/>
                <c:pt idx="0">
                  <c:v>殺人</c:v>
                </c:pt>
                <c:pt idx="1">
                  <c:v>強盗</c:v>
                </c:pt>
                <c:pt idx="2">
                  <c:v>放火</c:v>
                </c:pt>
                <c:pt idx="3">
                  <c:v>強制性交等・
強制わいせつ</c:v>
                </c:pt>
                <c:pt idx="4">
                  <c:v>傷害・暴行</c:v>
                </c:pt>
              </c:strCache>
              <c:extLst/>
            </c:strRef>
          </c:cat>
          <c:val>
            <c:numRef>
              <c:f>'4-9-1-1表(H29)'!$E$48:$I$48</c:f>
              <c:numCache>
                <c:formatCode>0.00_);[Red]\(0.00\)</c:formatCode>
                <c:ptCount val="5"/>
                <c:pt idx="0">
                  <c:v>1.8560606060606062</c:v>
                </c:pt>
                <c:pt idx="1">
                  <c:v>0.83333333333333337</c:v>
                </c:pt>
                <c:pt idx="2">
                  <c:v>1.9318181818181819</c:v>
                </c:pt>
                <c:pt idx="3">
                  <c:v>0.30303030303030304</c:v>
                </c:pt>
                <c:pt idx="4">
                  <c:v>11.931818181818182</c:v>
                </c:pt>
              </c:numCache>
              <c:extLst/>
            </c:numRef>
          </c:val>
          <c:extLst>
            <c:ext xmlns:c16="http://schemas.microsoft.com/office/drawing/2014/chart" uri="{C3380CC4-5D6E-409C-BE32-E72D297353CC}">
              <c16:uniqueId val="{00000002-5E8F-4DC6-A8ED-B99371D68211}"/>
            </c:ext>
          </c:extLst>
        </c:ser>
        <c:dLbls>
          <c:showLegendKey val="0"/>
          <c:showVal val="0"/>
          <c:showCatName val="0"/>
          <c:showSerName val="0"/>
          <c:showPercent val="0"/>
          <c:showBubbleSize val="0"/>
        </c:dLbls>
        <c:gapWidth val="219"/>
        <c:overlap val="-27"/>
        <c:axId val="598924624"/>
        <c:axId val="598928232"/>
        <c:extLst>
          <c:ext xmlns:c15="http://schemas.microsoft.com/office/drawing/2012/chart" uri="{02D57815-91ED-43cb-92C2-25804820EDAC}">
            <c15:filteredBarSeries>
              <c15:ser>
                <c:idx val="2"/>
                <c:order val="2"/>
                <c:tx>
                  <c:strRef>
                    <c:extLst>
                      <c:ext uri="{02D57815-91ED-43cb-92C2-25804820EDAC}">
                        <c15:formulaRef>
                          <c15:sqref>'4-9-1-1表(H29)'!$B$47</c15:sqref>
                        </c15:formulaRef>
                      </c:ext>
                    </c:extLst>
                    <c:strCache>
                      <c:ptCount val="1"/>
                      <c:pt idx="0">
                        <c:v>精神障害者10万人あたり</c:v>
                      </c:pt>
                    </c:strCache>
                  </c:strRef>
                </c:tx>
                <c:spPr>
                  <a:solidFill>
                    <a:schemeClr val="accent3"/>
                  </a:solidFill>
                  <a:ln>
                    <a:noFill/>
                  </a:ln>
                  <a:effectLst/>
                </c:spPr>
                <c:invertIfNegative val="0"/>
                <c:cat>
                  <c:strRef>
                    <c:extLst>
                      <c:ext uri="{02D57815-91ED-43cb-92C2-25804820EDAC}">
                        <c15:formulaRef>
                          <c15:sqref>'4-9-1-1表(H29)'!$E$44:$I$44</c15:sqref>
                        </c15:formulaRef>
                      </c:ext>
                    </c:extLst>
                    <c:strCache>
                      <c:ptCount val="5"/>
                      <c:pt idx="0">
                        <c:v>殺人</c:v>
                      </c:pt>
                      <c:pt idx="1">
                        <c:v>強盗</c:v>
                      </c:pt>
                      <c:pt idx="2">
                        <c:v>放火</c:v>
                      </c:pt>
                      <c:pt idx="3">
                        <c:v>強制性交等・
強制わいせつ</c:v>
                      </c:pt>
                      <c:pt idx="4">
                        <c:v>傷害・暴行</c:v>
                      </c:pt>
                    </c:strCache>
                  </c:strRef>
                </c:cat>
                <c:val>
                  <c:numRef>
                    <c:extLst>
                      <c:ext uri="{02D57815-91ED-43cb-92C2-25804820EDAC}">
                        <c15:formulaRef>
                          <c15:sqref>'4-9-1-1表(H29)'!$E$47:$I$47</c15:sqref>
                        </c15:formulaRef>
                      </c:ext>
                    </c:extLst>
                    <c:numCache>
                      <c:formatCode>0.00_ </c:formatCode>
                      <c:ptCount val="5"/>
                      <c:pt idx="0">
                        <c:v>2.7857142857142856</c:v>
                      </c:pt>
                      <c:pt idx="1">
                        <c:v>1.5238095238095237</c:v>
                      </c:pt>
                      <c:pt idx="2">
                        <c:v>2.5714285714285716</c:v>
                      </c:pt>
                      <c:pt idx="3">
                        <c:v>0.97619047619047616</c:v>
                      </c:pt>
                      <c:pt idx="4">
                        <c:v>19.214285714285715</c:v>
                      </c:pt>
                    </c:numCache>
                  </c:numRef>
                </c:val>
                <c:extLst>
                  <c:ext xmlns:c16="http://schemas.microsoft.com/office/drawing/2014/chart" uri="{C3380CC4-5D6E-409C-BE32-E72D297353CC}">
                    <c16:uniqueId val="{00000003-5E8F-4DC6-A8ED-B99371D68211}"/>
                  </c:ext>
                </c:extLst>
              </c15:ser>
            </c15:filteredBarSeries>
          </c:ext>
        </c:extLst>
      </c:barChart>
      <c:catAx>
        <c:axId val="59892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8928232"/>
        <c:crosses val="autoZero"/>
        <c:auto val="1"/>
        <c:lblAlgn val="ctr"/>
        <c:lblOffset val="100"/>
        <c:noMultiLvlLbl val="0"/>
      </c:catAx>
      <c:valAx>
        <c:axId val="598928232"/>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8924624"/>
        <c:crosses val="autoZero"/>
        <c:crossBetween val="between"/>
      </c:valAx>
      <c:spPr>
        <a:noFill/>
        <a:ln>
          <a:noFill/>
        </a:ln>
        <a:effectLst/>
      </c:spPr>
    </c:plotArea>
    <c:legend>
      <c:legendPos val="b"/>
      <c:layout>
        <c:manualLayout>
          <c:xMode val="edge"/>
          <c:yMode val="edge"/>
          <c:x val="0"/>
          <c:y val="0.90094498688628255"/>
          <c:w val="0.98686349407697549"/>
          <c:h val="5.45363787350958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400" dirty="0">
                <a:solidFill>
                  <a:srgbClr val="FFFF00"/>
                </a:solidFill>
              </a:rPr>
              <a:t>精神障害者・非精神障害者の犯罪率　</a:t>
            </a:r>
            <a:r>
              <a:rPr lang="en-US" altLang="ja-JP" sz="2400" dirty="0">
                <a:solidFill>
                  <a:srgbClr val="FFFF00"/>
                </a:solidFill>
              </a:rPr>
              <a:t>10</a:t>
            </a:r>
            <a:r>
              <a:rPr lang="ja-JP" altLang="en-US" sz="2400" dirty="0">
                <a:solidFill>
                  <a:srgbClr val="FFFF00"/>
                </a:solidFill>
              </a:rPr>
              <a:t>万人あたり</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'4-10-1-1表(R2)'!$B$45</c:f>
              <c:strCache>
                <c:ptCount val="1"/>
                <c:pt idx="0">
                  <c:v>非精神障害者10万人あたり</c:v>
                </c:pt>
              </c:strCache>
            </c:strRef>
          </c:tx>
          <c:spPr>
            <a:solidFill>
              <a:schemeClr val="accent1"/>
            </a:solidFill>
            <a:ln>
              <a:noFill/>
            </a:ln>
            <a:effectLst/>
          </c:spPr>
          <c:invertIfNegative val="0"/>
          <c:cat>
            <c:strRef>
              <c:f>'4-10-1-1表(R2)'!$C$44:$M$44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'4-10-1-1表(R2)'!$C$45:$M$45</c:f>
              <c:numCache>
                <c:formatCode>_(* #,##0_);_(* \(#,##0\);_(* "-"_);_(@_)</c:formatCode>
                <c:ptCount val="11"/>
                <c:pt idx="1">
                  <c:v>154.77113578138344</c:v>
                </c:pt>
                <c:pt idx="2" formatCode="#,##0.00_);\(#,##0.00\)">
                  <c:v>0.69769427839453457</c:v>
                </c:pt>
                <c:pt idx="3" formatCode="#,##0.00_);\(#,##0.00\)">
                  <c:v>1.3979504696840308</c:v>
                </c:pt>
                <c:pt idx="4" formatCode="#,##0.00_);\(#,##0.00\)">
                  <c:v>0.42356959863364646</c:v>
                </c:pt>
                <c:pt idx="5" formatCode="#,##0.00_);\(#,##0.00\)">
                  <c:v>3.3441502988898377</c:v>
                </c:pt>
                <c:pt idx="6" formatCode="#,##0.00_);\(#,##0.00\)">
                  <c:v>36.962425277540561</c:v>
                </c:pt>
                <c:pt idx="7" formatCode="#,##0.00_);\(#,##0.00\)">
                  <c:v>2.3970964987190437</c:v>
                </c:pt>
                <c:pt idx="8" formatCode="#,##0.00_);\(#,##0.00\)">
                  <c:v>75.317677198975232</c:v>
                </c:pt>
                <c:pt idx="9" formatCode="#,##0.00_);\(#,##0.00\)">
                  <c:v>7.0819812126387705</c:v>
                </c:pt>
                <c:pt idx="10" formatCode="#,##0.00_);\(#,##0.00\)">
                  <c:v>27.14859094790777</c:v>
                </c:pt>
              </c:numCache>
            </c:numRef>
          </c:val>
          <c:extLst>
            <c:ext xmlns:c16="http://schemas.microsoft.com/office/drawing/2014/chart" uri="{C3380CC4-5D6E-409C-BE32-E72D297353CC}">
              <c16:uniqueId val="{00000000-A1FF-43D4-AD35-C08BC999F144}"/>
            </c:ext>
          </c:extLst>
        </c:ser>
        <c:ser>
          <c:idx val="1"/>
          <c:order val="1"/>
          <c:tx>
            <c:strRef>
              <c:f>'4-10-1-1表(R2)'!$B$46</c:f>
              <c:strCache>
                <c:ptCount val="1"/>
                <c:pt idx="0">
                  <c:v>真精神障害者10万人あたり</c:v>
                </c:pt>
              </c:strCache>
            </c:strRef>
          </c:tx>
          <c:spPr>
            <a:solidFill>
              <a:schemeClr val="accent2"/>
            </a:solidFill>
            <a:ln>
              <a:noFill/>
            </a:ln>
            <a:effectLst/>
          </c:spPr>
          <c:invertIfNegative val="0"/>
          <c:cat>
            <c:strRef>
              <c:f>'4-10-1-1表(R2)'!$C$44:$M$44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'4-10-1-1表(R2)'!$C$46:$M$46</c:f>
              <c:numCache>
                <c:formatCode>0.00_ </c:formatCode>
                <c:ptCount val="11"/>
                <c:pt idx="1">
                  <c:v>15.309446254071661</c:v>
                </c:pt>
                <c:pt idx="2">
                  <c:v>0.60260586319218246</c:v>
                </c:pt>
                <c:pt idx="3">
                  <c:v>0.17915309446254071</c:v>
                </c:pt>
                <c:pt idx="4">
                  <c:v>0.94462540716612375</c:v>
                </c:pt>
                <c:pt idx="5">
                  <c:v>0.19543973941368079</c:v>
                </c:pt>
                <c:pt idx="6">
                  <c:v>5.1791530944625412</c:v>
                </c:pt>
                <c:pt idx="7">
                  <c:v>0.52117263843648209</c:v>
                </c:pt>
                <c:pt idx="8">
                  <c:v>2.6384364820846904</c:v>
                </c:pt>
                <c:pt idx="9">
                  <c:v>0.35830618892508143</c:v>
                </c:pt>
                <c:pt idx="10">
                  <c:v>4.6905537459283391</c:v>
                </c:pt>
              </c:numCache>
            </c:numRef>
          </c:val>
          <c:extLst>
            <c:ext xmlns:c16="http://schemas.microsoft.com/office/drawing/2014/chart" uri="{C3380CC4-5D6E-409C-BE32-E72D297353CC}">
              <c16:uniqueId val="{00000001-A1FF-43D4-AD35-C08BC999F144}"/>
            </c:ext>
          </c:extLst>
        </c:ser>
        <c:ser>
          <c:idx val="3"/>
          <c:order val="3"/>
          <c:tx>
            <c:strRef>
              <c:f>'4-10-1-1表(R2)'!$B$48</c:f>
              <c:strCache>
                <c:ptCount val="1"/>
                <c:pt idx="0">
                  <c:v>精神障害の疑10万人当たり</c:v>
                </c:pt>
              </c:strCache>
            </c:strRef>
          </c:tx>
          <c:spPr>
            <a:solidFill>
              <a:schemeClr val="accent4"/>
            </a:solidFill>
            <a:ln>
              <a:noFill/>
            </a:ln>
            <a:effectLst/>
          </c:spPr>
          <c:invertIfNegative val="0"/>
          <c:cat>
            <c:strRef>
              <c:f>'4-10-1-1表(R2)'!$C$44:$M$44</c:f>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f>'4-10-1-1表(R2)'!$C$48:$M$48</c:f>
              <c:numCache>
                <c:formatCode>0.00_);[Red]\(0.00\)</c:formatCode>
                <c:ptCount val="11"/>
                <c:pt idx="1">
                  <c:v>15.340909090909092</c:v>
                </c:pt>
                <c:pt idx="2">
                  <c:v>0.90909090909090917</c:v>
                </c:pt>
                <c:pt idx="3">
                  <c:v>0.22727272727272729</c:v>
                </c:pt>
                <c:pt idx="4">
                  <c:v>1.0606060606060606</c:v>
                </c:pt>
                <c:pt idx="5">
                  <c:v>0.34090909090909094</c:v>
                </c:pt>
                <c:pt idx="6">
                  <c:v>4.0909090909090908</c:v>
                </c:pt>
                <c:pt idx="7">
                  <c:v>0.87121212121212122</c:v>
                </c:pt>
                <c:pt idx="8">
                  <c:v>3.9772727272727275</c:v>
                </c:pt>
                <c:pt idx="9">
                  <c:v>0.41666666666666669</c:v>
                </c:pt>
                <c:pt idx="10">
                  <c:v>3.4469696969696972</c:v>
                </c:pt>
              </c:numCache>
            </c:numRef>
          </c:val>
          <c:extLst>
            <c:ext xmlns:c16="http://schemas.microsoft.com/office/drawing/2014/chart" uri="{C3380CC4-5D6E-409C-BE32-E72D297353CC}">
              <c16:uniqueId val="{00000002-A1FF-43D4-AD35-C08BC999F144}"/>
            </c:ext>
          </c:extLst>
        </c:ser>
        <c:dLbls>
          <c:showLegendKey val="0"/>
          <c:showVal val="0"/>
          <c:showCatName val="0"/>
          <c:showSerName val="0"/>
          <c:showPercent val="0"/>
          <c:showBubbleSize val="0"/>
        </c:dLbls>
        <c:gapWidth val="219"/>
        <c:overlap val="-27"/>
        <c:axId val="291552368"/>
        <c:axId val="291575248"/>
        <c:extLst>
          <c:ext xmlns:c15="http://schemas.microsoft.com/office/drawing/2012/chart" uri="{02D57815-91ED-43cb-92C2-25804820EDAC}">
            <c15:filteredBarSeries>
              <c15:ser>
                <c:idx val="2"/>
                <c:order val="2"/>
                <c:tx>
                  <c:strRef>
                    <c:extLst>
                      <c:ext uri="{02D57815-91ED-43cb-92C2-25804820EDAC}">
                        <c15:formulaRef>
                          <c15:sqref>'4-10-1-1表(R2)'!$B$47</c15:sqref>
                        </c15:formulaRef>
                      </c:ext>
                    </c:extLst>
                    <c:strCache>
                      <c:ptCount val="1"/>
                      <c:pt idx="0">
                        <c:v>精神障害者10万人あたり</c:v>
                      </c:pt>
                    </c:strCache>
                  </c:strRef>
                </c:tx>
                <c:spPr>
                  <a:solidFill>
                    <a:schemeClr val="accent3"/>
                  </a:solidFill>
                  <a:ln>
                    <a:noFill/>
                  </a:ln>
                  <a:effectLst/>
                </c:spPr>
                <c:invertIfNegative val="0"/>
                <c:cat>
                  <c:strRef>
                    <c:extLst>
                      <c:ext uri="{02D57815-91ED-43cb-92C2-25804820EDAC}">
                        <c15:formulaRef>
                          <c15:sqref>'4-10-1-1表(R2)'!$C$44:$M$44</c15:sqref>
                        </c15:formulaRef>
                      </c:ext>
                    </c:extLst>
                    <c:strCache>
                      <c:ptCount val="11"/>
                      <c:pt idx="1">
                        <c:v>総数</c:v>
                      </c:pt>
                      <c:pt idx="2">
                        <c:v>殺人</c:v>
                      </c:pt>
                      <c:pt idx="3">
                        <c:v>強盗</c:v>
                      </c:pt>
                      <c:pt idx="4">
                        <c:v>放火</c:v>
                      </c:pt>
                      <c:pt idx="5">
                        <c:v>強制性交等・
強制わいせつ</c:v>
                      </c:pt>
                      <c:pt idx="6">
                        <c:v>傷害・暴行</c:v>
                      </c:pt>
                      <c:pt idx="7">
                        <c:v>脅迫</c:v>
                      </c:pt>
                      <c:pt idx="8">
                        <c:v>窃盗</c:v>
                      </c:pt>
                      <c:pt idx="9">
                        <c:v>詐欺</c:v>
                      </c:pt>
                      <c:pt idx="10">
                        <c:v>その他</c:v>
                      </c:pt>
                    </c:strCache>
                  </c:strRef>
                </c:cat>
                <c:val>
                  <c:numRef>
                    <c:extLst>
                      <c:ext uri="{02D57815-91ED-43cb-92C2-25804820EDAC}">
                        <c15:formulaRef>
                          <c15:sqref>'4-10-1-1表(R2)'!$C$47:$M$47</c15:sqref>
                        </c15:formulaRef>
                      </c:ext>
                    </c:extLst>
                    <c:numCache>
                      <c:formatCode>0.00_ </c:formatCode>
                      <c:ptCount val="11"/>
                      <c:pt idx="1">
                        <c:v>15.318906605922551</c:v>
                      </c:pt>
                      <c:pt idx="2">
                        <c:v>0.69476082004555806</c:v>
                      </c:pt>
                      <c:pt idx="3">
                        <c:v>0.19362186788154898</c:v>
                      </c:pt>
                      <c:pt idx="4">
                        <c:v>0.97949886104783601</c:v>
                      </c:pt>
                      <c:pt idx="5">
                        <c:v>0.23917995444191345</c:v>
                      </c:pt>
                      <c:pt idx="6">
                        <c:v>4.8519362186788157</c:v>
                      </c:pt>
                      <c:pt idx="7">
                        <c:v>0.62642369020501143</c:v>
                      </c:pt>
                      <c:pt idx="8">
                        <c:v>3.0410022779043282</c:v>
                      </c:pt>
                      <c:pt idx="9">
                        <c:v>0.37585421412300685</c:v>
                      </c:pt>
                      <c:pt idx="10">
                        <c:v>4.3166287015945333</c:v>
                      </c:pt>
                    </c:numCache>
                  </c:numRef>
                </c:val>
                <c:extLst>
                  <c:ext xmlns:c16="http://schemas.microsoft.com/office/drawing/2014/chart" uri="{C3380CC4-5D6E-409C-BE32-E72D297353CC}">
                    <c16:uniqueId val="{00000003-A1FF-43D4-AD35-C08BC999F144}"/>
                  </c:ext>
                </c:extLst>
              </c15:ser>
            </c15:filteredBarSeries>
          </c:ext>
        </c:extLst>
      </c:barChart>
      <c:catAx>
        <c:axId val="2915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FFFF00"/>
                </a:solidFill>
                <a:latin typeface="+mn-lt"/>
                <a:ea typeface="+mn-ea"/>
                <a:cs typeface="+mn-cs"/>
              </a:defRPr>
            </a:pPr>
            <a:endParaRPr lang="ja-JP"/>
          </a:p>
        </c:txPr>
        <c:crossAx val="291575248"/>
        <c:crosses val="autoZero"/>
        <c:auto val="1"/>
        <c:lblAlgn val="ctr"/>
        <c:lblOffset val="100"/>
        <c:noMultiLvlLbl val="0"/>
      </c:catAx>
      <c:valAx>
        <c:axId val="2915752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155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800" dirty="0">
                <a:solidFill>
                  <a:srgbClr val="FFFF00"/>
                </a:solidFill>
              </a:rPr>
              <a:t>精神障害者・非精神障害者の犯罪率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'4-10-1-1表(R2)'!$B$45</c:f>
              <c:strCache>
                <c:ptCount val="1"/>
                <c:pt idx="0">
                  <c:v>非精神障害者10万人あたり</c:v>
                </c:pt>
              </c:strCache>
            </c:strRef>
          </c:tx>
          <c:spPr>
            <a:solidFill>
              <a:schemeClr val="accent1"/>
            </a:solidFill>
            <a:ln>
              <a:noFill/>
            </a:ln>
            <a:effectLst/>
          </c:spPr>
          <c:invertIfNegative val="0"/>
          <c:cat>
            <c:strRef>
              <c:f>'4-10-1-1表(R2)'!$E$44:$I$44</c:f>
              <c:strCache>
                <c:ptCount val="5"/>
                <c:pt idx="0">
                  <c:v>殺人</c:v>
                </c:pt>
                <c:pt idx="1">
                  <c:v>強盗</c:v>
                </c:pt>
                <c:pt idx="2">
                  <c:v>放火</c:v>
                </c:pt>
                <c:pt idx="3">
                  <c:v>強制性交等・
強制わいせつ</c:v>
                </c:pt>
                <c:pt idx="4">
                  <c:v>傷害・暴行</c:v>
                </c:pt>
              </c:strCache>
              <c:extLst/>
            </c:strRef>
          </c:cat>
          <c:val>
            <c:numRef>
              <c:f>'4-10-1-1表(R2)'!$E$45:$I$45</c:f>
              <c:numCache>
                <c:formatCode>#,##0.00_);\(#,##0.00\)</c:formatCode>
                <c:ptCount val="5"/>
                <c:pt idx="0">
                  <c:v>0.69769427839453457</c:v>
                </c:pt>
                <c:pt idx="1">
                  <c:v>1.3979504696840308</c:v>
                </c:pt>
                <c:pt idx="2">
                  <c:v>0.42356959863364646</c:v>
                </c:pt>
                <c:pt idx="3">
                  <c:v>3.3441502988898377</c:v>
                </c:pt>
                <c:pt idx="4">
                  <c:v>36.962425277540561</c:v>
                </c:pt>
              </c:numCache>
              <c:extLst/>
            </c:numRef>
          </c:val>
          <c:extLst>
            <c:ext xmlns:c16="http://schemas.microsoft.com/office/drawing/2014/chart" uri="{C3380CC4-5D6E-409C-BE32-E72D297353CC}">
              <c16:uniqueId val="{00000000-EAB9-4EB1-9A65-66AB1D2D1BF6}"/>
            </c:ext>
          </c:extLst>
        </c:ser>
        <c:ser>
          <c:idx val="1"/>
          <c:order val="1"/>
          <c:tx>
            <c:strRef>
              <c:f>'4-10-1-1表(R2)'!$B$46</c:f>
              <c:strCache>
                <c:ptCount val="1"/>
                <c:pt idx="0">
                  <c:v>真精神障害者10万人あたり</c:v>
                </c:pt>
              </c:strCache>
            </c:strRef>
          </c:tx>
          <c:spPr>
            <a:solidFill>
              <a:schemeClr val="accent2"/>
            </a:solidFill>
            <a:ln>
              <a:noFill/>
            </a:ln>
            <a:effectLst/>
          </c:spPr>
          <c:invertIfNegative val="0"/>
          <c:cat>
            <c:strRef>
              <c:f>'4-10-1-1表(R2)'!$E$44:$I$44</c:f>
              <c:strCache>
                <c:ptCount val="5"/>
                <c:pt idx="0">
                  <c:v>殺人</c:v>
                </c:pt>
                <c:pt idx="1">
                  <c:v>強盗</c:v>
                </c:pt>
                <c:pt idx="2">
                  <c:v>放火</c:v>
                </c:pt>
                <c:pt idx="3">
                  <c:v>強制性交等・
強制わいせつ</c:v>
                </c:pt>
                <c:pt idx="4">
                  <c:v>傷害・暴行</c:v>
                </c:pt>
              </c:strCache>
              <c:extLst/>
            </c:strRef>
          </c:cat>
          <c:val>
            <c:numRef>
              <c:f>'4-10-1-1表(R2)'!$E$46:$I$46</c:f>
              <c:numCache>
                <c:formatCode>0.00_ </c:formatCode>
                <c:ptCount val="5"/>
                <c:pt idx="0">
                  <c:v>0.60260586319218246</c:v>
                </c:pt>
                <c:pt idx="1">
                  <c:v>0.17915309446254071</c:v>
                </c:pt>
                <c:pt idx="2">
                  <c:v>0.94462540716612375</c:v>
                </c:pt>
                <c:pt idx="3">
                  <c:v>0.19543973941368079</c:v>
                </c:pt>
                <c:pt idx="4">
                  <c:v>5.1791530944625412</c:v>
                </c:pt>
              </c:numCache>
              <c:extLst/>
            </c:numRef>
          </c:val>
          <c:extLst>
            <c:ext xmlns:c16="http://schemas.microsoft.com/office/drawing/2014/chart" uri="{C3380CC4-5D6E-409C-BE32-E72D297353CC}">
              <c16:uniqueId val="{00000001-EAB9-4EB1-9A65-66AB1D2D1BF6}"/>
            </c:ext>
          </c:extLst>
        </c:ser>
        <c:ser>
          <c:idx val="3"/>
          <c:order val="3"/>
          <c:tx>
            <c:strRef>
              <c:f>'4-10-1-1表(R2)'!$B$48</c:f>
              <c:strCache>
                <c:ptCount val="1"/>
                <c:pt idx="0">
                  <c:v>精神障害の疑10万人当たり</c:v>
                </c:pt>
              </c:strCache>
            </c:strRef>
          </c:tx>
          <c:spPr>
            <a:solidFill>
              <a:schemeClr val="accent4"/>
            </a:solidFill>
            <a:ln>
              <a:noFill/>
            </a:ln>
            <a:effectLst/>
          </c:spPr>
          <c:invertIfNegative val="0"/>
          <c:cat>
            <c:strRef>
              <c:f>'4-10-1-1表(R2)'!$E$44:$I$44</c:f>
              <c:strCache>
                <c:ptCount val="5"/>
                <c:pt idx="0">
                  <c:v>殺人</c:v>
                </c:pt>
                <c:pt idx="1">
                  <c:v>強盗</c:v>
                </c:pt>
                <c:pt idx="2">
                  <c:v>放火</c:v>
                </c:pt>
                <c:pt idx="3">
                  <c:v>強制性交等・
強制わいせつ</c:v>
                </c:pt>
                <c:pt idx="4">
                  <c:v>傷害・暴行</c:v>
                </c:pt>
              </c:strCache>
              <c:extLst/>
            </c:strRef>
          </c:cat>
          <c:val>
            <c:numRef>
              <c:f>'4-10-1-1表(R2)'!$E$48:$I$48</c:f>
              <c:numCache>
                <c:formatCode>0.00_);[Red]\(0.00\)</c:formatCode>
                <c:ptCount val="5"/>
                <c:pt idx="0">
                  <c:v>0.90909090909090917</c:v>
                </c:pt>
                <c:pt idx="1">
                  <c:v>0.22727272727272729</c:v>
                </c:pt>
                <c:pt idx="2">
                  <c:v>1.0606060606060606</c:v>
                </c:pt>
                <c:pt idx="3">
                  <c:v>0.34090909090909094</c:v>
                </c:pt>
                <c:pt idx="4">
                  <c:v>4.0909090909090908</c:v>
                </c:pt>
              </c:numCache>
              <c:extLst/>
            </c:numRef>
          </c:val>
          <c:extLst>
            <c:ext xmlns:c16="http://schemas.microsoft.com/office/drawing/2014/chart" uri="{C3380CC4-5D6E-409C-BE32-E72D297353CC}">
              <c16:uniqueId val="{00000002-EAB9-4EB1-9A65-66AB1D2D1BF6}"/>
            </c:ext>
          </c:extLst>
        </c:ser>
        <c:dLbls>
          <c:showLegendKey val="0"/>
          <c:showVal val="0"/>
          <c:showCatName val="0"/>
          <c:showSerName val="0"/>
          <c:showPercent val="0"/>
          <c:showBubbleSize val="0"/>
        </c:dLbls>
        <c:gapWidth val="219"/>
        <c:overlap val="-27"/>
        <c:axId val="598924624"/>
        <c:axId val="598928232"/>
        <c:extLst>
          <c:ext xmlns:c15="http://schemas.microsoft.com/office/drawing/2012/chart" uri="{02D57815-91ED-43cb-92C2-25804820EDAC}">
            <c15:filteredBarSeries>
              <c15:ser>
                <c:idx val="2"/>
                <c:order val="2"/>
                <c:tx>
                  <c:strRef>
                    <c:extLst>
                      <c:ext uri="{02D57815-91ED-43cb-92C2-25804820EDAC}">
                        <c15:formulaRef>
                          <c15:sqref>'4-10-1-1表(R2)'!$B$47</c15:sqref>
                        </c15:formulaRef>
                      </c:ext>
                    </c:extLst>
                    <c:strCache>
                      <c:ptCount val="1"/>
                      <c:pt idx="0">
                        <c:v>精神障害者10万人あたり</c:v>
                      </c:pt>
                    </c:strCache>
                  </c:strRef>
                </c:tx>
                <c:spPr>
                  <a:solidFill>
                    <a:schemeClr val="accent3"/>
                  </a:solidFill>
                  <a:ln>
                    <a:noFill/>
                  </a:ln>
                  <a:effectLst/>
                </c:spPr>
                <c:invertIfNegative val="0"/>
                <c:cat>
                  <c:strRef>
                    <c:extLst>
                      <c:ext uri="{02D57815-91ED-43cb-92C2-25804820EDAC}">
                        <c15:formulaRef>
                          <c15:sqref>'4-10-1-1表(R2)'!$E$44:$I$44</c15:sqref>
                        </c15:formulaRef>
                      </c:ext>
                    </c:extLst>
                    <c:strCache>
                      <c:ptCount val="5"/>
                      <c:pt idx="0">
                        <c:v>殺人</c:v>
                      </c:pt>
                      <c:pt idx="1">
                        <c:v>強盗</c:v>
                      </c:pt>
                      <c:pt idx="2">
                        <c:v>放火</c:v>
                      </c:pt>
                      <c:pt idx="3">
                        <c:v>強制性交等・
強制わいせつ</c:v>
                      </c:pt>
                      <c:pt idx="4">
                        <c:v>傷害・暴行</c:v>
                      </c:pt>
                    </c:strCache>
                  </c:strRef>
                </c:cat>
                <c:val>
                  <c:numRef>
                    <c:extLst>
                      <c:ext uri="{02D57815-91ED-43cb-92C2-25804820EDAC}">
                        <c15:formulaRef>
                          <c15:sqref>'4-10-1-1表(R2)'!$E$47:$I$47</c15:sqref>
                        </c15:formulaRef>
                      </c:ext>
                    </c:extLst>
                    <c:numCache>
                      <c:formatCode>0.00_ </c:formatCode>
                      <c:ptCount val="5"/>
                      <c:pt idx="0">
                        <c:v>0.69476082004555806</c:v>
                      </c:pt>
                      <c:pt idx="1">
                        <c:v>0.19362186788154898</c:v>
                      </c:pt>
                      <c:pt idx="2">
                        <c:v>0.97949886104783601</c:v>
                      </c:pt>
                      <c:pt idx="3">
                        <c:v>0.23917995444191345</c:v>
                      </c:pt>
                      <c:pt idx="4">
                        <c:v>4.8519362186788157</c:v>
                      </c:pt>
                    </c:numCache>
                  </c:numRef>
                </c:val>
                <c:extLst>
                  <c:ext xmlns:c16="http://schemas.microsoft.com/office/drawing/2014/chart" uri="{C3380CC4-5D6E-409C-BE32-E72D297353CC}">
                    <c16:uniqueId val="{00000003-EAB9-4EB1-9A65-66AB1D2D1BF6}"/>
                  </c:ext>
                </c:extLst>
              </c15:ser>
            </c15:filteredBarSeries>
          </c:ext>
        </c:extLst>
      </c:barChart>
      <c:catAx>
        <c:axId val="59892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00"/>
                </a:solidFill>
                <a:latin typeface="+mn-lt"/>
                <a:ea typeface="+mn-ea"/>
                <a:cs typeface="+mn-cs"/>
              </a:defRPr>
            </a:pPr>
            <a:endParaRPr lang="ja-JP"/>
          </a:p>
        </c:txPr>
        <c:crossAx val="598928232"/>
        <c:crosses val="autoZero"/>
        <c:auto val="1"/>
        <c:lblAlgn val="ctr"/>
        <c:lblOffset val="100"/>
        <c:noMultiLvlLbl val="0"/>
      </c:catAx>
      <c:valAx>
        <c:axId val="598928232"/>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8924624"/>
        <c:crosses val="autoZero"/>
        <c:crossBetween val="between"/>
      </c:valAx>
      <c:spPr>
        <a:noFill/>
        <a:ln>
          <a:noFill/>
        </a:ln>
        <a:effectLst/>
      </c:spPr>
    </c:plotArea>
    <c:legend>
      <c:legendPos val="b"/>
      <c:layout>
        <c:manualLayout>
          <c:xMode val="edge"/>
          <c:yMode val="edge"/>
          <c:x val="1.313654743829169E-2"/>
          <c:y val="0.93383488525694947"/>
          <c:w val="0.98686349407697549"/>
          <c:h val="6.61651147430505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D26471F-E51D-47D2-BC72-EA99ACE5D91D}"/>
              </a:ext>
            </a:extLst>
          </p:cNvPr>
          <p:cNvSpPr>
            <a:spLocks noGrp="1" noChangeArrowheads="1"/>
          </p:cNvSpPr>
          <p:nvPr>
            <p:ph type="hdr" sz="quarter"/>
          </p:nvPr>
        </p:nvSpPr>
        <p:spPr bwMode="auto">
          <a:xfrm>
            <a:off x="1" y="1"/>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t" anchorCtr="0" compatLnSpc="1">
            <a:prstTxWarp prst="textNoShape">
              <a:avLst/>
            </a:prstTxWarp>
          </a:bodyPr>
          <a:lstStyle>
            <a:lvl1pPr>
              <a:defRPr sz="1200"/>
            </a:lvl1pPr>
          </a:lstStyle>
          <a:p>
            <a:endParaRPr lang="en-US" altLang="ja-JP"/>
          </a:p>
        </p:txBody>
      </p:sp>
      <p:sp>
        <p:nvSpPr>
          <p:cNvPr id="44035" name="Rectangle 3">
            <a:extLst>
              <a:ext uri="{FF2B5EF4-FFF2-40B4-BE49-F238E27FC236}">
                <a16:creationId xmlns:a16="http://schemas.microsoft.com/office/drawing/2014/main" id="{4C6D04FE-4C7D-450D-81B4-5DF19AA05AA1}"/>
              </a:ext>
            </a:extLst>
          </p:cNvPr>
          <p:cNvSpPr>
            <a:spLocks noGrp="1" noChangeArrowheads="1"/>
          </p:cNvSpPr>
          <p:nvPr>
            <p:ph type="dt" sz="quarter" idx="1"/>
          </p:nvPr>
        </p:nvSpPr>
        <p:spPr bwMode="auto">
          <a:xfrm>
            <a:off x="5635891" y="1"/>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t" anchorCtr="0" compatLnSpc="1">
            <a:prstTxWarp prst="textNoShape">
              <a:avLst/>
            </a:prstTxWarp>
          </a:bodyPr>
          <a:lstStyle>
            <a:lvl1pPr algn="r">
              <a:defRPr sz="1200"/>
            </a:lvl1pPr>
          </a:lstStyle>
          <a:p>
            <a:endParaRPr lang="en-US" altLang="ja-JP"/>
          </a:p>
        </p:txBody>
      </p:sp>
      <p:sp>
        <p:nvSpPr>
          <p:cNvPr id="44036" name="Rectangle 4">
            <a:extLst>
              <a:ext uri="{FF2B5EF4-FFF2-40B4-BE49-F238E27FC236}">
                <a16:creationId xmlns:a16="http://schemas.microsoft.com/office/drawing/2014/main" id="{8143EBAD-0259-49FF-849E-9F8C79F3FCB2}"/>
              </a:ext>
            </a:extLst>
          </p:cNvPr>
          <p:cNvSpPr>
            <a:spLocks noGrp="1" noChangeArrowheads="1"/>
          </p:cNvSpPr>
          <p:nvPr>
            <p:ph type="ftr" sz="quarter" idx="2"/>
          </p:nvPr>
        </p:nvSpPr>
        <p:spPr bwMode="auto">
          <a:xfrm>
            <a:off x="1" y="6515374"/>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b" anchorCtr="0" compatLnSpc="1">
            <a:prstTxWarp prst="textNoShape">
              <a:avLst/>
            </a:prstTxWarp>
          </a:bodyPr>
          <a:lstStyle>
            <a:lvl1pPr>
              <a:defRPr sz="1200"/>
            </a:lvl1pPr>
          </a:lstStyle>
          <a:p>
            <a:endParaRPr lang="en-US" altLang="ja-JP"/>
          </a:p>
        </p:txBody>
      </p:sp>
      <p:sp>
        <p:nvSpPr>
          <p:cNvPr id="44037" name="Rectangle 5">
            <a:extLst>
              <a:ext uri="{FF2B5EF4-FFF2-40B4-BE49-F238E27FC236}">
                <a16:creationId xmlns:a16="http://schemas.microsoft.com/office/drawing/2014/main" id="{5BE3D829-CA07-4EA5-A334-CD884FF0198A}"/>
              </a:ext>
            </a:extLst>
          </p:cNvPr>
          <p:cNvSpPr>
            <a:spLocks noGrp="1" noChangeArrowheads="1"/>
          </p:cNvSpPr>
          <p:nvPr>
            <p:ph type="sldNum" sz="quarter" idx="3"/>
          </p:nvPr>
        </p:nvSpPr>
        <p:spPr bwMode="auto">
          <a:xfrm>
            <a:off x="5635891" y="6515374"/>
            <a:ext cx="4309799"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6" tIns="45723" rIns="91446" bIns="45723" numCol="1" anchor="b" anchorCtr="0" compatLnSpc="1">
            <a:prstTxWarp prst="textNoShape">
              <a:avLst/>
            </a:prstTxWarp>
          </a:bodyPr>
          <a:lstStyle>
            <a:lvl1pPr algn="r">
              <a:defRPr sz="1200"/>
            </a:lvl1pPr>
          </a:lstStyle>
          <a:p>
            <a:fld id="{1ED9B1AF-CB68-44C4-8BA1-E4CD69CB6481}"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2T07:16:11.393"/>
    </inkml:context>
    <inkml:brush xml:id="br0">
      <inkml:brushProperty name="width" value="0.35" units="cm"/>
      <inkml:brushProperty name="height" value="0.35" units="cm"/>
      <inkml:brushProperty name="color" value="#E71224"/>
    </inkml:brush>
  </inkml:definitions>
  <inkml:trace contextRef="#ctx0" brushRef="#br0">1 2 24575,'155'-1'0,"164"3"0,-185 15 0,-80-9 0,10 3 0,-36-5 0,46 3 0,51 4 0,-78-7 0,58 1 0,519-8 0,-589-1 0,55-9 0,-54 5 0,52-1 0,943 8 0,-858 12 0,9 0 0,1336-14 0,-1240-18 0,-198 11 0,92-17 0,-109 15 0,-28 4 0,61-3 0,43 9-1365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53.9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0 179,'1461'0,"-1441"-1,0-1,34-8,18-2,70 11,-103 2,-1-1,71-8,-74-1,60-21,-68 20,1 1,0 1,53-8,97 15,-4 1,-92-14,-55 8,38-3,59 8,-79 2,-1-2,70-10,-55 2,95-3,61 13,-77 1,2700-2,-2817 1,1 1,38 9,-35-5,41 3,316-7,-200-3,717 1,-861 1,0 1,0 2,-1 2,51 15,72 16,-130-30,67 6,-15-4,85 7,-105-13,40 10,-60-7,43 2,4-9,37 2,-105 1,-1 0,1 1,-1 1,21 8,18 5,1-2,117 12,99-21,-171-7,-87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57.5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61,'1614'0,"-1572"-3,-1-1,79-19,-70 12,67-6,145 15,-130 4,434-2,-537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05.3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1 237,'0'-1,"0"-1,1 1,-1 0,1-1,-1 1,1-1,0 1,-1 0,1 0,0-1,0 1,0 0,0 0,0 0,0 0,0 0,0 0,0 0,2-1,28-15,-22 14,68-40,40-18,-102 55,0 1,1 0,-1 1,1 1,0 0,21-1,229 5,-97 2,290-3,-444-1,-1 1,0-2,0 0,0-1,0 0,0-1,0-1,19-9,-19 8,0 1,0 1,0 0,0 1,0 1,21-2,91 5,-63 1,1676 1,-901-5,-835 2,31-1,-1 2,60 10,-64-5,-1 1,49 20,-55-19,1 0,-1-2,1 0,0-2,39 3,120-7,-78-3,412 4,-492-3,1 0,37-9,-34 5,40-3,322 7,-200 4,1596-2,-1761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09.3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261 1,'-46'-1,"-63"2,94 1,0-1,-1 2,1 0,-26 9,38-8,9-2,11-1,7 0,8 0,59 9,-36-2,0-2,102-2,-125-2,0 0,32 8,39 3,20-13,17 2,-46 12,-63-8,51 3,298-8,-179-3,-180 1,0-2,-1 0,1-2,-1 0,0-1,32-14,-29 10,0 1,1 2,0 0,33-4,-25 9,-1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14.9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0,'3330'0,"-3305"0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0:54.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1:04.0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0 120,'41'2,"65"11,-62-6,46 2,475-8,-271-3,2336 2,-2609-2,0-1,0 0,-1-2,1 0,-1-1,33-16,42-12,5 12,151-14,-247 35,138-9,148 10,-124 2,1874-2,-2020 1,-1 1,0 1,1 1,-1 0,-1 2,23 9,-14-6,-4-1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1:16.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91,'901'0,"-871"-2,1-1,32-7,42-5,274 13,-196 4,-68 0,124-5,-213-1,0 0,48-16,-50 12,0 1,1 2,39-5,262 9,-156 3,1582-2,-1737 1,1 0,-1 2,24 6,24 4,22 1,-53-7,50 3,117-11,32 3,-141 11,-59-7,41 3,336-7,-210-3,763 1,-930 1,0 2,32 7,42 5,250-13,-185-4,-142 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13.42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15.03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2T07:16:38.957"/>
    </inkml:context>
    <inkml:brush xml:id="br0">
      <inkml:brushProperty name="width" value="0.35" units="cm"/>
      <inkml:brushProperty name="height" value="0.35" units="cm"/>
      <inkml:brushProperty name="color" value="#E71224"/>
    </inkml:brush>
  </inkml:definitions>
  <inkml:trace contextRef="#ctx0" brushRef="#br0">0 1 24575,'951'0'0,"-921"1"0,0 3 0,1 0 0,43 13 0,-44-9 0,1-2 0,-1 0 0,49 1 0,296-10 0,351 5 0,-509 10 0,104 2 0,1028-15 0,-1279 0-455,1-4 0,130-24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27.64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29.1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1.1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2.4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2.7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6:33.09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7:02.49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2T07:22:22.5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2T07:22:26.01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2T07:22:30.02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2:55.2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911 2862,'-62'-133,"-29"-52,38 96,-72-128,87 144,-29-82,61 139,-1 0,0 1,-1 0,-1 0,0 1,-1 0,-19-20,11 13,2 0,-25-42,-2-4,-14-7,36 50,2-1,0-1,2 0,-16-35,16 16,-22-84,13 34,19 62,0-1,3 0,0 0,2 0,2-1,6-51,-3 67,1 0,1 1,1 0,11-26,-11 28,-3 9,0 0,1 0,0 1,0-1,1 1,0 0,0 0,0 0,7-5,7-3,32-21,-29 21,22-18,-6 2,1 2,2 2,0 1,2 3,86-34,-59 33,1 2,1 4,86-10,-61 19,139 6,-177 4,-47-3,0 0,-1-1,1 0,-1-1,1-1,-1 1,16-9,20-6,42-17,9-4,113-21,-168 50,0 2,82-5,32-5,-45-9,62-10,252 7,776 32,-1186-2,-1 1,1 1,-1 0,0 1,0 1,0 0,0 1,16 8,-1-1,0-2,0-1,1-1,0-2,63 5,-61-8,1 2,-1 1,0 1,0 2,-1 2,53 25,-28-9,108 37,-133-54,2-2,-1-1,1-1,0-2,37-1,139-7,254 4,-403 5,76 16,-2 1,-123-21,512 38,-424-40,138 4,-202 0,-1 2,0 1,1 1,53 20,129 50,157 65,-347-126,0 0,43 34,-18-12,0-1,112 56,-135-79,3 0,-1 1,-1 1,-1 2,0 1,27 24,-21-14,53 33,-45-32,-36-24,0 1,0 0,-1 0,0 0,0 1,-1 0,0 1,0-1,-1 1,7 15,0 7,15 62,-14-45,-6-21,-2 0,-1 1,2 40,-8 87,0-61,3-30,-3 69,1-124,0-1,0 0,-1 0,0 0,-1 0,0 0,0 0,-1-1,0 1,0-1,0 0,-1 0,0-1,-1 1,0-1,-8 7,-7 3,-1 0,0-1,-41 19,34-19,6-1,-26 20,31-21,-1 0,-34 17,-133 58,162-79,0-1,-1-1,0-1,-1-1,1-2,-32 1,-9 3,-121 6,-192-10,186-5,-786 2,903 3,-124 23,-42 3,-191-28,216-2,188 1,0 3,0 0,-33 9,-83 29,96-25,-1-3,-102 15,115-26,22-1,0 0,0 0,1 1,-1 1,-19 6,-16 8,-1-2,0-3,-1-2,-88 6,-80 21,100-13,-12-2,-223 69,318-80,-63 10,-22 5,-40 19,70-18,-2-4,-1-4,0-4,-102 3,16-4,-77 1,-259-16,506 1,-1-1,0-1,1 0,-1 0,1-1,-1-1,-11-5,-73-41,16 8,36 23,-1 3,0 2,-57-11,96 24,-1-1,0 0,0 0,1 0,-1-1,-9-6,13 7,-1-1,1 1,0-1,0 0,0 0,1 0,-1 0,1-1,0 1,0-1,0 1,-3-7,-2-15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3:43.08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3:48.444"/>
    </inkml:context>
    <inkml:brush xml:id="br0">
      <inkml:brushProperty name="width" value="0.05" units="cm"/>
      <inkml:brushProperty name="height" value="0.05" units="cm"/>
      <inkml:brushProperty name="color" value="#E71224"/>
    </inkml:brush>
  </inkml:definitions>
  <inkml:trace contextRef="#ctx0" brushRef="#br0">0 1 24575,'4'0'0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3:56"/>
    </inkml:context>
    <inkml:brush xml:id="br0">
      <inkml:brushProperty name="width" value="0.05" units="cm"/>
      <inkml:brushProperty name="height" value="0.05" units="cm"/>
      <inkml:brushProperty name="color" value="#E71224"/>
    </inkml:brush>
  </inkml:definitions>
  <inkml:trace contextRef="#ctx0" brushRef="#br0">1 0 24575,'4'0'0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5:36.764"/>
    </inkml:context>
    <inkml:brush xml:id="br0">
      <inkml:brushProperty name="width" value="0.05" units="cm"/>
      <inkml:brushProperty name="height" value="0.05" units="cm"/>
      <inkml:brushProperty name="color" value="#E71224"/>
    </inkml:brush>
  </inkml:definitions>
  <inkml:trace contextRef="#ctx0" brushRef="#br0">2 1698 24575,'0'-43'0,"-1"10"0,1-1 0,2 1 0,11-57 0,-9 68 0,-1-1 0,0-26 0,-2 34 0,0 0 0,0 0 0,1 0 0,1 0 0,0 1 0,2-1 0,6-16 0,-5 13 0,0 1 0,-1-1 0,-1 0 0,0 0 0,0-19 0,-1 12 0,12-45 0,-11 54 0,0 0 0,1-29 0,-4 34 0,0 0 0,0 0 0,1 0 0,1 1 0,0-1 0,0 1 0,1-1 0,5-9 0,-3 7 0,0 0 0,-1-1 0,7-26 0,-10 30 0,0 0 0,1 0 0,0 1 0,1-1 0,0 1 0,1-1 0,0 2 0,0-1 0,12-14 0,95-110 0,-71 96 0,21-24 0,-54 53 0,1 1 0,0-1 0,0 1 0,0 1 0,1 0 0,0 0 0,14-5 0,38-25 0,-15 0 0,2 3 0,1 1 0,2 2 0,79-32 0,-35 21 0,42-15 0,-119 50 0,1 0 0,0 2 0,1 1 0,-1 0 0,28 0 0,7 2 0,-31 0 0,0 0 0,0 2 0,46 7 0,-61-4 0,0 0 0,0 0 0,-1 1 0,1 1 0,-1-1 0,0 2 0,-1-1 0,1 1 0,-1 0 0,-1 0 0,11 14 0,10 9 0,-22-23 0,0-1 0,0 1 0,-1 0 0,0 1 0,6 14 0,-6-14 0,0 0 0,0 0 0,0 0 0,1 0 0,7 7 0,2 2 0,-1 1 0,12 22 0,-14-22 0,1-1 0,25 30 0,-31-40 0,-1 2 0,1-1 0,-1 1 0,-1 0 0,1 0 0,-2 0 0,4 12 0,7 15 0,77 190 0,-84-205 15,-6-18-153,0 0 0,0 0 0,0 1 0,0-1 0,1 0 0,-1 0 0,1-1 0,0 1 0,3 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5:48.141"/>
    </inkml:context>
    <inkml:brush xml:id="br0">
      <inkml:brushProperty name="width" value="0.05" units="cm"/>
      <inkml:brushProperty name="height" value="0.05" units="cm"/>
      <inkml:brushProperty name="color" value="#E71224"/>
    </inkml:brush>
  </inkml:definitions>
  <inkml:trace contextRef="#ctx0" brushRef="#br0">0 1891 24575,'4'0'0,"0"0"0,0 0 0,-1-1 0,1 1 0,0-1 0,-1 0 0,1 0 0,-1-1 0,1 1 0,-1-1 0,1 1 0,-1-1 0,0 0 0,4-3 0,32-41 0,-21 23 0,-12 12 0,-1-1 0,1 0 0,-2-1 0,0 1 0,0-1 0,-1 0 0,-1 0 0,1-18 0,-1 22 0,4-50 0,-5 39 0,1-1 0,1 1 0,10-35 0,17-32 0,51-101 0,-36 77 0,-34 79 0,2 1 0,30-56 0,-37 76 0,-1 0 0,0 0 0,-1-1 0,0 0 0,2-12 0,14-39 0,-1 23 0,-12 27 0,0 0 0,-1 0 0,-1-1 0,0 0 0,-1 0 0,-1 0 0,0-1 0,2-23 0,-3 1 0,12-56 0,-10 66 0,-2 21 0,0 0 0,0 0 0,0 0 0,1 0 0,0 1 0,0-1 0,1 1 0,-1-1 0,6-5 0,43-44 0,-42 45 0,60-53 0,-61 54 0,0 1 0,0 0 0,1 1 0,0 0 0,0 0 0,1 1 0,15-6 0,36-23 0,-44 23 0,1 2 0,1-1 0,-1 2 0,2 1 0,-1 1 0,27-7 0,-45 14 0,61-20 0,-37 11 0,0 0 0,1 2 0,0 1 0,1 1 0,48-2 0,-50 6 0,1-1 0,0-2 0,43-11 0,6-1 0,-72 15 0,1 1 0,-1 0 0,0 0 0,1 0 0,-1 1 0,0 0 0,1-1 0,-1 2 0,0-1 0,0 0 0,0 1 0,0 0 0,0 0 0,0 0 0,0 0 0,0 1 0,-1-1 0,0 1 0,1 0 0,-1 0 0,0 0 0,0 1 0,-1-1 0,1 1 0,4 7 0,4 10 0,0 0 0,-1 0 0,12 36 0,-18-43 0,10 41 0,-12-43 0,1 0 0,0-1 0,0 1 0,8 15 0,-3-12 0,-1-1 0,1 1 0,-2 1 0,9 28 0,-12-37 6,0 0 0,0 0 0,1-1 0,0 1 0,0-1 0,1 0 0,0 0 0,0 0 0,1-1 0,9 9 0,17 19-1437,-23-23-5395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5:54.447"/>
    </inkml:context>
    <inkml:brush xml:id="br0">
      <inkml:brushProperty name="width" value="0.05" units="cm"/>
      <inkml:brushProperty name="height" value="0.05" units="cm"/>
      <inkml:brushProperty name="color" value="#E71224"/>
    </inkml:brush>
  </inkml:definitions>
  <inkml:trace contextRef="#ctx0" brushRef="#br0">1 2300 24575,'0'0'0,"1"0"0,0 0 0,0-1 0,0 1 0,-1 0 0,1-1 0,0 1 0,0-1 0,-1 1 0,1-1 0,0 1 0,-1-1 0,1 0 0,-1 1 0,1-1 0,0 0 0,-1 1 0,0-1 0,1 0 0,-1 0 0,1 1 0,-1-1 0,0 0 0,0 0 0,1-1 0,7-28 0,-5 16 0,14-24 0,-13 31 0,0 0 0,-1 0 0,0-1 0,-1 1 0,1-1 0,1-8 0,5-43 0,-3 25 0,-2-1 0,1-36 0,-6-510 0,-1 543 0,-7-44 0,3 44 0,0-49 0,4-37 0,6-129 0,-1 237 0,1 0 0,1 0 0,1 0 0,0 1 0,1-1 0,1 2 0,18-28 0,-15 24 0,32-39 0,-33 46 0,-1 0 0,0-1 0,-1 0 0,7-13 0,-5 8 0,0 1 0,0 0 0,2 1 0,0 0 0,1 1 0,0 0 0,1 1 0,1 1 0,0 0 0,25-15 0,81-56 0,-106 74 0,1 0 0,0 2 0,1 0 0,-1 1 0,1 0 0,0 1 0,22-2 0,39-13 0,3-16 0,-62 26 0,0 1 0,1 1 0,23-7 0,96-11 0,-94 21 0,0 2 0,0 2 0,61 6 0,-90-2 0,0 1 0,0 0 0,-1 0 0,1 2 0,-1 0 0,0 1 0,0 0 0,21 16 0,-16-8 0,-2 2 0,25 26 0,-29-26 0,2-1 0,0-1 0,30 22 0,-40-33 20,-1 0-1,0 1 1,0 0-1,0 0 1,8 11-1,-10-11-230,1 1-1,0-2 0,1 1 0,-1 0 0,1-1 1,8 6-1,0-3-6614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08.051"/>
    </inkml:context>
    <inkml:brush xml:id="br0">
      <inkml:brushProperty name="width" value="0.05" units="cm"/>
      <inkml:brushProperty name="height" value="0.05" units="cm"/>
      <inkml:brushProperty name="color" value="#E71224"/>
    </inkml:brush>
  </inkml:definitions>
  <inkml:trace contextRef="#ctx0" brushRef="#br0">1 1095 24575,'1'0'0,"0"-1"0,0 1 0,1-1 0,-1 1 0,0-1 0,0 0 0,1 1 0,-1-1 0,0 0 0,0 0 0,0 0 0,0 0 0,0 0 0,-1 0 0,1 0 0,0-1 0,0 1 0,0-2 0,16-30 0,-10 20 0,84-170 0,-78 154 0,11-16 0,36-49 0,-8 32 0,-42 51 0,1 0 0,-2-1 0,0 0 0,0 0 0,8-17 0,-12 22 0,-1 1 0,1-1 0,-1 1 0,2 0 0,-1 1 0,11-10 0,18-19 0,-23 21 0,0 1 0,1 1 0,22-17 0,11-10 0,-28 23 0,1 2 0,0 0 0,34-18 0,13-8 0,-38 19 0,1 2 0,1 1 0,31-14 0,-18 16 0,0 2 0,49-9 0,113-18 0,-152 29 0,88-10 0,-69 10 0,-46 7 0,-1 0 0,48-1 0,-65 5 0,-1 1 0,1-1 0,-1 1 0,1 1 0,0-1 0,-1 1 0,0 0 0,1 0 0,-1 1 0,0 0 0,0 0 0,-1 1 0,1-1 0,-1 1 0,7 6 0,-3-3 0,-1-1 0,1 0 0,0 0 0,0-1 0,0-1 0,1 1 0,-1-2 0,12 4 0,-11-4 0,0 0 0,0 1 0,-1 1 0,1-1 0,-1 1 0,0 1 0,0 0 0,11 10 0,74 69 0,-93-85-41,-1 1 0,1 0-1,0 0 1,-1 0-1,1-1 1,0 1 0,0 0-1,0-1 1,-1 1 0,1 0-1,0-1 1,0 1-1,0-1 1,0 0 0,0 1-1,0-1 1,0 0 0,0 1-1,0-1 1,0 0-1,0 0 1,1 0 0,-1 0-1,0 0 1,0 0 0,0 0-1,0-1 1,0 1-1,0 0 1,0 0 0,0-1-1,1 0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18.648"/>
    </inkml:context>
    <inkml:brush xml:id="br0">
      <inkml:brushProperty name="width" value="0.05" units="cm"/>
      <inkml:brushProperty name="height" value="0.05" units="cm"/>
      <inkml:brushProperty name="color" value="#E71224"/>
    </inkml:brush>
  </inkml:definitions>
  <inkml:trace contextRef="#ctx0" brushRef="#br0">0 1164 24575,'2'-3'0,"0"-1"0,0 1 0,1 0 0,-1 0 0,1 0 0,0 0 0,-1 0 0,6-3 0,7-8 0,-10 6 0,0-1 0,0 0 0,0 0 0,-1 0 0,5-17 0,-6 16 0,1 0 0,-1 0 0,2 1 0,0 0 0,7-12 0,-5 9 0,0 1 0,-1-1 0,-1 0 0,0-1 0,0 0 0,-2 1 0,1-1 0,-2 0 0,3-26 0,-5 27 0,2 0 0,-1 0 0,1 0 0,1 1 0,0-1 0,1 1 0,0 0 0,1 0 0,0 0 0,0 1 0,1 0 0,15-19 0,12-12 0,-27 32 0,0 1 0,1 0 0,0 0 0,0 1 0,0 0 0,15-10 0,30-22 0,-41 30 0,0 0 0,0 1 0,1 0 0,0 1 0,26-11 0,-34 16 0,1-1 0,0 1 0,-1-1 0,0 0 0,1 0 0,-1 0 0,0 0 0,0-1 0,-1 1 0,1-1 0,-1 0 0,0 0 0,0-1 0,0 1 0,-1-1 0,1 1 0,-1-1 0,0 0 0,1-5 0,13-23 0,-10 25 0,0 0 0,0 1 0,0 0 0,1 0 0,1 1 0,-1 0 0,1 0 0,0 1 0,0 0 0,12-5 0,-7 2 0,0 0 0,-1 0 0,12-11 0,-9 7 0,0 0 0,1 1 0,34-17 0,-29 17 0,-1-1 0,21-15 0,-31 20 0,2 0 0,-1 0 0,18-7 0,10-5 0,-19 10 0,1 1 0,0 1 0,1 1 0,38-7 0,-12 3 0,-15 5 0,0 1 0,1 1 0,-1 2 0,38 4 0,7-1 0,-61 0 0,1 0 0,-1 0 0,0 2 0,33 11 0,31 6 0,-6 0 0,-62-16 0,0 0 0,0-1 0,0-1 0,1 0 0,22 1 0,31-4-1365,-48-1-5461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35.836"/>
    </inkml:context>
    <inkml:brush xml:id="br0">
      <inkml:brushProperty name="width" value="0.05" units="cm"/>
      <inkml:brushProperty name="height" value="0.05" units="cm"/>
      <inkml:brushProperty name="color" value="#E71224"/>
    </inkml:brush>
  </inkml:definitions>
  <inkml:trace contextRef="#ctx0" brushRef="#br0">2 981 24575,'0'-45'0,"-1"14"0,1 0 0,6-41 0,-5 63 0,1 0 0,1 0 0,-1 0 0,1 0 0,1 0 0,0 0 0,0 1 0,0 0 0,1 0 0,0 0 0,1 1 0,7-9 0,14-17 0,-22 26 0,0 0 0,1 0 0,0 1 0,0 0 0,13-10 0,-9 7 0,1 0 0,-1 0 0,11-14 0,29-25 0,-43 42 0,0-1 0,-1 0 0,0 0 0,-1 0 0,1 0 0,-1-1 0,7-16 0,-6 13 0,0 0 0,1 1 0,12-16 0,-11 17 0,-1-1 0,0 0 0,0-1 0,8-17 0,-11 18 0,0 1 0,1 0 0,1 1 0,0-1 0,0 1 0,0 0 0,11-10 0,-5 7 0,1 0 0,0 2 0,0-1 0,1 2 0,0-1 0,1 2 0,0 0 0,0 1 0,17-5 0,82-28 0,-70 23 0,88-20 0,-46 16 0,-63 13 0,1 1 0,-1 1 0,1 2 0,0 0 0,1 1 0,32 2 0,-55 0 0,-1 0 0,1 0 0,0 1 0,-1-1 0,1 0 0,0 1 0,-1-1 0,1 0 0,0 1 0,-1 0 0,1-1 0,-1 1 0,1 0 0,-1 0 0,0 0 0,1 0 0,-1 0 0,0 0 0,2 2 0,-3-2 0,1 0 0,-1 0 0,0 0 0,0 0 0,0 0 0,0 0 0,0 0 0,0 0 0,0 0 0,0 0 0,0 0 0,-1 0 0,1 0 0,0 0 0,-1 0 0,1 0 0,0 0 0,-1 0 0,1 0 0,-1 0 0,0 0 0,-1 1 0,-6 8 0,-2 0 0,0 0 0,-20 15 0,12-11 0,2 3 0,1 0 0,1 1 0,-21 32 0,21-27 0,-2-2 0,-20 24 0,31-38 0,-1 2 0,1-1 0,1 0 0,-1 1 0,2 0 0,-1 0 0,1 0 0,0 1 0,1-1 0,0 1 0,0 10 0,-1-6 0,0 1 0,0-1 0,-1 0 0,-7 14 0,2-9 0,0 1 0,1 1 0,1-1 0,0 1 0,-3 26 0,1 3-52,5-32-211,1 0 1,0 0-1,2 0 0,0 34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45.839"/>
    </inkml:context>
    <inkml:brush xml:id="br0">
      <inkml:brushProperty name="width" value="0.05" units="cm"/>
      <inkml:brushProperty name="height" value="0.05" units="cm"/>
      <inkml:brushProperty name="color" value="#E71224"/>
    </inkml:brush>
  </inkml:definitions>
  <inkml:trace contextRef="#ctx0" brushRef="#br0">1 875 24575,'-1'-14'0,"1"1"0,1 0 0,1 0 0,0 0 0,0 0 0,1 1 0,1-1 0,0 1 0,1-1 0,7-13 0,10-23 0,-3 0 0,19-74 0,-31 96 0,-4 18 0,1-8 0,1 1 0,1 0 0,1 0 0,9-17 0,-7 18 0,-5 5 0,1 2 0,1-1 0,0 1 0,0-1 0,0 2 0,1-1 0,9-8 0,84-62 0,-65 46 0,-30 26 0,1 0 0,0 0 0,0 1 0,0 0 0,13-8 0,0 4 0,1 1 0,1 1 0,-1 1 0,1 1 0,34-4 0,-30 5 0,-1 0 0,0-2 0,45-17 0,-52 18 0,0 0 0,1 1 0,0 1 0,0 0 0,0 1 0,0 2 0,0-1 0,32 5 0,-26-2 0,0-1 0,0-1 0,1-1 0,27-6 0,5-1 0,0 1 0,1 3 0,99 7 0,-40-1 0,-82-2 0,4 0 0,69 7 0,-96-6 0,0 2 0,0 0 0,-1 0 0,1 1 0,-1 0 0,0 1 0,0 0 0,0 1 0,-1 0 0,11 9 0,20 13-1365,-31-19-5461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53:08.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939 3711,'-3'-1,"-1"0,1 0,0 0,0-1,-1 1,1-1,0 0,0 0,1 0,-1 0,0-1,-2-2,0 0,-7-7,0 0,1-1,0 0,-15-26,-31-66,28 48,-60-101,-44-86,112 198,2 0,1-1,-16-74,34 119,-6-29,0 1,-3 0,0 1,-25-54,-9 8,14 27,3-1,-35-91,58 131,-33-88,30 85,0 0,0 1,-1 0,-1 0,-13-16,13 20,1 0,1-1,-1 0,2 0,-1 0,1-1,0 1,0-1,1-1,1 1,0 0,0-1,0 0,1 1,1-1,-1-14,-13-147,7 86,3 0,6-87,1 56,-3 13,3-121,-1 203,2 1,0 1,1-1,1 0,1 1,1 0,1 0,17-30,-4 14,2 0,1 2,37-39,-35 45,2 1,1 1,1 1,50-30,137-60,-147 79,-5 1,40-19,-91 48,0 0,0 1,1 1,-1 0,1 0,16 1,221 4,-79 1,910-3,-1007-3,101-18,-14 0,-38 11,199-20,-180 5,58-6,374 24,-337 10,-231-4,-1 1,1 0,-1 1,1-1,0 2,-1-1,1 1,-1 0,0 0,0 1,13 7,194 138,-177-122,2-1,1-3,47 21,0-1,317 134,-269-117,-115-49,0 2,-1 0,-1 1,26 24,76 71,47 47,-124-109,-13-16,-2 1,-1 1,40 64,-46-57,-2 2,-2 0,-2 1,-1 0,-3 1,-1 1,-2 0,-3 0,-1 0,-2 47,-3 1122,0-1189,-1-1,-2 0,0 0,-1 0,-1-1,-1 1,-1-1,-1-1,-1 0,-1 0,-1-1,-27 36,-132 199,149-221,-7 10,-1-2,-3 0,-51 50,33-41,-92 81,-29 16,161-141,1-1,-1 0,-1 0,1-1,-1-1,0 0,0 0,0-1,-24 2,-9-1,-63-2,94-3,-1185-3,828 4,333-2,0-1,0-2,-69-19,70 16,0 1,-1 2,-70-1,76 4,-54-9,-10-1,-22 7,-69-5,-308-6,473 15,-1-1,-40-10,35 6,-34-2,-115 8,-13-1,152-5,2-1,-1-2,-58-22,50 16,-33-14,55 19,-1 1,-1 1,0 1,-39-6,32 10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51.904"/>
    </inkml:context>
    <inkml:brush xml:id="br0">
      <inkml:brushProperty name="width" value="0.05" units="cm"/>
      <inkml:brushProperty name="height" value="0.05" units="cm"/>
      <inkml:brushProperty name="color" value="#E71224"/>
    </inkml:brush>
  </inkml:definitions>
  <inkml:trace contextRef="#ctx0" brushRef="#br0">0 364 24575,'2'-5'0,"1"1"0,0-1 0,0 1 0,0 0 0,0-1 0,0 1 0,1 1 0,0-1 0,0 0 0,7-4 0,-3 1 0,21-22 0,26-33 0,-10 9 0,-29 36 0,-1 1 0,2 0 0,0 1 0,1 1 0,0 1 0,1 1 0,0 0 0,1 1 0,29-11 0,-23 17 0,1 1 0,-1 1 0,1 1 0,0 2 0,42 4 0,11-1 0,31-3-1365,-92 0-5461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54.914"/>
    </inkml:context>
    <inkml:brush xml:id="br0">
      <inkml:brushProperty name="width" value="0.05" units="cm"/>
      <inkml:brushProperty name="height" value="0.05" units="cm"/>
      <inkml:brushProperty name="color" value="#E71224"/>
    </inkml:brush>
  </inkml:definitions>
  <inkml:trace contextRef="#ctx0" brushRef="#br0">122 0 24575,'1'12'0,"-1"-1"0,-1 0 0,0 0 0,0 0 0,-1 0 0,0 0 0,-1-1 0,-1 1 0,1-1 0,-2 0 0,1 1 0,-1-2 0,-1 1 0,0-1 0,-14 18 0,14-19-15,0 1-1,0 0 0,1 1 1,0-1-1,1 1 1,0 0-1,-4 18 0,-2 2-1224,5-16-5586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58.940"/>
    </inkml:context>
    <inkml:brush xml:id="br0">
      <inkml:brushProperty name="width" value="0.05" units="cm"/>
      <inkml:brushProperty name="height" value="0.05" units="cm"/>
      <inkml:brushProperty name="color" value="#E71224"/>
    </inkml:brush>
  </inkml:definitions>
  <inkml:trace contextRef="#ctx0" brushRef="#br0">0 0 24575,'0'4'0,"4"1"0,1 4 0,0 3 0,-2 5 0,0 2 0,-1 2 0,-1 1 0,-1 1 0,4-4 0,1-5-8191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06.593"/>
    </inkml:context>
    <inkml:brush xml:id="br0">
      <inkml:brushProperty name="width" value="0.05" units="cm"/>
      <inkml:brushProperty name="height" value="0.05" units="cm"/>
      <inkml:brushProperty name="color" value="#E71224"/>
    </inkml:brush>
  </inkml:definitions>
  <inkml:trace contextRef="#ctx0" brushRef="#br0">1 604 24575,'0'-52'0,"4"-93"0,-3 129 0,2 0 0,0 0 0,1 1 0,1 0 0,0-1 0,1 1 0,8-14 0,-1 4 0,1 1 0,30-38 0,-39 56 0,1 0 0,0 0 0,0 0 0,0 1 0,1-1 0,0 2 0,0-1 0,0 1 0,0 0 0,1 0 0,-1 1 0,1 0 0,12-2 0,154-42 0,-145 38 0,-10 5 0,1 0 0,-1 2 0,1 0 0,24 1 0,-21 0 0,0 0 0,39-7 0,-40 4 0,0 0 0,1 2 0,-1 1 0,0 1 0,1 1 0,-1 0 0,0 2 0,0 1 0,0 0 0,0 2 0,-1 1 0,40 17 0,-57-23 0,0 1 0,0 0 0,0 0 0,-1 0 0,1 0 0,-1 1 0,1-1 0,-1 1 0,0 0 0,0 0 0,0 0 0,-1 0 0,1 1 0,-1-1 0,1 1 0,-1-1 0,0 1 0,-1 0 0,1 0 0,-1 0 0,1 0 0,-1 0 0,0 0 0,-1 0 0,1 1 0,-1-1 0,0 0 0,0 0 0,-1 8 0,-1-2 0,0 0 0,-2 0 0,1 0 0,-1 0 0,0 0 0,-1-1 0,0 0 0,-1 0 0,0 0 0,-14 15 0,-5 3 0,10-11 0,1 1 0,-17 24 0,26-33 0,1 0 0,0 0 0,1 0 0,0 0 0,0 1 0,1-1 0,-1 1 0,2 0 0,-2 11 0,2 3-455,0 0 0,3 37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14.511"/>
    </inkml:context>
    <inkml:brush xml:id="br0">
      <inkml:brushProperty name="width" value="0.05" units="cm"/>
      <inkml:brushProperty name="height" value="0.05" units="cm"/>
      <inkml:brushProperty name="color" value="#E71224"/>
    </inkml:brush>
  </inkml:definitions>
  <inkml:trace contextRef="#ctx0" brushRef="#br0">0 142 24575,'3'-1'0,"1"0"0,-1-1 0,0 1 0,1-1 0,-1 1 0,0-1 0,0 0 0,0 0 0,-1 0 0,1-1 0,0 1 0,-1-1 0,4-4 0,25-19 0,-7 17 0,0 1 0,29-5 0,-27 6 0,44-16 0,-56 18 0,-1 1 0,1 0 0,0 1 0,0 1 0,29-2 0,76 6 0,-42 1 0,0-2 0,90-3 0,-141-5 0,-46 14 0,5 0 0,-2 1 0,1 0 0,-1 1 0,-20 16 0,31-20 0,1-1 0,1 1 0,-1 0 0,1 0 0,-1 0 0,2 1 0,-1-1 0,1 1 0,-1 0 0,1 0 0,1 0 0,0 1 0,-3 8 0,3-6-101,2-6-14,-1 0 0,0 0 0,1-1 0,-1 1 0,0 0 0,0-1 1,-1 1-1,1 0 0,0-1 0,-3 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19.105"/>
    </inkml:context>
    <inkml:brush xml:id="br0">
      <inkml:brushProperty name="width" value="0.05" units="cm"/>
      <inkml:brushProperty name="height" value="0.05" units="cm"/>
      <inkml:brushProperty name="color" value="#E71224"/>
    </inkml:brush>
  </inkml:definitions>
  <inkml:trace contextRef="#ctx0" brushRef="#br0">1 182 24575,'2'-3'0,"0"0"0,0 1 0,0-1 0,1 1 0,-1-1 0,1 1 0,0 0 0,0 0 0,0 0 0,0 0 0,0 1 0,0-1 0,0 1 0,6-2 0,5-4 0,1 0 0,-1 0 0,1 2 0,0-1 0,1 2 0,0 0 0,-1 1 0,29-3 0,-23 4 0,1-1 0,-1-2 0,26-8 0,-39 10 0,5-2 0,0 0 0,0 1 0,1 0 0,-1 1 0,1 0 0,22 0 0,-21 1 0,-1 0 0,1 0 0,-1-1 0,0-1 0,14-6 0,-14 5 0,0 1 0,0 0 0,1 1 0,-1 0 0,16 0 0,-1 2 0,61 2 0,-84-1 0,1 1 0,-1 0 0,0 0 0,1 1 0,-1 0 0,0 0 0,0 1 0,0-1 0,0 1 0,10 8 0,-16-11 0,1 0 0,-1 0 0,0 0 0,1 0 0,-1 0 0,0 1 0,0-1 0,1 0 0,-1 0 0,0 0 0,0 1 0,1-1 0,-1 0 0,0 0 0,0 1 0,0-1 0,1 0 0,-1 1 0,0-1 0,0 0 0,0 1 0,0-1 0,0 0 0,0 1 0,1-1 0,-1 0 0,0 1 0,0-1 0,0 0 0,0 1 0,0-1 0,0 0 0,-1 1 0,1-1 0,0 0 0,0 1 0,0-1 0,0 0 0,0 1 0,-1-1 0,-15 6 0,-28-3 0,42-3 0,-16-1 0,0 2 0,0 0 0,0 1 0,-21 6 0,30-5 0,-1 0 0,1 1 0,0 0 0,0 1 0,0 0 0,0 0 0,1 1 0,0 0 0,-8 7 0,5-2 17,0 1 0,0 1 1,2-1-1,-1 1 0,2 1 0,-11 21 0,2 1-760,-16 54 1,30-81-6084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24.520"/>
    </inkml:context>
    <inkml:brush xml:id="br0">
      <inkml:brushProperty name="width" value="0.05" units="cm"/>
      <inkml:brushProperty name="height" value="0.05" units="cm"/>
      <inkml:brushProperty name="color" value="#E71224"/>
    </inkml:brush>
  </inkml:definitions>
  <inkml:trace contextRef="#ctx0" brushRef="#br0">1 290 24575,'4'-1'0,"0"0"0,0 0 0,0-1 0,-1 1 0,1-1 0,0 0 0,-1 1 0,1-2 0,-1 1 0,0 0 0,0-1 0,0 0 0,0 1 0,0-1 0,3-5 0,30-22 0,175-67 0,-106 58 0,32-21 0,-121 54 0,1 1 0,-1 1 0,1 0 0,1 1 0,-1 1 0,27-1 0,-36 4 0,0 0 0,0 0 0,0 1 0,0 0 0,0 0 0,0 0 0,0 1 0,-1 1 0,1-1 0,-1 1 0,0 0 0,0 1 0,0 0 0,-1 0 0,0 0 0,10 12 0,-1-5 0,14 16 0,-28-28 0,-1 1 0,0-1 0,1 1 0,-1-1 0,1 1 0,-1-1 0,0 1 0,0 0 0,1-1 0,-1 1 0,0 0 0,0-1 0,0 1 0,0 0 0,1-1 0,-1 1 0,0 0 0,0-1 0,0 1 0,-1 0 0,1-1 0,0 1 0,0 0 0,0-1 0,0 1 0,-1-1 0,1 1 0,0 0 0,0-1 0,-1 1 0,1-1 0,-1 1 0,1-1 0,0 1 0,-1-1 0,1 1 0,-1-1 0,1 1 0,-1-1 0,1 1 0,-1-1 0,0 0 0,1 1 0,-2-1 0,-87 39 0,66-31 0,0 2 0,1 0 0,-30 20 0,23 1-242,23-23-881,-2 3-5703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40.613"/>
    </inkml:context>
    <inkml:brush xml:id="br0">
      <inkml:brushProperty name="width" value="0.05" units="cm"/>
      <inkml:brushProperty name="height" value="0.05" units="cm"/>
      <inkml:brushProperty name="color" value="#E71224"/>
    </inkml:brush>
  </inkml:definitions>
  <inkml:trace contextRef="#ctx0" brushRef="#br0">1 0 24575,'0'4'0,"0"5"0,0 4 0,0 4 0,0 4 0,0 1 0,0 1 0,3-4 0,3-1 0,-1 1 0,-2 0 0,0 1 0,-1 0 0,-1 2 0,-1-4-8191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53.66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8:54.948"/>
    </inkml:context>
    <inkml:brush xml:id="br0">
      <inkml:brushProperty name="width" value="0.05" units="cm"/>
      <inkml:brushProperty name="height" value="0.05" units="cm"/>
      <inkml:brushProperty name="color" value="#E71224"/>
    </inkml:brush>
  </inkml:definitions>
  <inkml:trace contextRef="#ctx0" brushRef="#br0">0 0 24575,'4'0'0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2T07:18:29.908"/>
    </inkml:context>
    <inkml:brush xml:id="br0">
      <inkml:brushProperty name="width" value="0.35" units="cm"/>
      <inkml:brushProperty name="height" value="0.35" units="cm"/>
      <inkml:brushProperty name="color" value="#E71224"/>
    </inkml:brush>
  </inkml:definitions>
  <inkml:trace contextRef="#ctx0" brushRef="#br0">1 3 24575,'260'-2'0,"283"5"0,-172 23 0,-297-18 0,100 23 0,-113-18 0,-1-2 0,116 4 0,-122-16 0,0 2 0,0 3 0,0 2 0,61 15 0,-80-13 0,1-2 0,0-1 0,0-2 0,41-2 0,147-16 0,5-1 0,-175 15 0,429 18 0,-304-5 0,181-11 0,-148-4 0,781 3 0,-785 13 134,-51 0-1633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0:01.7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0:04.293"/>
    </inkml:context>
    <inkml:brush xml:id="br0">
      <inkml:brushProperty name="width" value="0.05" units="cm"/>
      <inkml:brushProperty name="height" value="0.05" units="cm"/>
      <inkml:brushProperty name="color" value="#E71224"/>
    </inkml:brush>
  </inkml:definitions>
  <inkml:trace contextRef="#ctx0" brushRef="#br0">0 0 24575,'4'0'0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2T07:18:33.117"/>
    </inkml:context>
    <inkml:brush xml:id="br0">
      <inkml:brushProperty name="width" value="0.35" units="cm"/>
      <inkml:brushProperty name="height" value="0.35" units="cm"/>
      <inkml:brushProperty name="color" value="#E71224"/>
    </inkml:brush>
  </inkml:definitions>
  <inkml:trace contextRef="#ctx0" brushRef="#br0">0 31 24575,'244'14'0,"6"-1"0,3647-14 0,-3855-1 0,65-12 0,-26 3 0,102-14 0,-147 20-1365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2T07:18:36.902"/>
    </inkml:context>
    <inkml:brush xml:id="br0">
      <inkml:brushProperty name="width" value="0.35" units="cm"/>
      <inkml:brushProperty name="height" value="0.35" units="cm"/>
      <inkml:brushProperty name="color" value="#E71224"/>
    </inkml:brush>
  </inkml:definitions>
  <inkml:trace contextRef="#ctx0" brushRef="#br0">0 308 24575,'878'0'0,"-706"-13"0,-21 1 0,-33 6 0,179-32 0,-180 13 0,41-8 0,-51 13 0,128-42 0,38-8 0,-223 60 0,0 2 0,1 2 0,0 3 0,-1 2 0,93 9 0,-9 9 0,107 18 0,-189-27 0,1-3 0,91-2 0,-80-3 0,86 10 0,-15 2 0,221-7 0,4-2 0,467 18 0,-792-19-6,0 2 0,-1 1 0,37 11 0,-7-2-1335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35.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0 384,'763'0,"-727"-2,64-11,-60 6,46-1,99 9,67-2,-204-5,55-14,35-5,285 16,-254 11,264-2,-414-1,0-1,0 0,19-7,33-3,-34 6,-1-1,1-2,38-15,-43 13,0 1,1 2,0 1,41-3,80 10,-75 1,-64-2,0-1,0-1,-1 0,1-1,-1 0,14-7,-8 4,42-10,131-18,-178 32,0-1,-1 0,19-9,20-6,8 4,1 3,0 3,70-2,195 10,-149 4,2159-4,-2315 3,-1 0,38 9,13 1,22 3,10 1,-93-15,0 0,0 1,21 5,-27-5,0 0,-1 0,1 1,-1-1,0 1,0 0,0 0,0 0,0 1,0-1,2 5,-1-2,-1 0,1 0,1 0,-1-1,1 0,-1 0,1-1,1 0,-1 0,1 0,12 5,-1-2,1 0,1-1,-1-1,1-1,0-1,22 1,87 11,5-1,403-13,-255-2,698 1,-950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7T07:49:42.9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9799" cy="343721"/>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1"/>
            <a:ext cx="4309799" cy="343721"/>
          </a:xfrm>
          <a:prstGeom prst="rect">
            <a:avLst/>
          </a:prstGeom>
        </p:spPr>
        <p:txBody>
          <a:bodyPr vert="horz" lIns="91428" tIns="45714" rIns="91428" bIns="45714" rtlCol="0"/>
          <a:lstStyle>
            <a:lvl1pPr algn="r">
              <a:defRPr sz="1200"/>
            </a:lvl1pPr>
          </a:lstStyle>
          <a:p>
            <a:fld id="{CC30BA09-69E2-40BE-B29D-23A60013AFA8}" type="datetimeFigureOut">
              <a:rPr kumimoji="1" lang="ja-JP" altLang="en-US" smtClean="0"/>
              <a:t>2024/2/26</a:t>
            </a:fld>
            <a:endParaRPr kumimoji="1" lang="ja-JP" altLang="en-US"/>
          </a:p>
        </p:txBody>
      </p:sp>
      <p:sp>
        <p:nvSpPr>
          <p:cNvPr id="4" name="スライド イメージ プレースホルダー 3"/>
          <p:cNvSpPr>
            <a:spLocks noGrp="1" noRot="1" noChangeAspect="1"/>
          </p:cNvSpPr>
          <p:nvPr>
            <p:ph type="sldImg" idx="2"/>
          </p:nvPr>
        </p:nvSpPr>
        <p:spPr>
          <a:xfrm>
            <a:off x="3430588" y="857250"/>
            <a:ext cx="3084512" cy="2314575"/>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994569" y="3300379"/>
            <a:ext cx="7956550" cy="2700508"/>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14280"/>
            <a:ext cx="4309799" cy="343721"/>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4280"/>
            <a:ext cx="4309799" cy="343721"/>
          </a:xfrm>
          <a:prstGeom prst="rect">
            <a:avLst/>
          </a:prstGeom>
        </p:spPr>
        <p:txBody>
          <a:bodyPr vert="horz" lIns="91428" tIns="45714" rIns="91428" bIns="45714" rtlCol="0" anchor="b"/>
          <a:lstStyle>
            <a:lvl1pPr algn="r">
              <a:defRPr sz="1200"/>
            </a:lvl1pPr>
          </a:lstStyle>
          <a:p>
            <a:fld id="{4A94AA33-7184-43BC-AAE3-D898F0EF1663}" type="slidenum">
              <a:rPr kumimoji="1" lang="ja-JP" altLang="en-US" smtClean="0"/>
              <a:t>‹#›</a:t>
            </a:fld>
            <a:endParaRPr kumimoji="1" lang="ja-JP" altLang="en-US"/>
          </a:p>
        </p:txBody>
      </p:sp>
    </p:spTree>
    <p:extLst>
      <p:ext uri="{BB962C8B-B14F-4D97-AF65-F5344CB8AC3E}">
        <p14:creationId xmlns:p14="http://schemas.microsoft.com/office/powerpoint/2010/main" val="8470110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様こんにちは。田中精神科医オフィスの田中です。今回このようなテーマでとお話をいただきましたので、精神科医としての立場で、どう考えるかお話しします。ちょっと盛沢山に作りましたので、スライドの説明が少し早くなった場合、後で配布資料で復習していただければありがたい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a:t>
            </a:fld>
            <a:endParaRPr kumimoji="1" lang="ja-JP" altLang="en-US"/>
          </a:p>
        </p:txBody>
      </p:sp>
    </p:spTree>
    <p:extLst>
      <p:ext uri="{BB962C8B-B14F-4D97-AF65-F5344CB8AC3E}">
        <p14:creationId xmlns:p14="http://schemas.microsoft.com/office/powerpoint/2010/main" val="168271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住民の生命財産の安全を脅かすという断定。精神障害者の凶悪犯罪が多いというマスコミ報道、当地でもその実例があると具体的事例を示さず恐怖をあおる。精神障害者は責任能力もなくかつ必ず犯罪を犯すという全く間違った認識。</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13</a:t>
            </a:fld>
            <a:endParaRPr kumimoji="1" lang="ja-JP" altLang="en-US"/>
          </a:p>
        </p:txBody>
      </p:sp>
    </p:spTree>
    <p:extLst>
      <p:ext uri="{BB962C8B-B14F-4D97-AF65-F5344CB8AC3E}">
        <p14:creationId xmlns:p14="http://schemas.microsoft.com/office/powerpoint/2010/main" val="59802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現在も継続されている問題です。パオみのお移転問題の時のような、犯罪をする人、乱暴をする人という表現を使って攻撃する人はいなかった。障害に対する無理解、嫌悪感。そういう施設は必要だろうが、ここには来ないでという反応。</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14</a:t>
            </a:fld>
            <a:endParaRPr kumimoji="1" lang="ja-JP" altLang="en-US"/>
          </a:p>
        </p:txBody>
      </p:sp>
    </p:spTree>
    <p:extLst>
      <p:ext uri="{BB962C8B-B14F-4D97-AF65-F5344CB8AC3E}">
        <p14:creationId xmlns:p14="http://schemas.microsoft.com/office/powerpoint/2010/main" val="8967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多様な施設なのに反対の仕方は画一的、ここに来るな、ここに建てるなと。多様性を受け入れられない人たちの行動である。それぞれの施設で行われること、つまりその実態をご存じない。そこでの活動の意味を知るためには利用している人たちの精神障害・心の病気についての正しい理解を持ってほしいの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15</a:t>
            </a:fld>
            <a:endParaRPr kumimoji="1" lang="ja-JP" altLang="en-US"/>
          </a:p>
        </p:txBody>
      </p:sp>
    </p:spTree>
    <p:extLst>
      <p:ext uri="{BB962C8B-B14F-4D97-AF65-F5344CB8AC3E}">
        <p14:creationId xmlns:p14="http://schemas.microsoft.com/office/powerpoint/2010/main" val="293446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記事の見出し。救護施設は生活保護法により設置される。憲法第</a:t>
            </a:r>
            <a:r>
              <a:rPr kumimoji="1" lang="en-US" altLang="ja-JP" dirty="0"/>
              <a:t>25</a:t>
            </a:r>
            <a:r>
              <a:rPr kumimoji="1" lang="ja-JP" altLang="en-US" dirty="0"/>
              <a:t>条の「生存権」が法的根拠。</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18</a:t>
            </a:fld>
            <a:endParaRPr kumimoji="1" lang="ja-JP" altLang="en-US"/>
          </a:p>
        </p:txBody>
      </p:sp>
    </p:spTree>
    <p:extLst>
      <p:ext uri="{BB962C8B-B14F-4D97-AF65-F5344CB8AC3E}">
        <p14:creationId xmlns:p14="http://schemas.microsoft.com/office/powerpoint/2010/main" val="74689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のホームページから精神障害者の定義を見ていきます。精神保健福祉法での定義です。心の病気で入院する精神病床は体の病気で入院する一般病床と法的に区別されます。精神病床では患者の自由権に制限を加えてもいいということになっています。自由権の制限の限界、裏を返せば患者の人権の守られ方を規定した法律がこの精神保健福祉法です。精神科入院を念頭に置いた精神障害者の定義ということになりま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19</a:t>
            </a:fld>
            <a:endParaRPr kumimoji="1" lang="ja-JP" altLang="en-US"/>
          </a:p>
        </p:txBody>
      </p:sp>
    </p:spTree>
    <p:extLst>
      <p:ext uri="{BB962C8B-B14F-4D97-AF65-F5344CB8AC3E}">
        <p14:creationId xmlns:p14="http://schemas.microsoft.com/office/powerpoint/2010/main" val="202002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のホームページの精神福祉手帳の説明での表現です。最初のページの精神障害者の定義は精神科閉鎖病棟に入院の可否を規定するものとして記されたもの。福祉手帳は生活のしづらさに対する福祉施策の対象となる人を規定するもの。古くは、統合失調症、躁うつ病、てんかんを</a:t>
            </a:r>
            <a:r>
              <a:rPr kumimoji="1" lang="en-US" altLang="ja-JP" dirty="0"/>
              <a:t>3</a:t>
            </a:r>
            <a:r>
              <a:rPr kumimoji="1" lang="ja-JP" altLang="en-US" dirty="0"/>
              <a:t>大精神病ととして、福祉施策の中心に据えていました。その名残が感じられますね。</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20</a:t>
            </a:fld>
            <a:endParaRPr kumimoji="1" lang="ja-JP" altLang="en-US"/>
          </a:p>
        </p:txBody>
      </p:sp>
    </p:spTree>
    <p:extLst>
      <p:ext uri="{BB962C8B-B14F-4D97-AF65-F5344CB8AC3E}">
        <p14:creationId xmlns:p14="http://schemas.microsoft.com/office/powerpoint/2010/main" val="305306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精神障害者の定義は厚生省、警察庁、内閣府の資料の中で少しずつ違っている。精神障碍者数もどういうデータを使っているかを確認しておかないといけない。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21</a:t>
            </a:fld>
            <a:endParaRPr kumimoji="1" lang="ja-JP" altLang="en-US"/>
          </a:p>
        </p:txBody>
      </p:sp>
    </p:spTree>
    <p:extLst>
      <p:ext uri="{BB962C8B-B14F-4D97-AF65-F5344CB8AC3E}">
        <p14:creationId xmlns:p14="http://schemas.microsoft.com/office/powerpoint/2010/main" val="118580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厚労省のホームページから患者数の推移。疾患別に推移をみている。うつ病・双極性障害、不安障害が増え、認知症も増加傾向。その他はいわゆる発達障害が増えているのだろう。</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22</a:t>
            </a:fld>
            <a:endParaRPr kumimoji="1" lang="ja-JP" altLang="en-US"/>
          </a:p>
        </p:txBody>
      </p:sp>
    </p:spTree>
    <p:extLst>
      <p:ext uri="{BB962C8B-B14F-4D97-AF65-F5344CB8AC3E}">
        <p14:creationId xmlns:p14="http://schemas.microsoft.com/office/powerpoint/2010/main" val="210991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年齢階級別に見たのがこの図。年々増加しているが、</a:t>
            </a:r>
            <a:r>
              <a:rPr kumimoji="1" lang="en-US" altLang="ja-JP" dirty="0"/>
              <a:t>2011</a:t>
            </a:r>
            <a:r>
              <a:rPr kumimoji="1" lang="ja-JP" altLang="en-US" dirty="0"/>
              <a:t>年だけ増加していない。</a:t>
            </a:r>
            <a:r>
              <a:rPr kumimoji="1" lang="en-US" altLang="ja-JP" dirty="0"/>
              <a:t>2020</a:t>
            </a:r>
            <a:r>
              <a:rPr kumimoji="1" lang="ja-JP" altLang="en-US" dirty="0"/>
              <a:t>年年に急激な増加。</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23</a:t>
            </a:fld>
            <a:endParaRPr kumimoji="1" lang="ja-JP" altLang="en-US"/>
          </a:p>
        </p:txBody>
      </p:sp>
    </p:spTree>
    <p:extLst>
      <p:ext uri="{BB962C8B-B14F-4D97-AF65-F5344CB8AC3E}">
        <p14:creationId xmlns:p14="http://schemas.microsoft.com/office/powerpoint/2010/main" val="169728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総患者数の推計方法は簡単ではない。推計方法を変えたため患者数が急増した。余談になるが、</a:t>
            </a:r>
            <a:r>
              <a:rPr kumimoji="1" lang="en-US" altLang="ja-JP" dirty="0"/>
              <a:t>1998</a:t>
            </a:r>
            <a:r>
              <a:rPr kumimoji="1" lang="ja-JP" altLang="en-US" dirty="0"/>
              <a:t>年に自殺者が急増して</a:t>
            </a:r>
            <a:r>
              <a:rPr kumimoji="1" lang="en-US" altLang="ja-JP" dirty="0"/>
              <a:t>3</a:t>
            </a:r>
            <a:r>
              <a:rPr kumimoji="1" lang="ja-JP" altLang="en-US" dirty="0"/>
              <a:t>万人台になった、それはリーマンショック後の失業者の増大という要因が多いと総括されているが、自殺者の警察庁での認定方法が変わったということはなかったのかという疑念を私は持っている。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24</a:t>
            </a:fld>
            <a:endParaRPr kumimoji="1" lang="ja-JP" altLang="en-US"/>
          </a:p>
        </p:txBody>
      </p:sp>
    </p:spTree>
    <p:extLst>
      <p:ext uri="{BB962C8B-B14F-4D97-AF65-F5344CB8AC3E}">
        <p14:creationId xmlns:p14="http://schemas.microsoft.com/office/powerpoint/2010/main" val="386295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障害者差別解消法が</a:t>
            </a:r>
            <a:r>
              <a:rPr kumimoji="1" lang="en-US" altLang="ja-JP" dirty="0"/>
              <a:t>2011</a:t>
            </a:r>
            <a:r>
              <a:rPr kumimoji="1" lang="ja-JP" altLang="en-US" dirty="0"/>
              <a:t>年から日本においても作られ始め、</a:t>
            </a:r>
            <a:r>
              <a:rPr kumimoji="1" lang="en-US" altLang="ja-JP" dirty="0"/>
              <a:t>2016</a:t>
            </a:r>
            <a:r>
              <a:rPr kumimoji="1" lang="ja-JP" altLang="en-US" dirty="0"/>
              <a:t>年に</a:t>
            </a:r>
            <a:r>
              <a:rPr kumimoji="1" lang="en-US" altLang="ja-JP" dirty="0"/>
              <a:t>4</a:t>
            </a:r>
            <a:r>
              <a:rPr kumimoji="1" lang="ja-JP" altLang="en-US" dirty="0"/>
              <a:t>月に施行され運用されだしましたが、まだまだ障碍者の生活のしづらさを減らすには不十分だということで、</a:t>
            </a:r>
            <a:r>
              <a:rPr kumimoji="1" lang="en-US" altLang="ja-JP" dirty="0"/>
              <a:t>2021</a:t>
            </a:r>
            <a:r>
              <a:rPr kumimoji="1" lang="ja-JP" altLang="en-US" dirty="0"/>
              <a:t>年</a:t>
            </a:r>
            <a:r>
              <a:rPr kumimoji="1" lang="en-US" altLang="ja-JP" dirty="0"/>
              <a:t>5</a:t>
            </a:r>
            <a:r>
              <a:rPr kumimoji="1" lang="ja-JP" altLang="en-US" dirty="0"/>
              <a:t>月に改正障害者差別解消法が成立し、今年</a:t>
            </a:r>
            <a:r>
              <a:rPr kumimoji="1" lang="en-US" altLang="ja-JP" dirty="0"/>
              <a:t>2024</a:t>
            </a:r>
            <a:r>
              <a:rPr kumimoji="1" lang="ja-JP" altLang="en-US" dirty="0"/>
              <a:t>年</a:t>
            </a:r>
            <a:r>
              <a:rPr kumimoji="1" lang="en-US" altLang="ja-JP" dirty="0"/>
              <a:t>4</a:t>
            </a:r>
            <a:r>
              <a:rPr kumimoji="1" lang="ja-JP" altLang="en-US" dirty="0"/>
              <a:t>月に全国的に施行されます。大阪府では</a:t>
            </a:r>
            <a:r>
              <a:rPr lang="ja-JP" altLang="en-US" b="0" i="0" dirty="0">
                <a:solidFill>
                  <a:srgbClr val="000000"/>
                </a:solidFill>
                <a:effectLst/>
                <a:latin typeface="Meiryo" panose="020B0604030504040204" pitchFamily="50" charset="-128"/>
                <a:ea typeface="Meiryo" panose="020B0604030504040204" pitchFamily="50" charset="-128"/>
              </a:rPr>
              <a:t>大阪府障がい者差別解消条例として</a:t>
            </a:r>
            <a:r>
              <a:rPr lang="en-US" altLang="ja-JP" b="0" i="0" dirty="0">
                <a:solidFill>
                  <a:srgbClr val="000000"/>
                </a:solidFill>
                <a:effectLst/>
                <a:latin typeface="Meiryo" panose="020B0604030504040204" pitchFamily="50" charset="-128"/>
                <a:ea typeface="Meiryo" panose="020B0604030504040204" pitchFamily="50" charset="-128"/>
              </a:rPr>
              <a:t>2021</a:t>
            </a:r>
            <a:r>
              <a:rPr lang="ja-JP" altLang="en-US" b="0" i="0" dirty="0">
                <a:solidFill>
                  <a:srgbClr val="000000"/>
                </a:solidFill>
                <a:effectLst/>
                <a:latin typeface="Meiryo" panose="020B0604030504040204" pitchFamily="50" charset="-128"/>
                <a:ea typeface="Meiryo" panose="020B0604030504040204" pitchFamily="50" charset="-128"/>
              </a:rPr>
              <a:t>年</a:t>
            </a:r>
            <a:r>
              <a:rPr lang="en-US" altLang="ja-JP" b="0" i="0" dirty="0">
                <a:solidFill>
                  <a:srgbClr val="000000"/>
                </a:solidFill>
                <a:effectLst/>
                <a:latin typeface="Meiryo" panose="020B0604030504040204" pitchFamily="50" charset="-128"/>
                <a:ea typeface="Meiryo" panose="020B0604030504040204" pitchFamily="50" charset="-128"/>
              </a:rPr>
              <a:t>4</a:t>
            </a:r>
            <a:r>
              <a:rPr lang="ja-JP" altLang="en-US" b="0" i="0" dirty="0">
                <a:solidFill>
                  <a:srgbClr val="000000"/>
                </a:solidFill>
                <a:effectLst/>
                <a:latin typeface="Meiryo" panose="020B0604030504040204" pitchFamily="50" charset="-128"/>
                <a:ea typeface="Meiryo" panose="020B0604030504040204" pitchFamily="50" charset="-128"/>
              </a:rPr>
              <a:t>月</a:t>
            </a:r>
            <a:r>
              <a:rPr kumimoji="1" lang="ja-JP" altLang="en-US" dirty="0"/>
              <a:t>に施行されていました。</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a:t>
            </a:fld>
            <a:endParaRPr kumimoji="1" lang="ja-JP" altLang="en-US"/>
          </a:p>
        </p:txBody>
      </p:sp>
    </p:spTree>
    <p:extLst>
      <p:ext uri="{BB962C8B-B14F-4D97-AF65-F5344CB8AC3E}">
        <p14:creationId xmlns:p14="http://schemas.microsoft.com/office/powerpoint/2010/main" val="11408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外来受療率の推移、厚労省の生データをグラフ化したもの。統合失調症は横ばいだが、気分障害と認知症が増加していることがよくわかる。受療率とは特定のある</a:t>
            </a:r>
            <a:r>
              <a:rPr kumimoji="1" lang="en-US" altLang="ja-JP" dirty="0"/>
              <a:t>1</a:t>
            </a:r>
            <a:r>
              <a:rPr kumimoji="1" lang="ja-JP" altLang="en-US" dirty="0"/>
              <a:t>日（</a:t>
            </a:r>
            <a:r>
              <a:rPr kumimoji="1" lang="en-US" altLang="ja-JP" dirty="0"/>
              <a:t>6</a:t>
            </a:r>
            <a:r>
              <a:rPr kumimoji="1" lang="ja-JP" altLang="en-US" dirty="0"/>
              <a:t>月</a:t>
            </a:r>
            <a:r>
              <a:rPr kumimoji="1" lang="en-US" altLang="ja-JP" dirty="0"/>
              <a:t>30</a:t>
            </a:r>
            <a:r>
              <a:rPr kumimoji="1" lang="ja-JP" altLang="en-US" dirty="0"/>
              <a:t>日）に受療した患者数。</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25</a:t>
            </a:fld>
            <a:endParaRPr kumimoji="1" lang="ja-JP" altLang="en-US"/>
          </a:p>
        </p:txBody>
      </p:sp>
    </p:spTree>
    <p:extLst>
      <p:ext uri="{BB962C8B-B14F-4D97-AF65-F5344CB8AC3E}">
        <p14:creationId xmlns:p14="http://schemas.microsoft.com/office/powerpoint/2010/main" val="4097641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0106F-C898-AA98-AA6E-E6BBE1777D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D35925-1738-3106-870C-CD9C093108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A6338C-7643-7758-1480-B1A889C81DCE}"/>
              </a:ext>
            </a:extLst>
          </p:cNvPr>
          <p:cNvSpPr>
            <a:spLocks noGrp="1"/>
          </p:cNvSpPr>
          <p:nvPr>
            <p:ph type="body" idx="1"/>
          </p:nvPr>
        </p:nvSpPr>
        <p:spPr/>
        <p:txBody>
          <a:bodyPr/>
          <a:lstStyle/>
          <a:p>
            <a:r>
              <a:rPr kumimoji="1" lang="ja-JP" altLang="en-US" dirty="0"/>
              <a:t>入院と外来の受療率を悪性新生物、がんと、慢性疾患の糖尿病、そして統合失調症を比較してみる。平成</a:t>
            </a:r>
            <a:r>
              <a:rPr kumimoji="1" lang="en-US" altLang="ja-JP" dirty="0"/>
              <a:t>11</a:t>
            </a:r>
            <a:r>
              <a:rPr kumimoji="1" lang="ja-JP" altLang="en-US" dirty="0"/>
              <a:t>年から令和</a:t>
            </a:r>
            <a:r>
              <a:rPr kumimoji="1" lang="en-US" altLang="ja-JP" dirty="0"/>
              <a:t>2</a:t>
            </a:r>
            <a:r>
              <a:rPr kumimoji="1" lang="ja-JP" altLang="en-US" dirty="0"/>
              <a:t>年への移り変わり。がんが不治の病から慢性病になったことが分かる。糖尿病も統合失調症も同じ慢性病なのに、入院外来の比が逆転している。統合失調症は入院しなければいけないほどの重症の人が多いと解釈してはいけない。いつでも退院できるほど症状は安定しているのに、退院後の受け皿がないために入院を続けている。これを社会的入院という。国も、大阪府も社会的入院を減らすのが急務だと言い続けているのです。まだまだ社会的入院が減らない現実があるのです。</a:t>
            </a:r>
          </a:p>
        </p:txBody>
      </p:sp>
      <p:sp>
        <p:nvSpPr>
          <p:cNvPr id="4" name="スライド番号プレースホルダー 3">
            <a:extLst>
              <a:ext uri="{FF2B5EF4-FFF2-40B4-BE49-F238E27FC236}">
                <a16:creationId xmlns:a16="http://schemas.microsoft.com/office/drawing/2014/main" id="{7095E8FA-8C73-39E5-8891-0C7665863445}"/>
              </a:ext>
            </a:extLst>
          </p:cNvPr>
          <p:cNvSpPr>
            <a:spLocks noGrp="1"/>
          </p:cNvSpPr>
          <p:nvPr>
            <p:ph type="sldNum" sz="quarter" idx="5"/>
          </p:nvPr>
        </p:nvSpPr>
        <p:spPr/>
        <p:txBody>
          <a:bodyPr/>
          <a:lstStyle/>
          <a:p>
            <a:fld id="{4A94AA33-7184-43BC-AAE3-D898F0EF1663}" type="slidenum">
              <a:rPr kumimoji="1" lang="ja-JP" altLang="en-US" smtClean="0"/>
              <a:t>26</a:t>
            </a:fld>
            <a:endParaRPr kumimoji="1" lang="ja-JP" altLang="en-US"/>
          </a:p>
        </p:txBody>
      </p:sp>
    </p:spTree>
    <p:extLst>
      <p:ext uri="{BB962C8B-B14F-4D97-AF65-F5344CB8AC3E}">
        <p14:creationId xmlns:p14="http://schemas.microsoft.com/office/powerpoint/2010/main" val="216529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「障害」＝「生活のしづらさ」</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27</a:t>
            </a:fld>
            <a:endParaRPr kumimoji="1" lang="ja-JP" altLang="en-US"/>
          </a:p>
        </p:txBody>
      </p:sp>
    </p:spTree>
    <p:extLst>
      <p:ext uri="{BB962C8B-B14F-4D97-AF65-F5344CB8AC3E}">
        <p14:creationId xmlns:p14="http://schemas.microsoft.com/office/powerpoint/2010/main" val="1006307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施設コンフリクトのターゲットになった代表的精神障害である統合失調症についてお話しします。</a:t>
            </a:r>
            <a:endParaRPr kumimoji="1" lang="en-US" altLang="ja-JP" dirty="0"/>
          </a:p>
          <a:p>
            <a:r>
              <a:rPr kumimoji="1" lang="ja-JP" altLang="en-US" dirty="0"/>
              <a:t>慢性に経過するが、</a:t>
            </a:r>
            <a:r>
              <a:rPr kumimoji="1" lang="ja-JP" altLang="en-US" b="1" dirty="0"/>
              <a:t>社会参加できることを社会的寛解と定義すれば、寛解率は極めて高くなっている。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30</a:t>
            </a:fld>
            <a:endParaRPr kumimoji="1" lang="ja-JP" altLang="en-US"/>
          </a:p>
        </p:txBody>
      </p:sp>
    </p:spTree>
    <p:extLst>
      <p:ext uri="{BB962C8B-B14F-4D97-AF65-F5344CB8AC3E}">
        <p14:creationId xmlns:p14="http://schemas.microsoft.com/office/powerpoint/2010/main" val="80527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因はたった一つのものではない。関連遺伝子はいくつもある。胎生期のリスクファクターとはママのおなかの中でウイルス感染するとか有害物質が入ってきたとか。幼児期のリスクファクターとはその時の感染や受傷、精神的物凄いストレスを受けるとか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31</a:t>
            </a:fld>
            <a:endParaRPr kumimoji="1" lang="ja-JP" altLang="en-US"/>
          </a:p>
        </p:txBody>
      </p:sp>
    </p:spTree>
    <p:extLst>
      <p:ext uri="{BB962C8B-B14F-4D97-AF65-F5344CB8AC3E}">
        <p14:creationId xmlns:p14="http://schemas.microsoft.com/office/powerpoint/2010/main" val="215279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何かしら周りの様子がおかしい、大事件が起こりそう、地球は滅亡するのではないかなどもある。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32</a:t>
            </a:fld>
            <a:endParaRPr kumimoji="1" lang="ja-JP" altLang="en-US"/>
          </a:p>
        </p:txBody>
      </p:sp>
    </p:spTree>
    <p:extLst>
      <p:ext uri="{BB962C8B-B14F-4D97-AF65-F5344CB8AC3E}">
        <p14:creationId xmlns:p14="http://schemas.microsoft.com/office/powerpoint/2010/main" val="103065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異常体験と考えられるが正常反応からの連続的な深化の結果。情報処理という観点で考えると、近接して入ってきた</a:t>
            </a:r>
            <a:r>
              <a:rPr kumimoji="1" lang="en-US" altLang="ja-JP" dirty="0"/>
              <a:t>2</a:t>
            </a:r>
            <a:r>
              <a:rPr kumimoji="1" lang="ja-JP" altLang="en-US" dirty="0"/>
              <a:t>つの情報（入力刺激、内的想起）を　必然ととらえる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33</a:t>
            </a:fld>
            <a:endParaRPr kumimoji="1" lang="ja-JP" altLang="en-US"/>
          </a:p>
        </p:txBody>
      </p:sp>
    </p:spTree>
    <p:extLst>
      <p:ext uri="{BB962C8B-B14F-4D97-AF65-F5344CB8AC3E}">
        <p14:creationId xmlns:p14="http://schemas.microsoft.com/office/powerpoint/2010/main" val="2668162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妄想の発生機序。幻聴も似たメカニズム。</a:t>
            </a:r>
            <a:r>
              <a:rPr kumimoji="1" lang="en-US" altLang="ja-JP" dirty="0"/>
              <a:t>3</a:t>
            </a:r>
            <a:r>
              <a:rPr kumimoji="1" lang="ja-JP" altLang="en-US" dirty="0"/>
              <a:t>番目は、集中力低下、能率の悪さ、疲れやすいにつながる。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34</a:t>
            </a:fld>
            <a:endParaRPr kumimoji="1" lang="ja-JP" altLang="en-US"/>
          </a:p>
        </p:txBody>
      </p:sp>
    </p:spTree>
    <p:extLst>
      <p:ext uri="{BB962C8B-B14F-4D97-AF65-F5344CB8AC3E}">
        <p14:creationId xmlns:p14="http://schemas.microsoft.com/office/powerpoint/2010/main" val="124240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36</a:t>
            </a:fld>
            <a:endParaRPr kumimoji="1" lang="ja-JP" altLang="en-US"/>
          </a:p>
        </p:txBody>
      </p:sp>
    </p:spTree>
    <p:extLst>
      <p:ext uri="{BB962C8B-B14F-4D97-AF65-F5344CB8AC3E}">
        <p14:creationId xmlns:p14="http://schemas.microsoft.com/office/powerpoint/2010/main" val="1071581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37</a:t>
            </a:fld>
            <a:endParaRPr kumimoji="1" lang="ja-JP" altLang="en-US"/>
          </a:p>
        </p:txBody>
      </p:sp>
    </p:spTree>
    <p:extLst>
      <p:ext uri="{BB962C8B-B14F-4D97-AF65-F5344CB8AC3E}">
        <p14:creationId xmlns:p14="http://schemas.microsoft.com/office/powerpoint/2010/main" val="372880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この法律でいう障害者の概数を示しています。</a:t>
            </a:r>
            <a:r>
              <a:rPr kumimoji="1" lang="en-US" altLang="ja-JP" dirty="0"/>
              <a:t>10</a:t>
            </a:r>
            <a:r>
              <a:rPr kumimoji="1" lang="ja-JP" altLang="en-US" dirty="0"/>
              <a:t>人に一人が障害者であるというデータ。これは少数者ではない。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a:t>
            </a:fld>
            <a:endParaRPr kumimoji="1" lang="ja-JP" altLang="en-US"/>
          </a:p>
        </p:txBody>
      </p:sp>
    </p:spTree>
    <p:extLst>
      <p:ext uri="{BB962C8B-B14F-4D97-AF65-F5344CB8AC3E}">
        <p14:creationId xmlns:p14="http://schemas.microsoft.com/office/powerpoint/2010/main" val="137184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自立相談支援センターの通所、デイケア・ナイトケアの通所、就労継続支援</a:t>
            </a:r>
            <a:r>
              <a:rPr kumimoji="1" lang="en-US" altLang="ja-JP" dirty="0"/>
              <a:t>B</a:t>
            </a:r>
            <a:r>
              <a:rPr kumimoji="1" lang="ja-JP" altLang="en-US" dirty="0"/>
              <a:t>型事業所への通所は、社会的できているが、さらなる社会生活向上のための治療を受けている。</a:t>
            </a:r>
            <a:endParaRPr kumimoji="1" lang="en-US" altLang="ja-JP" dirty="0"/>
          </a:p>
          <a:p>
            <a:r>
              <a:rPr kumimoji="1" lang="ja-JP" altLang="en-US" dirty="0"/>
              <a:t>就労継続支援</a:t>
            </a:r>
            <a:r>
              <a:rPr kumimoji="1" lang="en-US" altLang="ja-JP" dirty="0"/>
              <a:t>A</a:t>
            </a:r>
            <a:r>
              <a:rPr kumimoji="1" lang="ja-JP" altLang="en-US" dirty="0"/>
              <a:t>型事業所への通所は、事業所と雇用関係を結んでいるから、社会的寛解と言える状態であるが、さらに一般企業との雇用関係を結ぶための治療過程ともいえる。</a:t>
            </a:r>
            <a:endParaRPr kumimoji="1" lang="en-US" altLang="ja-JP" dirty="0"/>
          </a:p>
          <a:p>
            <a:r>
              <a:rPr kumimoji="1" lang="ja-JP" altLang="en-US" dirty="0"/>
              <a:t>就労移行支援事業所への通所は、文字通り就労を目指すリハビリである。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38</a:t>
            </a:fld>
            <a:endParaRPr kumimoji="1" lang="ja-JP" altLang="en-US"/>
          </a:p>
        </p:txBody>
      </p:sp>
    </p:spTree>
    <p:extLst>
      <p:ext uri="{BB962C8B-B14F-4D97-AF65-F5344CB8AC3E}">
        <p14:creationId xmlns:p14="http://schemas.microsoft.com/office/powerpoint/2010/main" val="433775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39</a:t>
            </a:fld>
            <a:endParaRPr kumimoji="1" lang="ja-JP" altLang="en-US"/>
          </a:p>
        </p:txBody>
      </p:sp>
    </p:spTree>
    <p:extLst>
      <p:ext uri="{BB962C8B-B14F-4D97-AF65-F5344CB8AC3E}">
        <p14:creationId xmlns:p14="http://schemas.microsoft.com/office/powerpoint/2010/main" val="2053519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小規模作業所、福祉工場は自立支援事業所として変化</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40</a:t>
            </a:fld>
            <a:endParaRPr kumimoji="1" lang="ja-JP" altLang="en-US"/>
          </a:p>
        </p:txBody>
      </p:sp>
    </p:spTree>
    <p:extLst>
      <p:ext uri="{BB962C8B-B14F-4D97-AF65-F5344CB8AC3E}">
        <p14:creationId xmlns:p14="http://schemas.microsoft.com/office/powerpoint/2010/main" val="4267239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ICD10</a:t>
            </a:r>
            <a:r>
              <a:rPr kumimoji="1" lang="ja-JP" altLang="en-US" dirty="0"/>
              <a:t>までの気分障害のとらえ方です。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42</a:t>
            </a:fld>
            <a:endParaRPr kumimoji="1" lang="ja-JP" altLang="en-US"/>
          </a:p>
        </p:txBody>
      </p:sp>
    </p:spTree>
    <p:extLst>
      <p:ext uri="{BB962C8B-B14F-4D97-AF65-F5344CB8AC3E}">
        <p14:creationId xmlns:p14="http://schemas.microsoft.com/office/powerpoint/2010/main" val="459926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004C-59DC-0D32-F5B4-2537F46A4F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3D17B4-7A74-4F24-C379-6B80067342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71821AB-2A2A-98BB-3418-E5BD4A740576}"/>
              </a:ext>
            </a:extLst>
          </p:cNvPr>
          <p:cNvSpPr>
            <a:spLocks noGrp="1"/>
          </p:cNvSpPr>
          <p:nvPr>
            <p:ph type="body" idx="1"/>
          </p:nvPr>
        </p:nvSpPr>
        <p:spPr/>
        <p:txBody>
          <a:bodyPr/>
          <a:lstStyle/>
          <a:p>
            <a:r>
              <a:rPr kumimoji="1" lang="ja-JP" altLang="en-US" dirty="0"/>
              <a:t>こころの動きは思考、感情、意欲という異なる方向を持っています。夏目漱石の小説「草枕」の冒頭の有名な「山路を歩きながら、こう考えた。智に働けば角がたつ。情に掉させば流される。意地を通せば窮屈だ。とかくに人の世は住みにくい」</a:t>
            </a:r>
          </a:p>
        </p:txBody>
      </p:sp>
      <p:sp>
        <p:nvSpPr>
          <p:cNvPr id="4" name="スライド番号プレースホルダー 3">
            <a:extLst>
              <a:ext uri="{FF2B5EF4-FFF2-40B4-BE49-F238E27FC236}">
                <a16:creationId xmlns:a16="http://schemas.microsoft.com/office/drawing/2014/main" id="{326EA219-73BF-267F-1686-1EAB3161C0C0}"/>
              </a:ext>
            </a:extLst>
          </p:cNvPr>
          <p:cNvSpPr>
            <a:spLocks noGrp="1"/>
          </p:cNvSpPr>
          <p:nvPr>
            <p:ph type="sldNum" sz="quarter" idx="5"/>
          </p:nvPr>
        </p:nvSpPr>
        <p:spPr/>
        <p:txBody>
          <a:bodyPr/>
          <a:lstStyle/>
          <a:p>
            <a:fld id="{FB608697-7198-442E-8386-CD6E2B47254E}" type="slidenum">
              <a:rPr kumimoji="1" lang="ja-JP" altLang="en-US" smtClean="0"/>
              <a:t>43</a:t>
            </a:fld>
            <a:endParaRPr kumimoji="1" lang="ja-JP" altLang="en-US"/>
          </a:p>
        </p:txBody>
      </p:sp>
    </p:spTree>
    <p:extLst>
      <p:ext uri="{BB962C8B-B14F-4D97-AF65-F5344CB8AC3E}">
        <p14:creationId xmlns:p14="http://schemas.microsoft.com/office/powerpoint/2010/main" val="2325826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ECBB9-1B3B-0DE5-FCDD-AC6E2749C5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F993EC-B52D-FC5D-AB79-4CE5D26FE1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95BE6CC-1EA5-B172-B218-32018F50598C}"/>
              </a:ext>
            </a:extLst>
          </p:cNvPr>
          <p:cNvSpPr>
            <a:spLocks noGrp="1"/>
          </p:cNvSpPr>
          <p:nvPr>
            <p:ph type="body" idx="1"/>
          </p:nvPr>
        </p:nvSpPr>
        <p:spPr/>
        <p:txBody>
          <a:bodyPr/>
          <a:lstStyle/>
          <a:p>
            <a:r>
              <a:rPr kumimoji="1" lang="ja-JP" altLang="en-US" dirty="0"/>
              <a:t>不安は体の症状を作り出します。「いやあ不安やドキドキしてきた」「心配で心配で胸が締め付けられそう」「え、そんなこと言わんとって、胃が痛くなる」「大丈夫やろかがくがくしてきた」</a:t>
            </a:r>
          </a:p>
        </p:txBody>
      </p:sp>
      <p:sp>
        <p:nvSpPr>
          <p:cNvPr id="4" name="スライド番号プレースホルダー 3">
            <a:extLst>
              <a:ext uri="{FF2B5EF4-FFF2-40B4-BE49-F238E27FC236}">
                <a16:creationId xmlns:a16="http://schemas.microsoft.com/office/drawing/2014/main" id="{78398BB4-06EB-2DEC-E1A3-E223E9AB0571}"/>
              </a:ext>
            </a:extLst>
          </p:cNvPr>
          <p:cNvSpPr>
            <a:spLocks noGrp="1"/>
          </p:cNvSpPr>
          <p:nvPr>
            <p:ph type="sldNum" sz="quarter" idx="5"/>
          </p:nvPr>
        </p:nvSpPr>
        <p:spPr/>
        <p:txBody>
          <a:bodyPr/>
          <a:lstStyle/>
          <a:p>
            <a:fld id="{FB608697-7198-442E-8386-CD6E2B47254E}" type="slidenum">
              <a:rPr kumimoji="1" lang="ja-JP" altLang="en-US" smtClean="0"/>
              <a:t>45</a:t>
            </a:fld>
            <a:endParaRPr kumimoji="1" lang="ja-JP" altLang="en-US"/>
          </a:p>
        </p:txBody>
      </p:sp>
    </p:spTree>
    <p:extLst>
      <p:ext uri="{BB962C8B-B14F-4D97-AF65-F5344CB8AC3E}">
        <p14:creationId xmlns:p14="http://schemas.microsoft.com/office/powerpoint/2010/main" val="1558888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47</a:t>
            </a:fld>
            <a:endParaRPr kumimoji="1" lang="ja-JP" altLang="en-US"/>
          </a:p>
        </p:txBody>
      </p:sp>
    </p:spTree>
    <p:extLst>
      <p:ext uri="{BB962C8B-B14F-4D97-AF65-F5344CB8AC3E}">
        <p14:creationId xmlns:p14="http://schemas.microsoft.com/office/powerpoint/2010/main" val="147102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627C5-DC4E-22CE-6A3C-1E7AC2FB93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0A9D21-E39A-034B-E942-C4287EAFDA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68AE6B-FB62-43BA-5361-7B0D1310F2B6}"/>
              </a:ext>
            </a:extLst>
          </p:cNvPr>
          <p:cNvSpPr>
            <a:spLocks noGrp="1"/>
          </p:cNvSpPr>
          <p:nvPr>
            <p:ph type="body" idx="1"/>
          </p:nvPr>
        </p:nvSpPr>
        <p:spPr/>
        <p:txBody>
          <a:bodyPr/>
          <a:lstStyle/>
          <a:p>
            <a:r>
              <a:rPr kumimoji="1" lang="ja-JP" altLang="en-US"/>
              <a:t>お気付きと思いますがうつ状態とはエネルギーの下がった状態です。</a:t>
            </a:r>
          </a:p>
        </p:txBody>
      </p:sp>
      <p:sp>
        <p:nvSpPr>
          <p:cNvPr id="4" name="スライド番号プレースホルダー 3">
            <a:extLst>
              <a:ext uri="{FF2B5EF4-FFF2-40B4-BE49-F238E27FC236}">
                <a16:creationId xmlns:a16="http://schemas.microsoft.com/office/drawing/2014/main" id="{69E5EDD5-52AD-8EEA-E30F-1BD38EFC9A7C}"/>
              </a:ext>
            </a:extLst>
          </p:cNvPr>
          <p:cNvSpPr>
            <a:spLocks noGrp="1"/>
          </p:cNvSpPr>
          <p:nvPr>
            <p:ph type="sldNum" sz="quarter" idx="5"/>
          </p:nvPr>
        </p:nvSpPr>
        <p:spPr/>
        <p:txBody>
          <a:bodyPr/>
          <a:lstStyle/>
          <a:p>
            <a:fld id="{FB608697-7198-442E-8386-CD6E2B47254E}" type="slidenum">
              <a:rPr kumimoji="1" lang="ja-JP" altLang="en-US" smtClean="0"/>
              <a:t>49</a:t>
            </a:fld>
            <a:endParaRPr kumimoji="1" lang="ja-JP" altLang="en-US"/>
          </a:p>
        </p:txBody>
      </p:sp>
    </p:spTree>
    <p:extLst>
      <p:ext uri="{BB962C8B-B14F-4D97-AF65-F5344CB8AC3E}">
        <p14:creationId xmlns:p14="http://schemas.microsoft.com/office/powerpoint/2010/main" val="1656412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2E78-3F85-7533-42A0-AE7BFD9D4B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BFD40C-1AF3-EACE-49F5-00F17C9FC9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88153E-9F15-B367-3E32-2CC3F0CE7F2D}"/>
              </a:ext>
            </a:extLst>
          </p:cNvPr>
          <p:cNvSpPr>
            <a:spLocks noGrp="1"/>
          </p:cNvSpPr>
          <p:nvPr>
            <p:ph type="body" idx="1"/>
          </p:nvPr>
        </p:nvSpPr>
        <p:spPr/>
        <p:txBody>
          <a:bodyPr/>
          <a:lstStyle/>
          <a:p>
            <a:r>
              <a:rPr kumimoji="1" lang="ja-JP" altLang="en-US" dirty="0"/>
              <a:t>一番左の垂直方向の垢の矢印はエネルギーの大きさを表す。</a:t>
            </a:r>
          </a:p>
        </p:txBody>
      </p:sp>
      <p:sp>
        <p:nvSpPr>
          <p:cNvPr id="4" name="スライド番号プレースホルダー 3">
            <a:extLst>
              <a:ext uri="{FF2B5EF4-FFF2-40B4-BE49-F238E27FC236}">
                <a16:creationId xmlns:a16="http://schemas.microsoft.com/office/drawing/2014/main" id="{264109A4-F6F2-2E72-E17C-2176BB39A66B}"/>
              </a:ext>
            </a:extLst>
          </p:cNvPr>
          <p:cNvSpPr>
            <a:spLocks noGrp="1"/>
          </p:cNvSpPr>
          <p:nvPr>
            <p:ph type="sldNum" sz="quarter" idx="5"/>
          </p:nvPr>
        </p:nvSpPr>
        <p:spPr/>
        <p:txBody>
          <a:bodyPr/>
          <a:lstStyle/>
          <a:p>
            <a:fld id="{FB608697-7198-442E-8386-CD6E2B47254E}" type="slidenum">
              <a:rPr kumimoji="1" lang="ja-JP" altLang="en-US" smtClean="0"/>
              <a:t>51</a:t>
            </a:fld>
            <a:endParaRPr kumimoji="1" lang="ja-JP" altLang="en-US"/>
          </a:p>
        </p:txBody>
      </p:sp>
    </p:spTree>
    <p:extLst>
      <p:ext uri="{BB962C8B-B14F-4D97-AF65-F5344CB8AC3E}">
        <p14:creationId xmlns:p14="http://schemas.microsoft.com/office/powerpoint/2010/main" val="1739819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543E-55FB-D6E6-4C44-DFBB7FFBF1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88D0D0-D2C9-5A34-7470-5581A61829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B097FB-CC56-B7E0-B315-89CD535B99B9}"/>
              </a:ext>
            </a:extLst>
          </p:cNvPr>
          <p:cNvSpPr>
            <a:spLocks noGrp="1"/>
          </p:cNvSpPr>
          <p:nvPr>
            <p:ph type="body" idx="1"/>
          </p:nvPr>
        </p:nvSpPr>
        <p:spPr/>
        <p:txBody>
          <a:bodyPr/>
          <a:lstStyle/>
          <a:p>
            <a:r>
              <a:rPr kumimoji="1" lang="ja-JP" altLang="en-US" dirty="0"/>
              <a:t>うつ病の誘因が過負荷と喪失体験といわれる。</a:t>
            </a:r>
          </a:p>
        </p:txBody>
      </p:sp>
      <p:sp>
        <p:nvSpPr>
          <p:cNvPr id="4" name="スライド番号プレースホルダー 3">
            <a:extLst>
              <a:ext uri="{FF2B5EF4-FFF2-40B4-BE49-F238E27FC236}">
                <a16:creationId xmlns:a16="http://schemas.microsoft.com/office/drawing/2014/main" id="{6B02028E-E3CA-3E1E-2774-CEA703658168}"/>
              </a:ext>
            </a:extLst>
          </p:cNvPr>
          <p:cNvSpPr>
            <a:spLocks noGrp="1"/>
          </p:cNvSpPr>
          <p:nvPr>
            <p:ph type="sldNum" sz="quarter" idx="5"/>
          </p:nvPr>
        </p:nvSpPr>
        <p:spPr/>
        <p:txBody>
          <a:bodyPr/>
          <a:lstStyle/>
          <a:p>
            <a:fld id="{FB608697-7198-442E-8386-CD6E2B47254E}" type="slidenum">
              <a:rPr kumimoji="1" lang="ja-JP" altLang="en-US" smtClean="0"/>
              <a:t>52</a:t>
            </a:fld>
            <a:endParaRPr kumimoji="1" lang="ja-JP" altLang="en-US"/>
          </a:p>
        </p:txBody>
      </p:sp>
    </p:spTree>
    <p:extLst>
      <p:ext uri="{BB962C8B-B14F-4D97-AF65-F5344CB8AC3E}">
        <p14:creationId xmlns:p14="http://schemas.microsoft.com/office/powerpoint/2010/main" val="163353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すべての国民が障害の有無により分断されるのではなく共に生きる社会を実現しなければならない。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4</a:t>
            </a:fld>
            <a:endParaRPr kumimoji="1" lang="ja-JP" altLang="en-US"/>
          </a:p>
        </p:txBody>
      </p:sp>
    </p:spTree>
    <p:extLst>
      <p:ext uri="{BB962C8B-B14F-4D97-AF65-F5344CB8AC3E}">
        <p14:creationId xmlns:p14="http://schemas.microsoft.com/office/powerpoint/2010/main" val="2951071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B725-D02E-84F2-6BC4-522A7F2B7D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240A653-83F7-20C4-ECFC-5D96766260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840A76-73BE-B897-3EEC-37CAB556A11E}"/>
              </a:ext>
            </a:extLst>
          </p:cNvPr>
          <p:cNvSpPr>
            <a:spLocks noGrp="1"/>
          </p:cNvSpPr>
          <p:nvPr>
            <p:ph type="body" idx="1"/>
          </p:nvPr>
        </p:nvSpPr>
        <p:spPr/>
        <p:txBody>
          <a:bodyPr/>
          <a:lstStyle/>
          <a:p>
            <a:r>
              <a:rPr kumimoji="1" lang="ja-JP" altLang="en-US" dirty="0"/>
              <a:t>認知症のリハビリに回想法というのがある。</a:t>
            </a:r>
          </a:p>
        </p:txBody>
      </p:sp>
      <p:sp>
        <p:nvSpPr>
          <p:cNvPr id="4" name="スライド番号プレースホルダー 3">
            <a:extLst>
              <a:ext uri="{FF2B5EF4-FFF2-40B4-BE49-F238E27FC236}">
                <a16:creationId xmlns:a16="http://schemas.microsoft.com/office/drawing/2014/main" id="{7B8C0AC7-95F6-2F0F-E9D9-1347593F1116}"/>
              </a:ext>
            </a:extLst>
          </p:cNvPr>
          <p:cNvSpPr>
            <a:spLocks noGrp="1"/>
          </p:cNvSpPr>
          <p:nvPr>
            <p:ph type="sldNum" sz="quarter" idx="5"/>
          </p:nvPr>
        </p:nvSpPr>
        <p:spPr/>
        <p:txBody>
          <a:bodyPr/>
          <a:lstStyle/>
          <a:p>
            <a:fld id="{FB608697-7198-442E-8386-CD6E2B47254E}" type="slidenum">
              <a:rPr kumimoji="1" lang="ja-JP" altLang="en-US" smtClean="0"/>
              <a:t>53</a:t>
            </a:fld>
            <a:endParaRPr kumimoji="1" lang="ja-JP" altLang="en-US"/>
          </a:p>
        </p:txBody>
      </p:sp>
    </p:spTree>
    <p:extLst>
      <p:ext uri="{BB962C8B-B14F-4D97-AF65-F5344CB8AC3E}">
        <p14:creationId xmlns:p14="http://schemas.microsoft.com/office/powerpoint/2010/main" val="2360403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a:t>
            </a:r>
            <a:r>
              <a:rPr kumimoji="1" lang="ja-JP" altLang="en-US" dirty="0"/>
              <a:t>。の特性を持つことが必須。</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57</a:t>
            </a:fld>
            <a:endParaRPr kumimoji="1" lang="ja-JP" altLang="en-US"/>
          </a:p>
        </p:txBody>
      </p:sp>
    </p:spTree>
    <p:extLst>
      <p:ext uri="{BB962C8B-B14F-4D97-AF65-F5344CB8AC3E}">
        <p14:creationId xmlns:p14="http://schemas.microsoft.com/office/powerpoint/2010/main" val="298455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特性</a:t>
            </a:r>
            <a:r>
              <a:rPr kumimoji="1" lang="en-US" altLang="ja-JP" dirty="0"/>
              <a:t>A</a:t>
            </a:r>
            <a:r>
              <a:rPr kumimoji="1" lang="ja-JP" altLang="en-US" dirty="0"/>
              <a:t>。場の空気が読めない、集団行動が苦手。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58</a:t>
            </a:fld>
            <a:endParaRPr kumimoji="1" lang="ja-JP" altLang="en-US"/>
          </a:p>
        </p:txBody>
      </p:sp>
    </p:spTree>
    <p:extLst>
      <p:ext uri="{BB962C8B-B14F-4D97-AF65-F5344CB8AC3E}">
        <p14:creationId xmlns:p14="http://schemas.microsoft.com/office/powerpoint/2010/main" val="1887082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特性</a:t>
            </a:r>
            <a:r>
              <a:rPr kumimoji="1" lang="en-US" altLang="ja-JP" dirty="0"/>
              <a:t>B.</a:t>
            </a:r>
            <a:r>
              <a:rPr kumimoji="1" lang="ja-JP" altLang="en-US" dirty="0"/>
              <a:t>　最後の項の注：臭いをかぐ、ある手触りを楽しむ</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59</a:t>
            </a:fld>
            <a:endParaRPr kumimoji="1" lang="ja-JP" altLang="en-US"/>
          </a:p>
        </p:txBody>
      </p:sp>
    </p:spTree>
    <p:extLst>
      <p:ext uri="{BB962C8B-B14F-4D97-AF65-F5344CB8AC3E}">
        <p14:creationId xmlns:p14="http://schemas.microsoft.com/office/powerpoint/2010/main" val="2290131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a:t>
            </a:r>
            <a:r>
              <a:rPr kumimoji="1" lang="ja-JP" altLang="en-US" dirty="0"/>
              <a:t>の特性の上に臨床的に明らかな障害があってはじめて自閉スペクトラム症と診断される。特性だけを持っている人の中で平均的一般人が及びもつかない才能で発明発見をした先駆者がおられ、一般人はその恩恵を受け、偉人だと尊敬してい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60</a:t>
            </a:fld>
            <a:endParaRPr kumimoji="1" lang="ja-JP" altLang="en-US"/>
          </a:p>
        </p:txBody>
      </p:sp>
    </p:spTree>
    <p:extLst>
      <p:ext uri="{BB962C8B-B14F-4D97-AF65-F5344CB8AC3E}">
        <p14:creationId xmlns:p14="http://schemas.microsoft.com/office/powerpoint/2010/main" val="877432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几帳面な商品配列、一瞥で状況把握できる、違いを発見できる。　相手の立場になって考えることができない。</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61</a:t>
            </a:fld>
            <a:endParaRPr kumimoji="1" lang="ja-JP" altLang="en-US"/>
          </a:p>
        </p:txBody>
      </p:sp>
    </p:spTree>
    <p:extLst>
      <p:ext uri="{BB962C8B-B14F-4D97-AF65-F5344CB8AC3E}">
        <p14:creationId xmlns:p14="http://schemas.microsoft.com/office/powerpoint/2010/main" val="730816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CEA7E-DE0F-23D2-F6D7-F98A4F5761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6E3642-5EEB-8EF1-5BED-5C9F67B289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3286117-C23A-EE1C-2F8C-4814B46F464B}"/>
              </a:ext>
            </a:extLst>
          </p:cNvPr>
          <p:cNvSpPr>
            <a:spLocks noGrp="1"/>
          </p:cNvSpPr>
          <p:nvPr>
            <p:ph type="body" idx="1"/>
          </p:nvPr>
        </p:nvSpPr>
        <p:spPr/>
        <p:txBody>
          <a:bodyPr/>
          <a:lstStyle/>
          <a:p>
            <a:r>
              <a:rPr kumimoji="1" lang="ja-JP" altLang="en-US" dirty="0"/>
              <a:t>精神障害者は罪を犯しやすいと主張する人たちがいます。検証してみましょう。統計処理の仕方で、まったく異なる結論出すこともできる。次にに生データを見よう。</a:t>
            </a:r>
          </a:p>
        </p:txBody>
      </p:sp>
      <p:sp>
        <p:nvSpPr>
          <p:cNvPr id="4" name="スライド番号プレースホルダー 3">
            <a:extLst>
              <a:ext uri="{FF2B5EF4-FFF2-40B4-BE49-F238E27FC236}">
                <a16:creationId xmlns:a16="http://schemas.microsoft.com/office/drawing/2014/main" id="{D81BC264-1090-1DC4-F9CB-40B92A353134}"/>
              </a:ext>
            </a:extLst>
          </p:cNvPr>
          <p:cNvSpPr>
            <a:spLocks noGrp="1"/>
          </p:cNvSpPr>
          <p:nvPr>
            <p:ph type="sldNum" sz="quarter" idx="5"/>
          </p:nvPr>
        </p:nvSpPr>
        <p:spPr/>
        <p:txBody>
          <a:bodyPr/>
          <a:lstStyle/>
          <a:p>
            <a:fld id="{4A94AA33-7184-43BC-AAE3-D898F0EF1663}" type="slidenum">
              <a:rPr kumimoji="1" lang="ja-JP" altLang="en-US" smtClean="0"/>
              <a:t>67</a:t>
            </a:fld>
            <a:endParaRPr kumimoji="1" lang="ja-JP" altLang="en-US"/>
          </a:p>
        </p:txBody>
      </p:sp>
    </p:spTree>
    <p:extLst>
      <p:ext uri="{BB962C8B-B14F-4D97-AF65-F5344CB8AC3E}">
        <p14:creationId xmlns:p14="http://schemas.microsoft.com/office/powerpoint/2010/main" val="1056666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警察庁ホームページから。平成</a:t>
            </a:r>
            <a:r>
              <a:rPr kumimoji="1" lang="en-US" altLang="ja-JP" dirty="0"/>
              <a:t>29</a:t>
            </a:r>
            <a:r>
              <a:rPr kumimoji="1" lang="ja-JP" altLang="en-US" dirty="0"/>
              <a:t>年。総数での犯罪率は極めて低い。</a:t>
            </a:r>
            <a:r>
              <a:rPr kumimoji="1" lang="en-US" altLang="ja-JP" dirty="0"/>
              <a:t>1.5</a:t>
            </a:r>
            <a:r>
              <a:rPr kumimoji="1" lang="ja-JP" altLang="en-US" dirty="0"/>
              <a:t>％　殺人、放火は比率は増える。</a:t>
            </a:r>
            <a:endParaRPr kumimoji="1" lang="en-US" altLang="ja-JP" dirty="0"/>
          </a:p>
          <a:p>
            <a:r>
              <a:rPr kumimoji="1" lang="ja-JP" altLang="en-US" dirty="0"/>
              <a:t>ところで、精神障碍者の犯罪率は母数を精神障害者数にしないといけない、非精神障害者の犯罪率の母数は非精神障害者の総数にしないといけないという批判がある。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69</a:t>
            </a:fld>
            <a:endParaRPr kumimoji="1" lang="ja-JP" altLang="en-US"/>
          </a:p>
        </p:txBody>
      </p:sp>
    </p:spTree>
    <p:extLst>
      <p:ext uri="{BB962C8B-B14F-4D97-AF65-F5344CB8AC3E}">
        <p14:creationId xmlns:p14="http://schemas.microsoft.com/office/powerpoint/2010/main" val="3972321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実人数で比較するとこの図。精神障碍者の犯罪実数は極めて低い。しかし母集団大きさが違う、犯罪率を見ないといけないという批判がある。次の図に。</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70</a:t>
            </a:fld>
            <a:endParaRPr kumimoji="1" lang="ja-JP" altLang="en-US"/>
          </a:p>
        </p:txBody>
      </p:sp>
    </p:spTree>
    <p:extLst>
      <p:ext uri="{BB962C8B-B14F-4D97-AF65-F5344CB8AC3E}">
        <p14:creationId xmlns:p14="http://schemas.microsoft.com/office/powerpoint/2010/main" val="3075529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851">
              <a:defRPr/>
            </a:pPr>
            <a:r>
              <a:rPr kumimoji="1" lang="ja-JP" altLang="en-US" dirty="0"/>
              <a:t>厚労省の資料　精神障害者数　</a:t>
            </a:r>
            <a:r>
              <a:rPr kumimoji="1" lang="en-US" altLang="ja-JP" dirty="0"/>
              <a:t>419</a:t>
            </a:r>
            <a:r>
              <a:rPr kumimoji="1" lang="ja-JP" altLang="en-US" dirty="0"/>
              <a:t>万人　精神障害の疑いの人はここには含まれない。これを真精神障害とする。犯罪を犯したことにより精神障害があるとされた者の潜在的総数はまったくわからない。これは</a:t>
            </a:r>
            <a:r>
              <a:rPr kumimoji="1" lang="en-US" altLang="ja-JP" dirty="0"/>
              <a:t>0</a:t>
            </a:r>
            <a:r>
              <a:rPr kumimoji="1" lang="ja-JP" altLang="en-US" dirty="0"/>
              <a:t>として精神障害者等の母集団も</a:t>
            </a:r>
            <a:r>
              <a:rPr kumimoji="1" lang="en-US" altLang="ja-JP" dirty="0"/>
              <a:t>419</a:t>
            </a:r>
            <a:r>
              <a:rPr kumimoji="1" lang="ja-JP" altLang="en-US" dirty="0"/>
              <a:t>万人のままにする。ネットなどで精神障碍者の犯罪率として挙げられている数である。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72</a:t>
            </a:fld>
            <a:endParaRPr kumimoji="1" lang="ja-JP" altLang="en-US"/>
          </a:p>
        </p:txBody>
      </p:sp>
    </p:spTree>
    <p:extLst>
      <p:ext uri="{BB962C8B-B14F-4D97-AF65-F5344CB8AC3E}">
        <p14:creationId xmlns:p14="http://schemas.microsoft.com/office/powerpoint/2010/main" val="319405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生活のしづらさなる基礎事象として、障害、介護特に高齢者、子育て、生活困窮、健康問題があり、それらが分野横断的に、重層的に対応していかなければならない。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8</a:t>
            </a:fld>
            <a:endParaRPr kumimoji="1" lang="ja-JP" altLang="en-US"/>
          </a:p>
        </p:txBody>
      </p:sp>
    </p:spTree>
    <p:extLst>
      <p:ext uri="{BB962C8B-B14F-4D97-AF65-F5344CB8AC3E}">
        <p14:creationId xmlns:p14="http://schemas.microsoft.com/office/powerpoint/2010/main" val="387032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74</a:t>
            </a:fld>
            <a:endParaRPr kumimoji="1" lang="ja-JP" altLang="en-US"/>
          </a:p>
        </p:txBody>
      </p:sp>
    </p:spTree>
    <p:extLst>
      <p:ext uri="{BB962C8B-B14F-4D97-AF65-F5344CB8AC3E}">
        <p14:creationId xmlns:p14="http://schemas.microsoft.com/office/powerpoint/2010/main" val="3952450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こうしてみると精神障害者も精神障害の疑いのある人も殺人、放火でも際立って高いわけではないことが分かる。殺人は</a:t>
            </a:r>
            <a:r>
              <a:rPr kumimoji="1" lang="en-US" altLang="ja-JP" dirty="0"/>
              <a:t>2</a:t>
            </a:r>
            <a:r>
              <a:rPr kumimoji="1" lang="ja-JP" altLang="en-US" dirty="0"/>
              <a:t>～</a:t>
            </a:r>
            <a:r>
              <a:rPr kumimoji="1" lang="en-US" altLang="ja-JP" dirty="0"/>
              <a:t>3</a:t>
            </a:r>
            <a:r>
              <a:rPr kumimoji="1" lang="ja-JP" altLang="en-US" dirty="0"/>
              <a:t>倍。放火は</a:t>
            </a:r>
            <a:r>
              <a:rPr kumimoji="1" lang="en-US" altLang="ja-JP" dirty="0"/>
              <a:t>3</a:t>
            </a:r>
            <a:r>
              <a:rPr kumimoji="1" lang="ja-JP" altLang="en-US" dirty="0"/>
              <a:t>～</a:t>
            </a:r>
            <a:r>
              <a:rPr kumimoji="1" lang="en-US" altLang="ja-JP" dirty="0"/>
              <a:t>4</a:t>
            </a:r>
            <a:r>
              <a:rPr kumimoji="1" lang="ja-JP" altLang="en-US" dirty="0"/>
              <a:t>倍程度。傷害・暴行は非精神障害者の</a:t>
            </a:r>
            <a:r>
              <a:rPr kumimoji="1" lang="en-US" altLang="ja-JP" dirty="0"/>
              <a:t>1/4</a:t>
            </a:r>
            <a:r>
              <a:rPr kumimoji="1" lang="ja-JP" altLang="en-US" dirty="0"/>
              <a:t>でしかない。精神障害者は乱暴者ではない！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75</a:t>
            </a:fld>
            <a:endParaRPr kumimoji="1" lang="ja-JP" altLang="en-US"/>
          </a:p>
        </p:txBody>
      </p:sp>
    </p:spTree>
    <p:extLst>
      <p:ext uri="{BB962C8B-B14F-4D97-AF65-F5344CB8AC3E}">
        <p14:creationId xmlns:p14="http://schemas.microsoft.com/office/powerpoint/2010/main" val="2962583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施設を利用している障害者は、陰性症状の改善を図りながらの社会参加をしている人。陽性症状が出れば自宅療養に切り替える。反対住民が危惧する、乱暴狼藉をするなどありえない。</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82</a:t>
            </a:fld>
            <a:endParaRPr kumimoji="1" lang="ja-JP" altLang="en-US"/>
          </a:p>
        </p:txBody>
      </p:sp>
    </p:spTree>
    <p:extLst>
      <p:ext uri="{BB962C8B-B14F-4D97-AF65-F5344CB8AC3E}">
        <p14:creationId xmlns:p14="http://schemas.microsoft.com/office/powerpoint/2010/main" val="200288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知的障害者もやはり差別偏見の対象である。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83</a:t>
            </a:fld>
            <a:endParaRPr kumimoji="1" lang="ja-JP" altLang="en-US"/>
          </a:p>
        </p:txBody>
      </p:sp>
    </p:spTree>
    <p:extLst>
      <p:ext uri="{BB962C8B-B14F-4D97-AF65-F5344CB8AC3E}">
        <p14:creationId xmlns:p14="http://schemas.microsoft.com/office/powerpoint/2010/main" val="3134654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様性まずあった。環境も含めた社会の中で生活しづらい人を、「障害者」と弁別したのだ。生活のしづらさは社会との関係の中で生じていて、環境・社会が変われば「障がい者」にだれがなるか変わってくる。健康なもの障害者は常にともにあり、区別することは意味を失うのです。コロナ禍というすべての人が生きづらさを余儀なくされた時こそ、コロナ後の新しい社会を作る過程で、生活のしづらさをなるべく均等にしていこうと考えるのです。多様性を尊重する、そのためには他者をよく理解することが必要です。いうのは簡単ですが行うのは難しい「ええ加減主義のススメ」を参考に前に進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85</a:t>
            </a:fld>
            <a:endParaRPr kumimoji="1" lang="ja-JP" altLang="en-US"/>
          </a:p>
        </p:txBody>
      </p:sp>
    </p:spTree>
    <p:extLst>
      <p:ext uri="{BB962C8B-B14F-4D97-AF65-F5344CB8AC3E}">
        <p14:creationId xmlns:p14="http://schemas.microsoft.com/office/powerpoint/2010/main" val="746696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86</a:t>
            </a:fld>
            <a:endParaRPr kumimoji="1" lang="ja-JP" altLang="en-US"/>
          </a:p>
        </p:txBody>
      </p:sp>
    </p:spTree>
    <p:extLst>
      <p:ext uri="{BB962C8B-B14F-4D97-AF65-F5344CB8AC3E}">
        <p14:creationId xmlns:p14="http://schemas.microsoft.com/office/powerpoint/2010/main" val="197188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FFCC00"/>
              </a:buClr>
              <a:buSzPct val="60000"/>
              <a:buFont typeface="Wingdings" panose="05000000000000000000" pitchFamily="2" charset="2"/>
              <a:buNone/>
              <a:tabLst/>
              <a:defRPr/>
            </a:pPr>
            <a:r>
              <a:rPr kumimoji="1" lang="ja-JP" altLang="en-US" sz="2400" b="0" i="0" u="none" strike="noStrike" kern="1200" cap="none" spc="0" normalizeH="0" baseline="0" noProof="0" dirty="0">
                <a:ln>
                  <a:noFill/>
                </a:ln>
                <a:solidFill>
                  <a:srgbClr val="FFFFFF"/>
                </a:solidFill>
                <a:effectLst/>
                <a:uLnTx/>
                <a:uFillTx/>
                <a:latin typeface="Tahoma"/>
                <a:ea typeface="ＭＳ Ｐゴシック"/>
                <a:cs typeface="+mn-cs"/>
              </a:rPr>
              <a:t>公助、共助を求めるな、自助ができないのは自己責任だという考えもあります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9</a:t>
            </a:fld>
            <a:endParaRPr kumimoji="1" lang="ja-JP" altLang="en-US"/>
          </a:p>
        </p:txBody>
      </p:sp>
    </p:spTree>
    <p:extLst>
      <p:ext uri="{BB962C8B-B14F-4D97-AF65-F5344CB8AC3E}">
        <p14:creationId xmlns:p14="http://schemas.microsoft.com/office/powerpoint/2010/main" val="65736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10</a:t>
            </a:fld>
            <a:endParaRPr kumimoji="1" lang="ja-JP" altLang="en-US"/>
          </a:p>
        </p:txBody>
      </p:sp>
    </p:spTree>
    <p:extLst>
      <p:ext uri="{BB962C8B-B14F-4D97-AF65-F5344CB8AC3E}">
        <p14:creationId xmlns:p14="http://schemas.microsoft.com/office/powerpoint/2010/main" val="336316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箕面市での事例は</a:t>
            </a:r>
            <a:r>
              <a:rPr kumimoji="1" lang="en-US" altLang="ja-JP" dirty="0"/>
              <a:t>2002</a:t>
            </a:r>
            <a:r>
              <a:rPr kumimoji="1" lang="ja-JP" altLang="en-US" dirty="0"/>
              <a:t>年に起こりました。</a:t>
            </a:r>
            <a:r>
              <a:rPr kumimoji="1" lang="ja-JP" altLang="en-US" b="1" dirty="0"/>
              <a:t>パオみのおは外院にある小規模作業所現在は就労継続支援</a:t>
            </a:r>
            <a:r>
              <a:rPr kumimoji="1" lang="en-US" altLang="ja-JP" b="1" dirty="0"/>
              <a:t>B</a:t>
            </a:r>
            <a:r>
              <a:rPr kumimoji="1" lang="ja-JP" altLang="en-US" b="1" dirty="0"/>
              <a:t>型事業所アットホームに間借りする形で活動。</a:t>
            </a:r>
            <a:r>
              <a:rPr kumimoji="1" lang="ja-JP" altLang="en-US" dirty="0"/>
              <a:t>手狭になったということと、箕面東部以外在住の障がい者にとっても利用しやすい場所を探していた。桜井に手ごろな物件見つかりました。付属池田小事件は前年の</a:t>
            </a:r>
            <a:r>
              <a:rPr kumimoji="1" lang="en-US" altLang="ja-JP" dirty="0"/>
              <a:t>6</a:t>
            </a:r>
            <a:r>
              <a:rPr kumimoji="1" lang="ja-JP" altLang="en-US" dirty="0"/>
              <a:t>月に起こっている。施設コンフリクトだけではない理由で、新しい移転地を探すことになり現在地に移転した。</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11</a:t>
            </a:fld>
            <a:endParaRPr kumimoji="1" lang="ja-JP" altLang="en-US"/>
          </a:p>
        </p:txBody>
      </p:sp>
    </p:spTree>
    <p:extLst>
      <p:ext uri="{BB962C8B-B14F-4D97-AF65-F5344CB8AC3E}">
        <p14:creationId xmlns:p14="http://schemas.microsoft.com/office/powerpoint/2010/main" val="152136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パオみのお移転時の反対ビラ。危機危険をあおる言葉が躍っています。</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12</a:t>
            </a:fld>
            <a:endParaRPr kumimoji="1" lang="ja-JP" altLang="en-US"/>
          </a:p>
        </p:txBody>
      </p:sp>
    </p:spTree>
    <p:extLst>
      <p:ext uri="{BB962C8B-B14F-4D97-AF65-F5344CB8AC3E}">
        <p14:creationId xmlns:p14="http://schemas.microsoft.com/office/powerpoint/2010/main" val="129373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2DCC6937-BF5E-4009-8C73-925AB65BF250}"/>
              </a:ext>
            </a:extLst>
          </p:cNvPr>
          <p:cNvGrpSpPr>
            <a:grpSpLocks/>
          </p:cNvGrpSpPr>
          <p:nvPr/>
        </p:nvGrpSpPr>
        <p:grpSpPr bwMode="auto">
          <a:xfrm>
            <a:off x="0" y="2438400"/>
            <a:ext cx="9009063" cy="1052513"/>
            <a:chOff x="0" y="1536"/>
            <a:chExt cx="5675" cy="663"/>
          </a:xfrm>
        </p:grpSpPr>
        <p:grpSp>
          <p:nvGrpSpPr>
            <p:cNvPr id="4099" name="Group 3">
              <a:extLst>
                <a:ext uri="{FF2B5EF4-FFF2-40B4-BE49-F238E27FC236}">
                  <a16:creationId xmlns:a16="http://schemas.microsoft.com/office/drawing/2014/main" id="{AD45E07D-B8B8-4B9B-A917-A4B646EC0A4F}"/>
                </a:ext>
              </a:extLst>
            </p:cNvPr>
            <p:cNvGrpSpPr>
              <a:grpSpLocks/>
            </p:cNvGrpSpPr>
            <p:nvPr/>
          </p:nvGrpSpPr>
          <p:grpSpPr bwMode="auto">
            <a:xfrm>
              <a:off x="183" y="1604"/>
              <a:ext cx="448" cy="299"/>
              <a:chOff x="720" y="336"/>
              <a:chExt cx="624" cy="432"/>
            </a:xfrm>
          </p:grpSpPr>
          <p:sp>
            <p:nvSpPr>
              <p:cNvPr id="4100" name="Rectangle 4">
                <a:extLst>
                  <a:ext uri="{FF2B5EF4-FFF2-40B4-BE49-F238E27FC236}">
                    <a16:creationId xmlns:a16="http://schemas.microsoft.com/office/drawing/2014/main" id="{928E6CE9-A854-4772-8661-23EEDF8855DC}"/>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 name="Rectangle 5">
                <a:extLst>
                  <a:ext uri="{FF2B5EF4-FFF2-40B4-BE49-F238E27FC236}">
                    <a16:creationId xmlns:a16="http://schemas.microsoft.com/office/drawing/2014/main" id="{6F833777-E34B-4FE3-A4F5-126E70E5EAD3}"/>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102" name="Group 6">
              <a:extLst>
                <a:ext uri="{FF2B5EF4-FFF2-40B4-BE49-F238E27FC236}">
                  <a16:creationId xmlns:a16="http://schemas.microsoft.com/office/drawing/2014/main" id="{039A9B62-1C16-450F-891C-A61D2B662794}"/>
                </a:ext>
              </a:extLst>
            </p:cNvPr>
            <p:cNvGrpSpPr>
              <a:grpSpLocks/>
            </p:cNvGrpSpPr>
            <p:nvPr/>
          </p:nvGrpSpPr>
          <p:grpSpPr bwMode="auto">
            <a:xfrm>
              <a:off x="261" y="1870"/>
              <a:ext cx="465" cy="299"/>
              <a:chOff x="912" y="2640"/>
              <a:chExt cx="672" cy="432"/>
            </a:xfrm>
          </p:grpSpPr>
          <p:sp>
            <p:nvSpPr>
              <p:cNvPr id="4103" name="Rectangle 7">
                <a:extLst>
                  <a:ext uri="{FF2B5EF4-FFF2-40B4-BE49-F238E27FC236}">
                    <a16:creationId xmlns:a16="http://schemas.microsoft.com/office/drawing/2014/main" id="{ACE821D1-FB9F-452E-8AEF-48EFE5BA0B7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4" name="Rectangle 8">
                <a:extLst>
                  <a:ext uri="{FF2B5EF4-FFF2-40B4-BE49-F238E27FC236}">
                    <a16:creationId xmlns:a16="http://schemas.microsoft.com/office/drawing/2014/main" id="{63D6921D-0AC9-4542-B538-4B39EB63C65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05" name="Rectangle 9">
              <a:extLst>
                <a:ext uri="{FF2B5EF4-FFF2-40B4-BE49-F238E27FC236}">
                  <a16:creationId xmlns:a16="http://schemas.microsoft.com/office/drawing/2014/main" id="{442768CB-4F16-40A0-8F88-A1429D53EE6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6" name="Rectangle 10">
              <a:extLst>
                <a:ext uri="{FF2B5EF4-FFF2-40B4-BE49-F238E27FC236}">
                  <a16:creationId xmlns:a16="http://schemas.microsoft.com/office/drawing/2014/main" id="{20E12DB0-6EB0-49B7-A4A5-1C5B886749BB}"/>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7" name="Rectangle 11">
              <a:extLst>
                <a:ext uri="{FF2B5EF4-FFF2-40B4-BE49-F238E27FC236}">
                  <a16:creationId xmlns:a16="http://schemas.microsoft.com/office/drawing/2014/main" id="{41752BDB-7A70-40FC-9924-A338A63402C2}"/>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08" name="Rectangle 12">
            <a:extLst>
              <a:ext uri="{FF2B5EF4-FFF2-40B4-BE49-F238E27FC236}">
                <a16:creationId xmlns:a16="http://schemas.microsoft.com/office/drawing/2014/main" id="{290A07BD-4A26-4FD7-9FAF-25586C126386}"/>
              </a:ext>
            </a:extLst>
          </p:cNvPr>
          <p:cNvSpPr>
            <a:spLocks noGrp="1" noChangeArrowheads="1"/>
          </p:cNvSpPr>
          <p:nvPr>
            <p:ph type="ctrTitle"/>
          </p:nvPr>
        </p:nvSpPr>
        <p:spPr>
          <a:xfrm>
            <a:off x="990600" y="1828800"/>
            <a:ext cx="7772400" cy="1143000"/>
          </a:xfrm>
        </p:spPr>
        <p:txBody>
          <a:bodyPr/>
          <a:lstStyle>
            <a:lvl1pPr>
              <a:defRPr/>
            </a:lvl1pPr>
          </a:lstStyle>
          <a:p>
            <a:pPr lvl="0"/>
            <a:r>
              <a:rPr lang="ja-JP" altLang="en-US" noProof="0"/>
              <a:t>マスタ タイトルの書式設定</a:t>
            </a:r>
          </a:p>
        </p:txBody>
      </p:sp>
      <p:sp>
        <p:nvSpPr>
          <p:cNvPr id="4109" name="Rectangle 13">
            <a:extLst>
              <a:ext uri="{FF2B5EF4-FFF2-40B4-BE49-F238E27FC236}">
                <a16:creationId xmlns:a16="http://schemas.microsoft.com/office/drawing/2014/main" id="{B122C6DF-D276-4590-BC1E-E8A1A15F00F6}"/>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4110" name="Rectangle 14">
            <a:extLst>
              <a:ext uri="{FF2B5EF4-FFF2-40B4-BE49-F238E27FC236}">
                <a16:creationId xmlns:a16="http://schemas.microsoft.com/office/drawing/2014/main" id="{B620A69D-2D75-404E-9262-E104FD53D627}"/>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ja-JP"/>
          </a:p>
        </p:txBody>
      </p:sp>
      <p:sp>
        <p:nvSpPr>
          <p:cNvPr id="4111" name="Rectangle 15">
            <a:extLst>
              <a:ext uri="{FF2B5EF4-FFF2-40B4-BE49-F238E27FC236}">
                <a16:creationId xmlns:a16="http://schemas.microsoft.com/office/drawing/2014/main" id="{BC1DA5E6-3557-4927-BFAD-25DADD318CE5}"/>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ja-JP"/>
          </a:p>
        </p:txBody>
      </p:sp>
      <p:sp>
        <p:nvSpPr>
          <p:cNvPr id="4112" name="Rectangle 16">
            <a:extLst>
              <a:ext uri="{FF2B5EF4-FFF2-40B4-BE49-F238E27FC236}">
                <a16:creationId xmlns:a16="http://schemas.microsoft.com/office/drawing/2014/main" id="{30E2554F-E1EA-4285-8875-EEB11FC9FB56}"/>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96F26E7B-80D5-45DC-9CB3-6543CA22D61E}"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923E38-5939-4654-9C12-364718881AEB}"/>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230FE3-03FA-4941-A009-4C9CEB1AA558}"/>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EA55C35-8ECC-4D2D-8296-B9906A02765F}"/>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BA52C85F-4D02-4B6E-86DC-0A4525940EF1}"/>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14E35A0-D4FA-47FB-A8B6-B42AC3E85B94}"/>
              </a:ext>
            </a:extLst>
          </p:cNvPr>
          <p:cNvSpPr>
            <a:spLocks noGrp="1"/>
          </p:cNvSpPr>
          <p:nvPr>
            <p:ph type="sldNum" sz="quarter" idx="12"/>
          </p:nvPr>
        </p:nvSpPr>
        <p:spPr/>
        <p:txBody>
          <a:bodyPr/>
          <a:lstStyle>
            <a:lvl1pPr>
              <a:defRPr/>
            </a:lvl1pPr>
          </a:lstStyle>
          <a:p>
            <a:fld id="{863FC00A-E171-485B-93B0-F5EA599D3B34}" type="slidenum">
              <a:rPr lang="en-US" altLang="ja-JP"/>
              <a:pPr/>
              <a:t>‹#›</a:t>
            </a:fld>
            <a:endParaRPr lang="en-US" altLang="ja-JP"/>
          </a:p>
        </p:txBody>
      </p:sp>
    </p:spTree>
    <p:extLst>
      <p:ext uri="{BB962C8B-B14F-4D97-AF65-F5344CB8AC3E}">
        <p14:creationId xmlns:p14="http://schemas.microsoft.com/office/powerpoint/2010/main" val="202546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95EF7F6-B726-4A2F-B574-E0F61A25546A}"/>
              </a:ext>
            </a:extLst>
          </p:cNvPr>
          <p:cNvSpPr>
            <a:spLocks noGrp="1"/>
          </p:cNvSpPr>
          <p:nvPr>
            <p:ph type="title" orient="vert"/>
          </p:nvPr>
        </p:nvSpPr>
        <p:spPr>
          <a:xfrm>
            <a:off x="7004050" y="617538"/>
            <a:ext cx="1951038" cy="551497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2FAA86-1788-4141-9EB0-2F77A0FEE162}"/>
              </a:ext>
            </a:extLst>
          </p:cNvPr>
          <p:cNvSpPr>
            <a:spLocks noGrp="1"/>
          </p:cNvSpPr>
          <p:nvPr>
            <p:ph type="body" orient="vert" idx="1"/>
          </p:nvPr>
        </p:nvSpPr>
        <p:spPr>
          <a:xfrm>
            <a:off x="1150938" y="617538"/>
            <a:ext cx="5700712" cy="55149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71B7139-9C42-47EB-A311-1091A169AB00}"/>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98445F83-C1EC-4672-AD18-CEE030FCC22B}"/>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11021F7C-2F36-4595-B4C6-AABA6A8C080B}"/>
              </a:ext>
            </a:extLst>
          </p:cNvPr>
          <p:cNvSpPr>
            <a:spLocks noGrp="1"/>
          </p:cNvSpPr>
          <p:nvPr>
            <p:ph type="sldNum" sz="quarter" idx="12"/>
          </p:nvPr>
        </p:nvSpPr>
        <p:spPr/>
        <p:txBody>
          <a:bodyPr/>
          <a:lstStyle>
            <a:lvl1pPr>
              <a:defRPr/>
            </a:lvl1pPr>
          </a:lstStyle>
          <a:p>
            <a:fld id="{F3A96C19-979D-438C-8474-40293E01A1B5}" type="slidenum">
              <a:rPr lang="en-US" altLang="ja-JP"/>
              <a:pPr/>
              <a:t>‹#›</a:t>
            </a:fld>
            <a:endParaRPr lang="en-US" altLang="ja-JP"/>
          </a:p>
        </p:txBody>
      </p:sp>
    </p:spTree>
    <p:extLst>
      <p:ext uri="{BB962C8B-B14F-4D97-AF65-F5344CB8AC3E}">
        <p14:creationId xmlns:p14="http://schemas.microsoft.com/office/powerpoint/2010/main" val="71742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DF54C-5F10-4F0A-AFF3-12FD0AD355E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1A03CC9D-30FF-4297-94B8-496C79220178}"/>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ECA43F5-3634-4DA1-B3B7-33FC9947903F}"/>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3113955E-4C16-47A2-BDFE-0ED9D7FF7C34}"/>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01D6AC9A-DE47-4A61-ABDF-2D8E4B582EBE}"/>
              </a:ext>
            </a:extLst>
          </p:cNvPr>
          <p:cNvSpPr>
            <a:spLocks noGrp="1"/>
          </p:cNvSpPr>
          <p:nvPr>
            <p:ph type="sldNum" sz="quarter" idx="12"/>
          </p:nvPr>
        </p:nvSpPr>
        <p:spPr/>
        <p:txBody>
          <a:bodyPr/>
          <a:lstStyle>
            <a:lvl1pPr>
              <a:defRPr/>
            </a:lvl1pPr>
          </a:lstStyle>
          <a:p>
            <a:fld id="{3D3C31DA-7873-4549-A378-DC7BC3D76DA3}" type="slidenum">
              <a:rPr lang="en-US" altLang="ja-JP"/>
              <a:pPr/>
              <a:t>‹#›</a:t>
            </a:fld>
            <a:endParaRPr lang="en-US" altLang="ja-JP"/>
          </a:p>
        </p:txBody>
      </p:sp>
    </p:spTree>
    <p:extLst>
      <p:ext uri="{BB962C8B-B14F-4D97-AF65-F5344CB8AC3E}">
        <p14:creationId xmlns:p14="http://schemas.microsoft.com/office/powerpoint/2010/main" val="33032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A91C1-DBD1-4334-B64E-FE602DECDBE2}"/>
              </a:ext>
            </a:extLst>
          </p:cNvPr>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88E9B9F-213A-4585-8DCD-4DAAD810896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EF7B82B5-E57F-45FC-9A1C-2B2E8F6BE46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EAC794D-280A-4710-BBF8-790CED712B9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A46AF23A-89D1-44E5-B8A8-F1A2568ADB2A}"/>
              </a:ext>
            </a:extLst>
          </p:cNvPr>
          <p:cNvSpPr>
            <a:spLocks noGrp="1"/>
          </p:cNvSpPr>
          <p:nvPr>
            <p:ph type="sldNum" sz="quarter" idx="12"/>
          </p:nvPr>
        </p:nvSpPr>
        <p:spPr/>
        <p:txBody>
          <a:bodyPr/>
          <a:lstStyle>
            <a:lvl1pPr>
              <a:defRPr/>
            </a:lvl1pPr>
          </a:lstStyle>
          <a:p>
            <a:fld id="{5DFECB24-F48C-4FD1-9E00-FF18855B2C2E}" type="slidenum">
              <a:rPr lang="en-US" altLang="ja-JP"/>
              <a:pPr/>
              <a:t>‹#›</a:t>
            </a:fld>
            <a:endParaRPr lang="en-US" altLang="ja-JP"/>
          </a:p>
        </p:txBody>
      </p:sp>
    </p:spTree>
    <p:extLst>
      <p:ext uri="{BB962C8B-B14F-4D97-AF65-F5344CB8AC3E}">
        <p14:creationId xmlns:p14="http://schemas.microsoft.com/office/powerpoint/2010/main" val="368842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4DDC1C-61DA-42EA-B23F-726FF6602029}"/>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4D8BEF3-4E49-42A2-B53F-5D7F80C012A7}"/>
              </a:ext>
            </a:extLst>
          </p:cNvPr>
          <p:cNvSpPr>
            <a:spLocks noGrp="1"/>
          </p:cNvSpPr>
          <p:nvPr>
            <p:ph sz="half" idx="1"/>
          </p:nvPr>
        </p:nvSpPr>
        <p:spPr>
          <a:xfrm>
            <a:off x="1182688" y="2017713"/>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3B74A2F3-2FDC-436C-9F51-CD1A9E3E1800}"/>
              </a:ext>
            </a:extLst>
          </p:cNvPr>
          <p:cNvSpPr>
            <a:spLocks noGrp="1"/>
          </p:cNvSpPr>
          <p:nvPr>
            <p:ph sz="half" idx="2"/>
          </p:nvPr>
        </p:nvSpPr>
        <p:spPr>
          <a:xfrm>
            <a:off x="5145088" y="2017713"/>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28EAAB1C-0A1B-4DD3-8C33-54DFB5A0416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B7D2299F-945D-4F69-9437-8C8B4F278584}"/>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16EF211-2814-4508-9B8D-79563847776D}"/>
              </a:ext>
            </a:extLst>
          </p:cNvPr>
          <p:cNvSpPr>
            <a:spLocks noGrp="1"/>
          </p:cNvSpPr>
          <p:nvPr>
            <p:ph type="sldNum" sz="quarter" idx="12"/>
          </p:nvPr>
        </p:nvSpPr>
        <p:spPr/>
        <p:txBody>
          <a:bodyPr/>
          <a:lstStyle>
            <a:lvl1pPr>
              <a:defRPr/>
            </a:lvl1pPr>
          </a:lstStyle>
          <a:p>
            <a:fld id="{B5A898C9-F38D-41C2-93D6-D3BDCC0FBE0F}" type="slidenum">
              <a:rPr lang="en-US" altLang="ja-JP"/>
              <a:pPr/>
              <a:t>‹#›</a:t>
            </a:fld>
            <a:endParaRPr lang="en-US" altLang="ja-JP"/>
          </a:p>
        </p:txBody>
      </p:sp>
    </p:spTree>
    <p:extLst>
      <p:ext uri="{BB962C8B-B14F-4D97-AF65-F5344CB8AC3E}">
        <p14:creationId xmlns:p14="http://schemas.microsoft.com/office/powerpoint/2010/main" val="23368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323C7-02F1-4D71-90CA-4E592934686A}"/>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C149DEB-812D-4BC3-9E1F-0B39E021810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967F2639-5694-4FEB-9674-CA42042D05B1}"/>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2DD2DA76-4323-45BB-982A-1A4BEFD8FC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35072F5F-94E9-42EC-ADD6-E0222FFD365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3BAD7F7F-938A-4B9B-A9D0-5441CB530457}"/>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1B3A09BE-99DC-48FE-A338-7E8028B142A5}"/>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9A3B3117-A9B4-45C2-9A01-710D08D2F36F}"/>
              </a:ext>
            </a:extLst>
          </p:cNvPr>
          <p:cNvSpPr>
            <a:spLocks noGrp="1"/>
          </p:cNvSpPr>
          <p:nvPr>
            <p:ph type="sldNum" sz="quarter" idx="12"/>
          </p:nvPr>
        </p:nvSpPr>
        <p:spPr/>
        <p:txBody>
          <a:bodyPr/>
          <a:lstStyle>
            <a:lvl1pPr>
              <a:defRPr/>
            </a:lvl1pPr>
          </a:lstStyle>
          <a:p>
            <a:fld id="{7EA972BE-3A69-4FF3-A202-6FAE7DBAB62E}" type="slidenum">
              <a:rPr lang="en-US" altLang="ja-JP"/>
              <a:pPr/>
              <a:t>‹#›</a:t>
            </a:fld>
            <a:endParaRPr lang="en-US" altLang="ja-JP"/>
          </a:p>
        </p:txBody>
      </p:sp>
    </p:spTree>
    <p:extLst>
      <p:ext uri="{BB962C8B-B14F-4D97-AF65-F5344CB8AC3E}">
        <p14:creationId xmlns:p14="http://schemas.microsoft.com/office/powerpoint/2010/main" val="170305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0BB06-3BF8-4181-B07A-170F00A1531B}"/>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BE1572B-CDEE-44BA-A2DE-68261B039448}"/>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4D68F705-AF49-4F43-8AA3-1272A2C115F0}"/>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1692B4F0-0A48-45D8-B8CC-E3EA2DBDB0DA}"/>
              </a:ext>
            </a:extLst>
          </p:cNvPr>
          <p:cNvSpPr>
            <a:spLocks noGrp="1"/>
          </p:cNvSpPr>
          <p:nvPr>
            <p:ph type="sldNum" sz="quarter" idx="12"/>
          </p:nvPr>
        </p:nvSpPr>
        <p:spPr/>
        <p:txBody>
          <a:bodyPr/>
          <a:lstStyle>
            <a:lvl1pPr>
              <a:defRPr/>
            </a:lvl1pPr>
          </a:lstStyle>
          <a:p>
            <a:fld id="{E32A7551-ED86-42F7-B72B-58D95789CC48}" type="slidenum">
              <a:rPr lang="en-US" altLang="ja-JP"/>
              <a:pPr/>
              <a:t>‹#›</a:t>
            </a:fld>
            <a:endParaRPr lang="en-US" altLang="ja-JP"/>
          </a:p>
        </p:txBody>
      </p:sp>
    </p:spTree>
    <p:extLst>
      <p:ext uri="{BB962C8B-B14F-4D97-AF65-F5344CB8AC3E}">
        <p14:creationId xmlns:p14="http://schemas.microsoft.com/office/powerpoint/2010/main" val="16437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7278009-2550-450F-9131-67AF735233FF}"/>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4A734812-BEB3-4948-9A13-5C0DCB40C274}"/>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938FF97D-442E-4AA7-A52C-3040D2B6F7E3}"/>
              </a:ext>
            </a:extLst>
          </p:cNvPr>
          <p:cNvSpPr>
            <a:spLocks noGrp="1"/>
          </p:cNvSpPr>
          <p:nvPr>
            <p:ph type="sldNum" sz="quarter" idx="12"/>
          </p:nvPr>
        </p:nvSpPr>
        <p:spPr/>
        <p:txBody>
          <a:bodyPr/>
          <a:lstStyle>
            <a:lvl1pPr>
              <a:defRPr/>
            </a:lvl1pPr>
          </a:lstStyle>
          <a:p>
            <a:fld id="{4AA3888C-57B9-4663-9A6C-9470F01D5384}" type="slidenum">
              <a:rPr lang="en-US" altLang="ja-JP"/>
              <a:pPr/>
              <a:t>‹#›</a:t>
            </a:fld>
            <a:endParaRPr lang="en-US" altLang="ja-JP"/>
          </a:p>
        </p:txBody>
      </p:sp>
    </p:spTree>
    <p:extLst>
      <p:ext uri="{BB962C8B-B14F-4D97-AF65-F5344CB8AC3E}">
        <p14:creationId xmlns:p14="http://schemas.microsoft.com/office/powerpoint/2010/main" val="288553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8F149F-628E-416E-85C9-9C013C902207}"/>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90EF0C7-4A5B-4298-9266-7526A7F4883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A97A68A5-74E8-4623-B08C-27CF9A32B9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9A7CFFC2-98FB-462B-A0D3-B66DD18FA135}"/>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6BF5F7E5-C624-4E6F-B50A-59E02FD5DAD2}"/>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596A7996-40D4-42BE-87C0-E3C6F96BC6D2}"/>
              </a:ext>
            </a:extLst>
          </p:cNvPr>
          <p:cNvSpPr>
            <a:spLocks noGrp="1"/>
          </p:cNvSpPr>
          <p:nvPr>
            <p:ph type="sldNum" sz="quarter" idx="12"/>
          </p:nvPr>
        </p:nvSpPr>
        <p:spPr/>
        <p:txBody>
          <a:bodyPr/>
          <a:lstStyle>
            <a:lvl1pPr>
              <a:defRPr/>
            </a:lvl1pPr>
          </a:lstStyle>
          <a:p>
            <a:fld id="{04D32085-50B4-4311-86F9-F03BAD1F9600}" type="slidenum">
              <a:rPr lang="en-US" altLang="ja-JP"/>
              <a:pPr/>
              <a:t>‹#›</a:t>
            </a:fld>
            <a:endParaRPr lang="en-US" altLang="ja-JP"/>
          </a:p>
        </p:txBody>
      </p:sp>
    </p:spTree>
    <p:extLst>
      <p:ext uri="{BB962C8B-B14F-4D97-AF65-F5344CB8AC3E}">
        <p14:creationId xmlns:p14="http://schemas.microsoft.com/office/powerpoint/2010/main" val="38336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361FB-A3A2-4C13-9781-F36F4CF2A523}"/>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131C9821-0A70-4DFF-B655-B450E7C645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1ACB7063-03E4-44FF-9A89-A94ABBF8A2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DAE001FC-17D1-4DD2-A91A-63DFC42AC3E7}"/>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7D73439D-950E-4D07-9DBC-245A6DF65A3B}"/>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FB147E1-14D0-4ABB-B115-368A12465381}"/>
              </a:ext>
            </a:extLst>
          </p:cNvPr>
          <p:cNvSpPr>
            <a:spLocks noGrp="1"/>
          </p:cNvSpPr>
          <p:nvPr>
            <p:ph type="sldNum" sz="quarter" idx="12"/>
          </p:nvPr>
        </p:nvSpPr>
        <p:spPr/>
        <p:txBody>
          <a:bodyPr/>
          <a:lstStyle>
            <a:lvl1pPr>
              <a:defRPr/>
            </a:lvl1pPr>
          </a:lstStyle>
          <a:p>
            <a:fld id="{A0512FB3-B19E-4196-A867-8C7ABD77AA6B}" type="slidenum">
              <a:rPr lang="en-US" altLang="ja-JP"/>
              <a:pPr/>
              <a:t>‹#›</a:t>
            </a:fld>
            <a:endParaRPr lang="en-US" altLang="ja-JP"/>
          </a:p>
        </p:txBody>
      </p:sp>
    </p:spTree>
    <p:extLst>
      <p:ext uri="{BB962C8B-B14F-4D97-AF65-F5344CB8AC3E}">
        <p14:creationId xmlns:p14="http://schemas.microsoft.com/office/powerpoint/2010/main" val="211436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7F8F1A3-7831-440D-81B8-AC44023B859C}"/>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5" name="Rectangle 3">
            <a:extLst>
              <a:ext uri="{FF2B5EF4-FFF2-40B4-BE49-F238E27FC236}">
                <a16:creationId xmlns:a16="http://schemas.microsoft.com/office/drawing/2014/main" id="{042CF926-B3C7-481B-89C9-2256581A4845}"/>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6" name="Rectangle 4">
            <a:extLst>
              <a:ext uri="{FF2B5EF4-FFF2-40B4-BE49-F238E27FC236}">
                <a16:creationId xmlns:a16="http://schemas.microsoft.com/office/drawing/2014/main" id="{82923231-3FED-4FC6-8FA8-0E0712B0ED2B}"/>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7" name="Rectangle 5">
            <a:extLst>
              <a:ext uri="{FF2B5EF4-FFF2-40B4-BE49-F238E27FC236}">
                <a16:creationId xmlns:a16="http://schemas.microsoft.com/office/drawing/2014/main" id="{01B15D23-A35F-4A1D-8AC4-501649340C45}"/>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8" name="Rectangle 6">
            <a:extLst>
              <a:ext uri="{FF2B5EF4-FFF2-40B4-BE49-F238E27FC236}">
                <a16:creationId xmlns:a16="http://schemas.microsoft.com/office/drawing/2014/main" id="{82B8B8C7-0F0A-4EF4-9187-44D688377DEB}"/>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79" name="Rectangle 7">
            <a:extLst>
              <a:ext uri="{FF2B5EF4-FFF2-40B4-BE49-F238E27FC236}">
                <a16:creationId xmlns:a16="http://schemas.microsoft.com/office/drawing/2014/main" id="{F3D97D4C-451E-4774-A12D-518A5DBE7182}"/>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80" name="Rectangle 8">
            <a:extLst>
              <a:ext uri="{FF2B5EF4-FFF2-40B4-BE49-F238E27FC236}">
                <a16:creationId xmlns:a16="http://schemas.microsoft.com/office/drawing/2014/main" id="{03A9A0B4-6317-4987-8EB5-56D00B81B926}"/>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p>
        </p:txBody>
      </p:sp>
      <p:sp>
        <p:nvSpPr>
          <p:cNvPr id="3081" name="Rectangle 9">
            <a:extLst>
              <a:ext uri="{FF2B5EF4-FFF2-40B4-BE49-F238E27FC236}">
                <a16:creationId xmlns:a16="http://schemas.microsoft.com/office/drawing/2014/main" id="{EDB08B63-1BBD-43C1-9B3B-8D5A50655890}"/>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82" name="Rectangle 10">
            <a:extLst>
              <a:ext uri="{FF2B5EF4-FFF2-40B4-BE49-F238E27FC236}">
                <a16:creationId xmlns:a16="http://schemas.microsoft.com/office/drawing/2014/main" id="{AADB3F40-9489-403C-854F-C103DAA30819}"/>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83" name="Rectangle 11">
            <a:extLst>
              <a:ext uri="{FF2B5EF4-FFF2-40B4-BE49-F238E27FC236}">
                <a16:creationId xmlns:a16="http://schemas.microsoft.com/office/drawing/2014/main" id="{ADF932D6-F203-4317-8D8D-8188C60ED106}"/>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vl1pPr>
          </a:lstStyle>
          <a:p>
            <a:endParaRPr lang="en-US" altLang="ja-JP"/>
          </a:p>
        </p:txBody>
      </p:sp>
      <p:sp>
        <p:nvSpPr>
          <p:cNvPr id="3084" name="Rectangle 12">
            <a:extLst>
              <a:ext uri="{FF2B5EF4-FFF2-40B4-BE49-F238E27FC236}">
                <a16:creationId xmlns:a16="http://schemas.microsoft.com/office/drawing/2014/main" id="{8B3ADC49-6B72-41BF-909C-DC5AE1A97892}"/>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ja-JP"/>
          </a:p>
        </p:txBody>
      </p:sp>
      <p:sp>
        <p:nvSpPr>
          <p:cNvPr id="3085" name="Rectangle 13">
            <a:extLst>
              <a:ext uri="{FF2B5EF4-FFF2-40B4-BE49-F238E27FC236}">
                <a16:creationId xmlns:a16="http://schemas.microsoft.com/office/drawing/2014/main" id="{591F1508-E874-42F1-B1BE-77C0E4FB4889}"/>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vl1pPr>
          </a:lstStyle>
          <a:p>
            <a:fld id="{283C8986-1795-47D4-B236-E4FD25863ABD}"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2pPr>
      <a:lvl3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3pPr>
      <a:lvl4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4pPr>
      <a:lvl5pPr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0.png"/><Relationship Id="rId3" Type="http://schemas.openxmlformats.org/officeDocument/2006/relationships/image" Target="../media/image5.tmp"/><Relationship Id="rId7" Type="http://schemas.openxmlformats.org/officeDocument/2006/relationships/image" Target="../media/image3.png"/><Relationship Id="rId12"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90.png"/><Relationship Id="rId18" Type="http://schemas.openxmlformats.org/officeDocument/2006/relationships/customXml" Target="../ink/ink15.xml"/><Relationship Id="rId3" Type="http://schemas.openxmlformats.org/officeDocument/2006/relationships/image" Target="../media/image6.tmp"/><Relationship Id="rId21" Type="http://schemas.openxmlformats.org/officeDocument/2006/relationships/customXml" Target="../ink/ink17.xml"/><Relationship Id="rId7" Type="http://schemas.openxmlformats.org/officeDocument/2006/relationships/image" Target="../media/image6.png"/><Relationship Id="rId12" Type="http://schemas.openxmlformats.org/officeDocument/2006/relationships/customXml" Target="../ink/ink12.xml"/><Relationship Id="rId17" Type="http://schemas.openxmlformats.org/officeDocument/2006/relationships/image" Target="../media/image11.png"/><Relationship Id="rId2" Type="http://schemas.openxmlformats.org/officeDocument/2006/relationships/notesSlide" Target="../notesSlides/notesSlide10.xml"/><Relationship Id="rId16" Type="http://schemas.openxmlformats.org/officeDocument/2006/relationships/customXml" Target="../ink/ink14.xm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customXml" Target="../ink/ink9.xml"/><Relationship Id="rId11" Type="http://schemas.openxmlformats.org/officeDocument/2006/relationships/image" Target="../media/image80.png"/><Relationship Id="rId5" Type="http://schemas.openxmlformats.org/officeDocument/2006/relationships/image" Target="../media/image52.png"/><Relationship Id="rId15" Type="http://schemas.openxmlformats.org/officeDocument/2006/relationships/image" Target="../media/image100.png"/><Relationship Id="rId10" Type="http://schemas.openxmlformats.org/officeDocument/2006/relationships/customXml" Target="../ink/ink11.xml"/><Relationship Id="rId19" Type="http://schemas.openxmlformats.org/officeDocument/2006/relationships/customXml" Target="../ink/ink16.xml"/><Relationship Id="rId4" Type="http://schemas.openxmlformats.org/officeDocument/2006/relationships/customXml" Target="../ink/ink8.xml"/><Relationship Id="rId9" Type="http://schemas.openxmlformats.org/officeDocument/2006/relationships/image" Target="../media/image7.png"/><Relationship Id="rId14" Type="http://schemas.openxmlformats.org/officeDocument/2006/relationships/customXml" Target="../ink/ink13.xml"/><Relationship Id="rId22"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21.xml"/><Relationship Id="rId26" Type="http://schemas.openxmlformats.org/officeDocument/2006/relationships/customXml" Target="../ink/ink26.xml"/><Relationship Id="rId21" Type="http://schemas.openxmlformats.org/officeDocument/2006/relationships/customXml" Target="../ink/ink23.xml"/><Relationship Id="rId17" Type="http://schemas.openxmlformats.org/officeDocument/2006/relationships/image" Target="../media/image16.png"/><Relationship Id="rId25" Type="http://schemas.openxmlformats.org/officeDocument/2006/relationships/customXml" Target="../ink/ink25.xml"/><Relationship Id="rId2" Type="http://schemas.openxmlformats.org/officeDocument/2006/relationships/customXml" Target="../ink/ink18.xml"/><Relationship Id="rId16" Type="http://schemas.openxmlformats.org/officeDocument/2006/relationships/customXml" Target="../ink/ink20.xml"/><Relationship Id="rId20" Type="http://schemas.openxmlformats.org/officeDocument/2006/relationships/image" Target="../media/image17.png"/><Relationship Id="rId1" Type="http://schemas.openxmlformats.org/officeDocument/2006/relationships/slideLayout" Target="../slideLayouts/slideLayout2.xml"/><Relationship Id="rId24" Type="http://schemas.openxmlformats.org/officeDocument/2006/relationships/image" Target="../media/image19.png"/><Relationship Id="rId15" Type="http://schemas.openxmlformats.org/officeDocument/2006/relationships/image" Target="../media/image15.png"/><Relationship Id="rId23" Type="http://schemas.openxmlformats.org/officeDocument/2006/relationships/customXml" Target="../ink/ink24.xml"/><Relationship Id="rId19" Type="http://schemas.openxmlformats.org/officeDocument/2006/relationships/customXml" Target="../ink/ink22.xml"/><Relationship Id="rId14" Type="http://schemas.openxmlformats.org/officeDocument/2006/relationships/customXml" Target="../ink/ink19.xml"/><Relationship Id="rId22" Type="http://schemas.openxmlformats.org/officeDocument/2006/relationships/image" Target="../media/image18.png"/><Relationship Id="rId27"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customXml" Target="../ink/ink27.xml"/><Relationship Id="rId1" Type="http://schemas.openxmlformats.org/officeDocument/2006/relationships/slideLayout" Target="../slideLayouts/slideLayout3.xml"/><Relationship Id="rId6" Type="http://schemas.openxmlformats.org/officeDocument/2006/relationships/customXml" Target="../ink/ink29.xml"/><Relationship Id="rId5" Type="http://schemas.openxmlformats.org/officeDocument/2006/relationships/image" Target="../media/image22.png"/><Relationship Id="rId4" Type="http://schemas.openxmlformats.org/officeDocument/2006/relationships/customXml" Target="../ink/ink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package" Target="../embeddings/Microsoft_Excel_Worksheet1.xlsx"/><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audio" Target="../media/audio1.wav"/><Relationship Id="rId7" Type="http://schemas.openxmlformats.org/officeDocument/2006/relationships/image" Target="../media/image33.wm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wmf"/><Relationship Id="rId4" Type="http://schemas.openxmlformats.org/officeDocument/2006/relationships/image" Target="../media/image30.png"/><Relationship Id="rId9" Type="http://schemas.openxmlformats.org/officeDocument/2006/relationships/image" Target="../media/image3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8.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32.xml"/><Relationship Id="rId5" Type="http://schemas.openxmlformats.org/officeDocument/2006/relationships/image" Target="../media/image120.png"/><Relationship Id="rId4" Type="http://schemas.openxmlformats.org/officeDocument/2006/relationships/customXml" Target="../ink/ink31.xml"/></Relationships>
</file>

<file path=ppt/slides/_rels/slide51.xml.rels><?xml version="1.0" encoding="UTF-8" standalone="yes"?>
<Relationships xmlns="http://schemas.openxmlformats.org/package/2006/relationships"><Relationship Id="rId13" Type="http://schemas.openxmlformats.org/officeDocument/2006/relationships/customXml" Target="../ink/ink36.xml"/><Relationship Id="rId18" Type="http://schemas.openxmlformats.org/officeDocument/2006/relationships/image" Target="../media/image220.png"/><Relationship Id="rId26" Type="http://schemas.openxmlformats.org/officeDocument/2006/relationships/image" Target="../media/image260.png"/><Relationship Id="rId39" Type="http://schemas.openxmlformats.org/officeDocument/2006/relationships/customXml" Target="../ink/ink49.xml"/><Relationship Id="rId21" Type="http://schemas.openxmlformats.org/officeDocument/2006/relationships/customXml" Target="../ink/ink40.xml"/><Relationship Id="rId34" Type="http://schemas.openxmlformats.org/officeDocument/2006/relationships/image" Target="../media/image300.png"/><Relationship Id="rId42" Type="http://schemas.openxmlformats.org/officeDocument/2006/relationships/customXml" Target="../ink/ink51.xml"/><Relationship Id="rId7" Type="http://schemas.openxmlformats.org/officeDocument/2006/relationships/customXml" Target="../ink/ink33.xml"/><Relationship Id="rId2" Type="http://schemas.openxmlformats.org/officeDocument/2006/relationships/notesSlide" Target="../notesSlides/notesSlide38.xml"/><Relationship Id="rId16" Type="http://schemas.openxmlformats.org/officeDocument/2006/relationships/image" Target="../media/image210.png"/><Relationship Id="rId20" Type="http://schemas.openxmlformats.org/officeDocument/2006/relationships/image" Target="../media/image230.png"/><Relationship Id="rId29" Type="http://schemas.openxmlformats.org/officeDocument/2006/relationships/customXml" Target="../ink/ink44.xml"/><Relationship Id="rId41" Type="http://schemas.openxmlformats.org/officeDocument/2006/relationships/customXml" Target="../ink/ink50.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customXml" Target="../ink/ink35.xml"/><Relationship Id="rId24" Type="http://schemas.openxmlformats.org/officeDocument/2006/relationships/image" Target="../media/image250.png"/><Relationship Id="rId32" Type="http://schemas.openxmlformats.org/officeDocument/2006/relationships/image" Target="../media/image29.png"/><Relationship Id="rId37" Type="http://schemas.openxmlformats.org/officeDocument/2006/relationships/customXml" Target="../ink/ink48.xml"/><Relationship Id="rId40" Type="http://schemas.openxmlformats.org/officeDocument/2006/relationships/image" Target="../media/image120.png"/><Relationship Id="rId5" Type="http://schemas.openxmlformats.org/officeDocument/2006/relationships/image" Target="../media/image41.png"/><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270.png"/><Relationship Id="rId36" Type="http://schemas.openxmlformats.org/officeDocument/2006/relationships/image" Target="../media/image310.png"/><Relationship Id="rId10" Type="http://schemas.openxmlformats.org/officeDocument/2006/relationships/image" Target="../media/image180.png"/><Relationship Id="rId19" Type="http://schemas.openxmlformats.org/officeDocument/2006/relationships/customXml" Target="../ink/ink39.xml"/><Relationship Id="rId31" Type="http://schemas.openxmlformats.org/officeDocument/2006/relationships/customXml" Target="../ink/ink45.xml"/><Relationship Id="rId4" Type="http://schemas.openxmlformats.org/officeDocument/2006/relationships/image" Target="../media/image40.png"/><Relationship Id="rId9" Type="http://schemas.openxmlformats.org/officeDocument/2006/relationships/customXml" Target="../ink/ink34.xml"/><Relationship Id="rId14" Type="http://schemas.openxmlformats.org/officeDocument/2006/relationships/image" Target="../media/image200.png"/><Relationship Id="rId22" Type="http://schemas.openxmlformats.org/officeDocument/2006/relationships/image" Target="../media/image240.png"/><Relationship Id="rId27" Type="http://schemas.openxmlformats.org/officeDocument/2006/relationships/customXml" Target="../ink/ink43.xml"/><Relationship Id="rId30" Type="http://schemas.openxmlformats.org/officeDocument/2006/relationships/image" Target="../media/image28.png"/><Relationship Id="rId35" Type="http://schemas.openxmlformats.org/officeDocument/2006/relationships/customXml" Target="../ink/ink47.xml"/><Relationship Id="rId43" Type="http://schemas.openxmlformats.org/officeDocument/2006/relationships/image" Target="../media/image320.png"/><Relationship Id="rId8" Type="http://schemas.openxmlformats.org/officeDocument/2006/relationships/image" Target="../media/image170.png"/><Relationship Id="rId3" Type="http://schemas.openxmlformats.org/officeDocument/2006/relationships/image" Target="../media/image39.png"/><Relationship Id="rId12" Type="http://schemas.openxmlformats.org/officeDocument/2006/relationships/image" Target="../media/image190.png"/><Relationship Id="rId17" Type="http://schemas.openxmlformats.org/officeDocument/2006/relationships/customXml" Target="../ink/ink38.xml"/><Relationship Id="rId25" Type="http://schemas.openxmlformats.org/officeDocument/2006/relationships/customXml" Target="../ink/ink42.xml"/><Relationship Id="rId33" Type="http://schemas.openxmlformats.org/officeDocument/2006/relationships/customXml" Target="../ink/ink46.xml"/><Relationship Id="rId38" Type="http://schemas.openxmlformats.org/officeDocument/2006/relationships/image" Target="../media/image1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tmp"/><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ibuki-minoh.com/" TargetMode="External"/><Relationship Id="rId1" Type="http://schemas.openxmlformats.org/officeDocument/2006/relationships/slideLayout" Target="../slideLayouts/slideLayout2.xml"/><Relationship Id="rId4" Type="http://schemas.openxmlformats.org/officeDocument/2006/relationships/image" Target="../media/image44.tmp"/></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87B394-4A2C-4D73-B2EF-722A08C728BD}"/>
              </a:ext>
            </a:extLst>
          </p:cNvPr>
          <p:cNvSpPr>
            <a:spLocks noGrp="1" noChangeArrowheads="1"/>
          </p:cNvSpPr>
          <p:nvPr>
            <p:ph type="ctrTitle"/>
          </p:nvPr>
        </p:nvSpPr>
        <p:spPr>
          <a:xfrm>
            <a:off x="899592" y="1412776"/>
            <a:ext cx="7772400" cy="2010544"/>
          </a:xfrm>
        </p:spPr>
        <p:txBody>
          <a:bodyPr/>
          <a:lstStyle/>
          <a:p>
            <a:pPr algn="ctr"/>
            <a:r>
              <a:rPr lang="ja-JP" altLang="en-US" sz="44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t>障害者が地域で暮らすには</a:t>
            </a:r>
            <a:br>
              <a:rPr lang="en-US" altLang="ja-JP" sz="44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br>
            <a:r>
              <a:rPr lang="ja-JP" altLang="ja-JP" sz="36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en-US" sz="36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t>地域と精神障害者とのつながり</a:t>
            </a:r>
            <a:r>
              <a:rPr lang="ja-JP" altLang="ja-JP" sz="3600" b="1" kern="100" dirty="0">
                <a:solidFill>
                  <a:srgbClr val="FFFF00"/>
                </a:solidFill>
                <a:effectLst/>
                <a:latin typeface="游ゴシック" panose="020B0400000000000000" pitchFamily="50" charset="-128"/>
                <a:ea typeface="游ゴシック" panose="020B0400000000000000" pitchFamily="50" charset="-128"/>
                <a:cs typeface="Courier New" panose="02070309020205020404" pitchFamily="49" charset="0"/>
              </a:rPr>
              <a:t>～</a:t>
            </a:r>
          </a:p>
        </p:txBody>
      </p:sp>
      <p:sp>
        <p:nvSpPr>
          <p:cNvPr id="2051" name="Rectangle 3">
            <a:extLst>
              <a:ext uri="{FF2B5EF4-FFF2-40B4-BE49-F238E27FC236}">
                <a16:creationId xmlns:a16="http://schemas.microsoft.com/office/drawing/2014/main" id="{25BB5AF5-8ACC-4631-820A-2FD199C8141E}"/>
              </a:ext>
            </a:extLst>
          </p:cNvPr>
          <p:cNvSpPr>
            <a:spLocks noGrp="1" noChangeArrowheads="1"/>
          </p:cNvSpPr>
          <p:nvPr>
            <p:ph type="subTitle" idx="1"/>
          </p:nvPr>
        </p:nvSpPr>
        <p:spPr/>
        <p:txBody>
          <a:bodyPr/>
          <a:lstStyle/>
          <a:p>
            <a:r>
              <a:rPr lang="ja-JP" altLang="en-US" dirty="0"/>
              <a:t>田中精神科医オフィス</a:t>
            </a:r>
            <a:endParaRPr lang="en-US" altLang="ja-JP" dirty="0"/>
          </a:p>
          <a:p>
            <a:r>
              <a:rPr lang="ja-JP" altLang="en-US" dirty="0"/>
              <a:t>田中　千足</a:t>
            </a:r>
          </a:p>
          <a:p>
            <a:r>
              <a:rPr lang="en-US" altLang="ja-JP" dirty="0"/>
              <a:t>2024</a:t>
            </a:r>
            <a:r>
              <a:rPr lang="ja-JP" altLang="en-US" dirty="0"/>
              <a:t>年</a:t>
            </a:r>
            <a:r>
              <a:rPr lang="en-US" altLang="ja-JP" dirty="0"/>
              <a:t>3</a:t>
            </a:r>
            <a:r>
              <a:rPr lang="ja-JP" altLang="en-US" dirty="0"/>
              <a:t>月</a:t>
            </a:r>
            <a:r>
              <a:rPr lang="en-US" altLang="ja-JP" dirty="0"/>
              <a:t>2</a:t>
            </a:r>
            <a:r>
              <a:rPr lang="ja-JP" altLang="en-US" dirty="0"/>
              <a:t>日</a:t>
            </a:r>
          </a:p>
        </p:txBody>
      </p:sp>
      <p:sp>
        <p:nvSpPr>
          <p:cNvPr id="2" name="テキスト ボックス 1">
            <a:extLst>
              <a:ext uri="{FF2B5EF4-FFF2-40B4-BE49-F238E27FC236}">
                <a16:creationId xmlns:a16="http://schemas.microsoft.com/office/drawing/2014/main" id="{004724E5-A06E-409C-A1D1-5840FEEF747A}"/>
              </a:ext>
            </a:extLst>
          </p:cNvPr>
          <p:cNvSpPr txBox="1"/>
          <p:nvPr/>
        </p:nvSpPr>
        <p:spPr>
          <a:xfrm>
            <a:off x="1043608" y="404664"/>
            <a:ext cx="7416824" cy="400110"/>
          </a:xfrm>
          <a:prstGeom prst="rect">
            <a:avLst/>
          </a:prstGeom>
          <a:noFill/>
        </p:spPr>
        <p:txBody>
          <a:bodyPr wrap="square" rtlCol="0">
            <a:spAutoFit/>
          </a:bodyPr>
          <a:lstStyle/>
          <a:p>
            <a:pPr algn="ctr"/>
            <a:r>
              <a:rPr lang="ja-JP" altLang="en-US" dirty="0"/>
              <a:t>精神障害者理解促進事業　ハートパーク</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49239"/>
    </mc:Choice>
    <mc:Fallback xmlns="">
      <p:transition spd="slow" advTm="4923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C43C2-E0E7-45F2-9B53-43A121A8D4D3}"/>
              </a:ext>
            </a:extLst>
          </p:cNvPr>
          <p:cNvSpPr>
            <a:spLocks noGrp="1"/>
          </p:cNvSpPr>
          <p:nvPr>
            <p:ph type="title"/>
          </p:nvPr>
        </p:nvSpPr>
        <p:spPr/>
        <p:txBody>
          <a:bodyPr/>
          <a:lstStyle/>
          <a:p>
            <a:r>
              <a:rPr kumimoji="1" lang="ja-JP" altLang="en-US" dirty="0">
                <a:solidFill>
                  <a:srgbClr val="FFFF00"/>
                </a:solidFill>
              </a:rPr>
              <a:t>施設コンフリクト</a:t>
            </a:r>
          </a:p>
        </p:txBody>
      </p:sp>
      <p:sp>
        <p:nvSpPr>
          <p:cNvPr id="3" name="コンテンツ プレースホルダー 2">
            <a:extLst>
              <a:ext uri="{FF2B5EF4-FFF2-40B4-BE49-F238E27FC236}">
                <a16:creationId xmlns:a16="http://schemas.microsoft.com/office/drawing/2014/main" id="{849807BC-B42A-4E89-9A80-AE54644EB4F8}"/>
              </a:ext>
            </a:extLst>
          </p:cNvPr>
          <p:cNvSpPr>
            <a:spLocks noGrp="1"/>
          </p:cNvSpPr>
          <p:nvPr>
            <p:ph idx="1"/>
          </p:nvPr>
        </p:nvSpPr>
        <p:spPr/>
        <p:txBody>
          <a:bodyPr/>
          <a:lstStyle/>
          <a:p>
            <a:r>
              <a:rPr kumimoji="1" lang="ja-JP" altLang="en-US" dirty="0"/>
              <a:t>施設コンフリクトは、「</a:t>
            </a:r>
            <a:r>
              <a:rPr kumimoji="1" lang="ja-JP" altLang="en-US" dirty="0">
                <a:solidFill>
                  <a:srgbClr val="FFFF00"/>
                </a:solidFill>
              </a:rPr>
              <a:t>社会福祉施設の新設</a:t>
            </a:r>
            <a:r>
              <a:rPr kumimoji="1" lang="ja-JP" altLang="en-US" dirty="0"/>
              <a:t>などにあたり、その存立が</a:t>
            </a:r>
            <a:r>
              <a:rPr kumimoji="1" lang="ja-JP" altLang="en-US" dirty="0">
                <a:solidFill>
                  <a:srgbClr val="FFFF00"/>
                </a:solidFill>
              </a:rPr>
              <a:t>地域社会の強力な反対運動</a:t>
            </a:r>
            <a:r>
              <a:rPr kumimoji="1" lang="ja-JP" altLang="en-US" dirty="0"/>
              <a:t>に遭遇して</a:t>
            </a:r>
            <a:r>
              <a:rPr kumimoji="1" lang="ja-JP" altLang="en-US" dirty="0">
                <a:solidFill>
                  <a:srgbClr val="FFFF00"/>
                </a:solidFill>
              </a:rPr>
              <a:t>頓挫</a:t>
            </a:r>
            <a:r>
              <a:rPr kumimoji="1" lang="ja-JP" altLang="en-US" dirty="0"/>
              <a:t>したり、あるいはその存立の同意と引き換えに</a:t>
            </a:r>
            <a:r>
              <a:rPr kumimoji="1" lang="ja-JP" altLang="en-US" dirty="0">
                <a:solidFill>
                  <a:srgbClr val="FFFF00"/>
                </a:solidFill>
              </a:rPr>
              <a:t>大きな譲歩</a:t>
            </a:r>
            <a:r>
              <a:rPr kumimoji="1" lang="ja-JP" altLang="en-US" dirty="0"/>
              <a:t>を余儀なくされたりする</a:t>
            </a:r>
            <a:r>
              <a:rPr kumimoji="1" lang="ja-JP" altLang="en-US" dirty="0">
                <a:solidFill>
                  <a:srgbClr val="FFFF00"/>
                </a:solidFill>
              </a:rPr>
              <a:t>施設と地域との間での紛争事態</a:t>
            </a:r>
            <a:r>
              <a:rPr kumimoji="1" lang="ja-JP" altLang="en-US" dirty="0"/>
              <a:t>」と概念づけられている。</a:t>
            </a:r>
          </a:p>
        </p:txBody>
      </p:sp>
    </p:spTree>
    <p:extLst>
      <p:ext uri="{BB962C8B-B14F-4D97-AF65-F5344CB8AC3E}">
        <p14:creationId xmlns:p14="http://schemas.microsoft.com/office/powerpoint/2010/main" val="2405998530"/>
      </p:ext>
    </p:extLst>
  </p:cSld>
  <p:clrMapOvr>
    <a:masterClrMapping/>
  </p:clrMapOvr>
  <mc:AlternateContent xmlns:mc="http://schemas.openxmlformats.org/markup-compatibility/2006" xmlns:p14="http://schemas.microsoft.com/office/powerpoint/2010/main">
    <mc:Choice Requires="p14">
      <p:transition spd="slow" p14:dur="2000" advTm="27668"/>
    </mc:Choice>
    <mc:Fallback xmlns="">
      <p:transition spd="slow" advTm="27668"/>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7D104-D58E-4707-A5A2-28C3D01F0808}"/>
              </a:ext>
            </a:extLst>
          </p:cNvPr>
          <p:cNvSpPr>
            <a:spLocks noGrp="1"/>
          </p:cNvSpPr>
          <p:nvPr>
            <p:ph type="title"/>
          </p:nvPr>
        </p:nvSpPr>
        <p:spPr>
          <a:xfrm>
            <a:off x="1150938" y="332656"/>
            <a:ext cx="7793037" cy="864096"/>
          </a:xfrm>
        </p:spPr>
        <p:txBody>
          <a:bodyPr/>
          <a:lstStyle/>
          <a:p>
            <a:r>
              <a:rPr kumimoji="1" lang="ja-JP" altLang="en-US" dirty="0">
                <a:solidFill>
                  <a:srgbClr val="FFFF00"/>
                </a:solidFill>
              </a:rPr>
              <a:t>パオみのお移転問題　</a:t>
            </a:r>
            <a:r>
              <a:rPr kumimoji="1" lang="en-US" altLang="ja-JP" dirty="0">
                <a:solidFill>
                  <a:srgbClr val="FFFF00"/>
                </a:solidFill>
              </a:rPr>
              <a:t>2002</a:t>
            </a:r>
            <a:r>
              <a:rPr kumimoji="1" lang="ja-JP" altLang="en-US" dirty="0">
                <a:solidFill>
                  <a:srgbClr val="FFFF00"/>
                </a:solidFill>
              </a:rPr>
              <a:t>年</a:t>
            </a:r>
          </a:p>
        </p:txBody>
      </p:sp>
      <p:sp>
        <p:nvSpPr>
          <p:cNvPr id="3" name="コンテンツ プレースホルダー 2">
            <a:extLst>
              <a:ext uri="{FF2B5EF4-FFF2-40B4-BE49-F238E27FC236}">
                <a16:creationId xmlns:a16="http://schemas.microsoft.com/office/drawing/2014/main" id="{9E0811B2-BD2B-49C7-94AC-78EBC71671C9}"/>
              </a:ext>
            </a:extLst>
          </p:cNvPr>
          <p:cNvSpPr>
            <a:spLocks noGrp="1"/>
          </p:cNvSpPr>
          <p:nvPr>
            <p:ph idx="1"/>
          </p:nvPr>
        </p:nvSpPr>
        <p:spPr>
          <a:xfrm>
            <a:off x="611560" y="1484784"/>
            <a:ext cx="8343528" cy="4647729"/>
          </a:xfrm>
        </p:spPr>
        <p:txBody>
          <a:bodyPr/>
          <a:lstStyle/>
          <a:p>
            <a:r>
              <a:rPr kumimoji="1" lang="ja-JP" altLang="en-US" dirty="0">
                <a:solidFill>
                  <a:srgbClr val="FFFF00"/>
                </a:solidFill>
              </a:rPr>
              <a:t>パオみのお</a:t>
            </a:r>
            <a:r>
              <a:rPr kumimoji="1" lang="ja-JP" altLang="en-US" dirty="0"/>
              <a:t>は</a:t>
            </a:r>
            <a:r>
              <a:rPr kumimoji="1" lang="ja-JP" altLang="en-US" dirty="0">
                <a:solidFill>
                  <a:srgbClr val="FFFF00"/>
                </a:solidFill>
              </a:rPr>
              <a:t>精神障害者地域生活支援センター</a:t>
            </a:r>
            <a:endParaRPr kumimoji="1" lang="en-US" altLang="ja-JP" dirty="0">
              <a:solidFill>
                <a:srgbClr val="FFFF00"/>
              </a:solidFill>
            </a:endParaRPr>
          </a:p>
          <a:p>
            <a:r>
              <a:rPr kumimoji="1" lang="zh-TW" altLang="en-US" dirty="0">
                <a:solidFill>
                  <a:srgbClr val="FFFF00"/>
                </a:solidFill>
              </a:rPr>
              <a:t>移転先建物賃貸借契約締結。</a:t>
            </a:r>
            <a:r>
              <a:rPr kumimoji="1" lang="zh-TW" altLang="en-US" dirty="0"/>
              <a:t>改装工事着手</a:t>
            </a:r>
            <a:endParaRPr kumimoji="1" lang="en-US" altLang="zh-TW" dirty="0"/>
          </a:p>
          <a:p>
            <a:r>
              <a:rPr kumimoji="1" lang="ja-JP" altLang="en-US" dirty="0"/>
              <a:t>「地域の環境を考える会」が移転反対ビラ</a:t>
            </a:r>
            <a:endParaRPr kumimoji="1" lang="en-US" altLang="ja-JP" dirty="0"/>
          </a:p>
          <a:p>
            <a:pPr lvl="1"/>
            <a:r>
              <a:rPr kumimoji="1" lang="ja-JP" altLang="en-US" sz="2400" dirty="0"/>
              <a:t>（</a:t>
            </a:r>
            <a:r>
              <a:rPr kumimoji="1" lang="en-US" altLang="ja-JP" sz="2400" dirty="0"/>
              <a:t>1</a:t>
            </a:r>
            <a:r>
              <a:rPr kumimoji="1" lang="ja-JP" altLang="en-US" sz="2400" dirty="0"/>
              <a:t>）不特定多数の市民が多い桜井は場所が不適当。</a:t>
            </a:r>
          </a:p>
          <a:p>
            <a:pPr lvl="1"/>
            <a:r>
              <a:rPr kumimoji="1" lang="ja-JP" altLang="en-US" sz="2400" dirty="0"/>
              <a:t>（</a:t>
            </a:r>
            <a:r>
              <a:rPr kumimoji="1" lang="en-US" altLang="ja-JP" sz="2400" dirty="0"/>
              <a:t>2</a:t>
            </a:r>
            <a:r>
              <a:rPr kumimoji="1" lang="ja-JP" altLang="en-US" sz="2400" dirty="0"/>
              <a:t>）付属池田小学校のような事件が起きる心配がある。</a:t>
            </a:r>
            <a:endParaRPr kumimoji="1" lang="en-US" altLang="ja-JP" sz="2400" dirty="0"/>
          </a:p>
          <a:p>
            <a:r>
              <a:rPr kumimoji="1" lang="ja-JP" altLang="en-US" sz="2800" dirty="0"/>
              <a:t>箕面市、大阪府、施設側が繰り返し説明会を開く</a:t>
            </a:r>
            <a:endParaRPr kumimoji="1" lang="en-US" altLang="ja-JP" sz="2800" dirty="0"/>
          </a:p>
          <a:p>
            <a:r>
              <a:rPr lang="ja-JP" altLang="en-US" sz="2800" dirty="0"/>
              <a:t>たまたま移転先建物に違法性判明</a:t>
            </a:r>
            <a:endParaRPr lang="en-US" altLang="ja-JP" sz="2800" dirty="0"/>
          </a:p>
          <a:p>
            <a:r>
              <a:rPr kumimoji="1" lang="ja-JP" altLang="en-US" sz="2800" dirty="0"/>
              <a:t>移転先を市の持ち物である旧保健所支所に</a:t>
            </a:r>
          </a:p>
        </p:txBody>
      </p:sp>
    </p:spTree>
    <p:extLst>
      <p:ext uri="{BB962C8B-B14F-4D97-AF65-F5344CB8AC3E}">
        <p14:creationId xmlns:p14="http://schemas.microsoft.com/office/powerpoint/2010/main" val="224314262"/>
      </p:ext>
    </p:extLst>
  </p:cSld>
  <p:clrMapOvr>
    <a:masterClrMapping/>
  </p:clrMapOvr>
  <mc:AlternateContent xmlns:mc="http://schemas.openxmlformats.org/markup-compatibility/2006" xmlns:p14="http://schemas.microsoft.com/office/powerpoint/2010/main">
    <mc:Choice Requires="p14">
      <p:transition spd="slow" p14:dur="2000" advTm="135168"/>
    </mc:Choice>
    <mc:Fallback xmlns="">
      <p:transition spd="slow" advTm="13516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0BC14F5-D0FC-4C2B-96F7-377060FF1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0"/>
            <a:ext cx="668769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インク 1">
                <a:extLst>
                  <a:ext uri="{FF2B5EF4-FFF2-40B4-BE49-F238E27FC236}">
                    <a16:creationId xmlns:a16="http://schemas.microsoft.com/office/drawing/2014/main" id="{A2C5E891-E694-4732-AE81-6534632839BB}"/>
                  </a:ext>
                </a:extLst>
              </p14:cNvPr>
              <p14:cNvContentPartPr/>
              <p14:nvPr/>
            </p14:nvContentPartPr>
            <p14:xfrm>
              <a:off x="2698986" y="1260526"/>
              <a:ext cx="3230640" cy="1146600"/>
            </p14:xfrm>
          </p:contentPart>
        </mc:Choice>
        <mc:Fallback xmlns="">
          <p:pic>
            <p:nvPicPr>
              <p:cNvPr id="2" name="インク 1">
                <a:extLst>
                  <a:ext uri="{FF2B5EF4-FFF2-40B4-BE49-F238E27FC236}">
                    <a16:creationId xmlns:a16="http://schemas.microsoft.com/office/drawing/2014/main" id="{A2C5E891-E694-4732-AE81-6534632839BB}"/>
                  </a:ext>
                </a:extLst>
              </p:cNvPr>
              <p:cNvPicPr/>
              <p:nvPr/>
            </p:nvPicPr>
            <p:blipFill>
              <a:blip r:embed="rId5"/>
              <a:stretch>
                <a:fillRect/>
              </a:stretch>
            </p:blipFill>
            <p:spPr>
              <a:xfrm>
                <a:off x="2644986" y="1152526"/>
                <a:ext cx="3338280" cy="136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インク 3">
                <a:extLst>
                  <a:ext uri="{FF2B5EF4-FFF2-40B4-BE49-F238E27FC236}">
                    <a16:creationId xmlns:a16="http://schemas.microsoft.com/office/drawing/2014/main" id="{5B7573FE-B9E4-4168-A289-A5D6E395B191}"/>
                  </a:ext>
                </a:extLst>
              </p14:cNvPr>
              <p14:cNvContentPartPr/>
              <p14:nvPr/>
            </p14:nvContentPartPr>
            <p14:xfrm>
              <a:off x="3529866" y="2973046"/>
              <a:ext cx="2293920" cy="1474200"/>
            </p14:xfrm>
          </p:contentPart>
        </mc:Choice>
        <mc:Fallback xmlns="">
          <p:pic>
            <p:nvPicPr>
              <p:cNvPr id="4" name="インク 3">
                <a:extLst>
                  <a:ext uri="{FF2B5EF4-FFF2-40B4-BE49-F238E27FC236}">
                    <a16:creationId xmlns:a16="http://schemas.microsoft.com/office/drawing/2014/main" id="{5B7573FE-B9E4-4168-A289-A5D6E395B191}"/>
                  </a:ext>
                </a:extLst>
              </p:cNvPr>
              <p:cNvPicPr/>
              <p:nvPr/>
            </p:nvPicPr>
            <p:blipFill>
              <a:blip r:embed="rId7"/>
              <a:stretch>
                <a:fillRect/>
              </a:stretch>
            </p:blipFill>
            <p:spPr>
              <a:xfrm>
                <a:off x="3476226" y="2865406"/>
                <a:ext cx="2401560" cy="168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インク 4">
                <a:extLst>
                  <a:ext uri="{FF2B5EF4-FFF2-40B4-BE49-F238E27FC236}">
                    <a16:creationId xmlns:a16="http://schemas.microsoft.com/office/drawing/2014/main" id="{C2F2179A-54CC-2A85-8EC6-5290E9B3DF6C}"/>
                  </a:ext>
                </a:extLst>
              </p14:cNvPr>
              <p14:cNvContentPartPr/>
              <p14:nvPr/>
            </p14:nvContentPartPr>
            <p14:xfrm>
              <a:off x="3500298" y="4746182"/>
              <a:ext cx="1933200" cy="65880"/>
            </p14:xfrm>
          </p:contentPart>
        </mc:Choice>
        <mc:Fallback xmlns="">
          <p:pic>
            <p:nvPicPr>
              <p:cNvPr id="5" name="インク 4">
                <a:extLst>
                  <a:ext uri="{FF2B5EF4-FFF2-40B4-BE49-F238E27FC236}">
                    <a16:creationId xmlns:a16="http://schemas.microsoft.com/office/drawing/2014/main" id="{C2F2179A-54CC-2A85-8EC6-5290E9B3DF6C}"/>
                  </a:ext>
                </a:extLst>
              </p:cNvPr>
              <p:cNvPicPr/>
              <p:nvPr/>
            </p:nvPicPr>
            <p:blipFill>
              <a:blip r:embed="rId9"/>
              <a:stretch>
                <a:fillRect/>
              </a:stretch>
            </p:blipFill>
            <p:spPr>
              <a:xfrm>
                <a:off x="3437658" y="4683542"/>
                <a:ext cx="2058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インク 5">
                <a:extLst>
                  <a:ext uri="{FF2B5EF4-FFF2-40B4-BE49-F238E27FC236}">
                    <a16:creationId xmlns:a16="http://schemas.microsoft.com/office/drawing/2014/main" id="{08014323-6081-74A0-9DA0-71C8C8F2A316}"/>
                  </a:ext>
                </a:extLst>
              </p14:cNvPr>
              <p14:cNvContentPartPr/>
              <p14:nvPr/>
            </p14:nvContentPartPr>
            <p14:xfrm>
              <a:off x="3518658" y="5160902"/>
              <a:ext cx="1742760" cy="21240"/>
            </p14:xfrm>
          </p:contentPart>
        </mc:Choice>
        <mc:Fallback xmlns="">
          <p:pic>
            <p:nvPicPr>
              <p:cNvPr id="6" name="インク 5">
                <a:extLst>
                  <a:ext uri="{FF2B5EF4-FFF2-40B4-BE49-F238E27FC236}">
                    <a16:creationId xmlns:a16="http://schemas.microsoft.com/office/drawing/2014/main" id="{08014323-6081-74A0-9DA0-71C8C8F2A316}"/>
                  </a:ext>
                </a:extLst>
              </p:cNvPr>
              <p:cNvPicPr/>
              <p:nvPr/>
            </p:nvPicPr>
            <p:blipFill>
              <a:blip r:embed="rId11"/>
              <a:stretch>
                <a:fillRect/>
              </a:stretch>
            </p:blipFill>
            <p:spPr>
              <a:xfrm>
                <a:off x="3455658" y="5097902"/>
                <a:ext cx="1868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インク 6">
                <a:extLst>
                  <a:ext uri="{FF2B5EF4-FFF2-40B4-BE49-F238E27FC236}">
                    <a16:creationId xmlns:a16="http://schemas.microsoft.com/office/drawing/2014/main" id="{76BF8FD6-4B9B-AC09-B277-6AE63572455A}"/>
                  </a:ext>
                </a:extLst>
              </p14:cNvPr>
              <p14:cNvContentPartPr/>
              <p14:nvPr/>
            </p14:nvContentPartPr>
            <p14:xfrm>
              <a:off x="3518658" y="5504702"/>
              <a:ext cx="2036520" cy="110880"/>
            </p14:xfrm>
          </p:contentPart>
        </mc:Choice>
        <mc:Fallback xmlns="">
          <p:pic>
            <p:nvPicPr>
              <p:cNvPr id="7" name="インク 6">
                <a:extLst>
                  <a:ext uri="{FF2B5EF4-FFF2-40B4-BE49-F238E27FC236}">
                    <a16:creationId xmlns:a16="http://schemas.microsoft.com/office/drawing/2014/main" id="{76BF8FD6-4B9B-AC09-B277-6AE63572455A}"/>
                  </a:ext>
                </a:extLst>
              </p:cNvPr>
              <p:cNvPicPr/>
              <p:nvPr/>
            </p:nvPicPr>
            <p:blipFill>
              <a:blip r:embed="rId13"/>
              <a:stretch>
                <a:fillRect/>
              </a:stretch>
            </p:blipFill>
            <p:spPr>
              <a:xfrm>
                <a:off x="3455658" y="5442062"/>
                <a:ext cx="2162160" cy="236520"/>
              </a:xfrm>
              <a:prstGeom prst="rect">
                <a:avLst/>
              </a:prstGeom>
            </p:spPr>
          </p:pic>
        </mc:Fallback>
      </mc:AlternateContent>
    </p:spTree>
    <p:extLst>
      <p:ext uri="{BB962C8B-B14F-4D97-AF65-F5344CB8AC3E}">
        <p14:creationId xmlns:p14="http://schemas.microsoft.com/office/powerpoint/2010/main" val="379063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233956B-2063-4E3D-874A-78A284B25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52" y="0"/>
            <a:ext cx="668769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インク 1">
                <a:extLst>
                  <a:ext uri="{FF2B5EF4-FFF2-40B4-BE49-F238E27FC236}">
                    <a16:creationId xmlns:a16="http://schemas.microsoft.com/office/drawing/2014/main" id="{11FEFDEA-55BD-4119-B627-7516E3A5C845}"/>
                  </a:ext>
                </a:extLst>
              </p14:cNvPr>
              <p14:cNvContentPartPr/>
              <p14:nvPr/>
            </p14:nvContentPartPr>
            <p14:xfrm>
              <a:off x="3331506" y="2226406"/>
              <a:ext cx="3623760" cy="138240"/>
            </p14:xfrm>
          </p:contentPart>
        </mc:Choice>
        <mc:Fallback xmlns="">
          <p:pic>
            <p:nvPicPr>
              <p:cNvPr id="2" name="インク 1">
                <a:extLst>
                  <a:ext uri="{FF2B5EF4-FFF2-40B4-BE49-F238E27FC236}">
                    <a16:creationId xmlns:a16="http://schemas.microsoft.com/office/drawing/2014/main" id="{11FEFDEA-55BD-4119-B627-7516E3A5C845}"/>
                  </a:ext>
                </a:extLst>
              </p:cNvPr>
              <p:cNvPicPr/>
              <p:nvPr/>
            </p:nvPicPr>
            <p:blipFill>
              <a:blip r:embed="rId5"/>
              <a:stretch>
                <a:fillRect/>
              </a:stretch>
            </p:blipFill>
            <p:spPr>
              <a:xfrm>
                <a:off x="3277506" y="2118766"/>
                <a:ext cx="37314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インク 2">
                <a:extLst>
                  <a:ext uri="{FF2B5EF4-FFF2-40B4-BE49-F238E27FC236}">
                    <a16:creationId xmlns:a16="http://schemas.microsoft.com/office/drawing/2014/main" id="{91CE14E6-4E93-4555-8F17-131210429D3B}"/>
                  </a:ext>
                </a:extLst>
              </p14:cNvPr>
              <p14:cNvContentPartPr/>
              <p14:nvPr/>
            </p14:nvContentPartPr>
            <p14:xfrm>
              <a:off x="5728026" y="4046206"/>
              <a:ext cx="360" cy="360"/>
            </p14:xfrm>
          </p:contentPart>
        </mc:Choice>
        <mc:Fallback xmlns="">
          <p:pic>
            <p:nvPicPr>
              <p:cNvPr id="3" name="インク 2">
                <a:extLst>
                  <a:ext uri="{FF2B5EF4-FFF2-40B4-BE49-F238E27FC236}">
                    <a16:creationId xmlns:a16="http://schemas.microsoft.com/office/drawing/2014/main" id="{91CE14E6-4E93-4555-8F17-131210429D3B}"/>
                  </a:ext>
                </a:extLst>
              </p:cNvPr>
              <p:cNvPicPr/>
              <p:nvPr/>
            </p:nvPicPr>
            <p:blipFill>
              <a:blip r:embed="rId7"/>
              <a:stretch>
                <a:fillRect/>
              </a:stretch>
            </p:blipFill>
            <p:spPr>
              <a:xfrm>
                <a:off x="5674386" y="39382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インク 3">
                <a:extLst>
                  <a:ext uri="{FF2B5EF4-FFF2-40B4-BE49-F238E27FC236}">
                    <a16:creationId xmlns:a16="http://schemas.microsoft.com/office/drawing/2014/main" id="{ACC8EEBF-9CF1-46CA-92D6-4ECC7C88BCE3}"/>
                  </a:ext>
                </a:extLst>
              </p14:cNvPr>
              <p14:cNvContentPartPr/>
              <p14:nvPr/>
            </p14:nvContentPartPr>
            <p14:xfrm>
              <a:off x="3205866" y="2835886"/>
              <a:ext cx="3694680" cy="96480"/>
            </p14:xfrm>
          </p:contentPart>
        </mc:Choice>
        <mc:Fallback xmlns="">
          <p:pic>
            <p:nvPicPr>
              <p:cNvPr id="4" name="インク 3">
                <a:extLst>
                  <a:ext uri="{FF2B5EF4-FFF2-40B4-BE49-F238E27FC236}">
                    <a16:creationId xmlns:a16="http://schemas.microsoft.com/office/drawing/2014/main" id="{ACC8EEBF-9CF1-46CA-92D6-4ECC7C88BCE3}"/>
                  </a:ext>
                </a:extLst>
              </p:cNvPr>
              <p:cNvPicPr/>
              <p:nvPr/>
            </p:nvPicPr>
            <p:blipFill>
              <a:blip r:embed="rId9"/>
              <a:stretch>
                <a:fillRect/>
              </a:stretch>
            </p:blipFill>
            <p:spPr>
              <a:xfrm>
                <a:off x="3151866" y="2728246"/>
                <a:ext cx="38023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インク 5">
                <a:extLst>
                  <a:ext uri="{FF2B5EF4-FFF2-40B4-BE49-F238E27FC236}">
                    <a16:creationId xmlns:a16="http://schemas.microsoft.com/office/drawing/2014/main" id="{E8A63C06-4286-4933-9D01-647401C17E7E}"/>
                  </a:ext>
                </a:extLst>
              </p14:cNvPr>
              <p14:cNvContentPartPr/>
              <p14:nvPr/>
            </p14:nvContentPartPr>
            <p14:xfrm>
              <a:off x="1964946" y="3078166"/>
              <a:ext cx="1070640" cy="21960"/>
            </p14:xfrm>
          </p:contentPart>
        </mc:Choice>
        <mc:Fallback xmlns="">
          <p:pic>
            <p:nvPicPr>
              <p:cNvPr id="6" name="インク 5">
                <a:extLst>
                  <a:ext uri="{FF2B5EF4-FFF2-40B4-BE49-F238E27FC236}">
                    <a16:creationId xmlns:a16="http://schemas.microsoft.com/office/drawing/2014/main" id="{E8A63C06-4286-4933-9D01-647401C17E7E}"/>
                  </a:ext>
                </a:extLst>
              </p:cNvPr>
              <p:cNvPicPr/>
              <p:nvPr/>
            </p:nvPicPr>
            <p:blipFill>
              <a:blip r:embed="rId11"/>
              <a:stretch>
                <a:fillRect/>
              </a:stretch>
            </p:blipFill>
            <p:spPr>
              <a:xfrm>
                <a:off x="1911306" y="2970526"/>
                <a:ext cx="1178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インク 6">
                <a:extLst>
                  <a:ext uri="{FF2B5EF4-FFF2-40B4-BE49-F238E27FC236}">
                    <a16:creationId xmlns:a16="http://schemas.microsoft.com/office/drawing/2014/main" id="{0F739F21-0FA8-4335-A21F-F4B49F252C2A}"/>
                  </a:ext>
                </a:extLst>
              </p14:cNvPr>
              <p14:cNvContentPartPr/>
              <p14:nvPr/>
            </p14:nvContentPartPr>
            <p14:xfrm>
              <a:off x="3110826" y="3036046"/>
              <a:ext cx="2944440" cy="85680"/>
            </p14:xfrm>
          </p:contentPart>
        </mc:Choice>
        <mc:Fallback xmlns="">
          <p:pic>
            <p:nvPicPr>
              <p:cNvPr id="7" name="インク 6">
                <a:extLst>
                  <a:ext uri="{FF2B5EF4-FFF2-40B4-BE49-F238E27FC236}">
                    <a16:creationId xmlns:a16="http://schemas.microsoft.com/office/drawing/2014/main" id="{0F739F21-0FA8-4335-A21F-F4B49F252C2A}"/>
                  </a:ext>
                </a:extLst>
              </p:cNvPr>
              <p:cNvPicPr/>
              <p:nvPr/>
            </p:nvPicPr>
            <p:blipFill>
              <a:blip r:embed="rId13"/>
              <a:stretch>
                <a:fillRect/>
              </a:stretch>
            </p:blipFill>
            <p:spPr>
              <a:xfrm>
                <a:off x="3057186" y="2928046"/>
                <a:ext cx="30520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インク 7">
                <a:extLst>
                  <a:ext uri="{FF2B5EF4-FFF2-40B4-BE49-F238E27FC236}">
                    <a16:creationId xmlns:a16="http://schemas.microsoft.com/office/drawing/2014/main" id="{A3EA7C14-214D-4C0F-868B-3E6798875E04}"/>
                  </a:ext>
                </a:extLst>
              </p14:cNvPr>
              <p14:cNvContentPartPr/>
              <p14:nvPr/>
            </p14:nvContentPartPr>
            <p14:xfrm>
              <a:off x="6159666" y="3068806"/>
              <a:ext cx="759600" cy="42840"/>
            </p14:xfrm>
          </p:contentPart>
        </mc:Choice>
        <mc:Fallback xmlns="">
          <p:pic>
            <p:nvPicPr>
              <p:cNvPr id="8" name="インク 7">
                <a:extLst>
                  <a:ext uri="{FF2B5EF4-FFF2-40B4-BE49-F238E27FC236}">
                    <a16:creationId xmlns:a16="http://schemas.microsoft.com/office/drawing/2014/main" id="{A3EA7C14-214D-4C0F-868B-3E6798875E04}"/>
                  </a:ext>
                </a:extLst>
              </p:cNvPr>
              <p:cNvPicPr/>
              <p:nvPr/>
            </p:nvPicPr>
            <p:blipFill>
              <a:blip r:embed="rId15"/>
              <a:stretch>
                <a:fillRect/>
              </a:stretch>
            </p:blipFill>
            <p:spPr>
              <a:xfrm>
                <a:off x="6106026" y="2960806"/>
                <a:ext cx="867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インク 8">
                <a:extLst>
                  <a:ext uri="{FF2B5EF4-FFF2-40B4-BE49-F238E27FC236}">
                    <a16:creationId xmlns:a16="http://schemas.microsoft.com/office/drawing/2014/main" id="{063B1FB1-A7A8-4CB4-B0E7-B3A1230D81B2}"/>
                  </a:ext>
                </a:extLst>
              </p14:cNvPr>
              <p14:cNvContentPartPr/>
              <p14:nvPr/>
            </p14:nvContentPartPr>
            <p14:xfrm>
              <a:off x="2059986" y="3278686"/>
              <a:ext cx="1208160" cy="360"/>
            </p14:xfrm>
          </p:contentPart>
        </mc:Choice>
        <mc:Fallback xmlns="">
          <p:pic>
            <p:nvPicPr>
              <p:cNvPr id="9" name="インク 8">
                <a:extLst>
                  <a:ext uri="{FF2B5EF4-FFF2-40B4-BE49-F238E27FC236}">
                    <a16:creationId xmlns:a16="http://schemas.microsoft.com/office/drawing/2014/main" id="{063B1FB1-A7A8-4CB4-B0E7-B3A1230D81B2}"/>
                  </a:ext>
                </a:extLst>
              </p:cNvPr>
              <p:cNvPicPr/>
              <p:nvPr/>
            </p:nvPicPr>
            <p:blipFill>
              <a:blip r:embed="rId17"/>
              <a:stretch>
                <a:fillRect/>
              </a:stretch>
            </p:blipFill>
            <p:spPr>
              <a:xfrm>
                <a:off x="2005986" y="3170686"/>
                <a:ext cx="1315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インク 9">
                <a:extLst>
                  <a:ext uri="{FF2B5EF4-FFF2-40B4-BE49-F238E27FC236}">
                    <a16:creationId xmlns:a16="http://schemas.microsoft.com/office/drawing/2014/main" id="{3BCA3B25-5A22-48C9-80C3-54A6DB3699F2}"/>
                  </a:ext>
                </a:extLst>
              </p14:cNvPr>
              <p14:cNvContentPartPr/>
              <p14:nvPr/>
            </p14:nvContentPartPr>
            <p14:xfrm>
              <a:off x="5170746" y="5517166"/>
              <a:ext cx="360" cy="360"/>
            </p14:xfrm>
          </p:contentPart>
        </mc:Choice>
        <mc:Fallback xmlns="">
          <p:pic>
            <p:nvPicPr>
              <p:cNvPr id="10" name="インク 9">
                <a:extLst>
                  <a:ext uri="{FF2B5EF4-FFF2-40B4-BE49-F238E27FC236}">
                    <a16:creationId xmlns:a16="http://schemas.microsoft.com/office/drawing/2014/main" id="{3BCA3B25-5A22-48C9-80C3-54A6DB3699F2}"/>
                  </a:ext>
                </a:extLst>
              </p:cNvPr>
              <p:cNvPicPr/>
              <p:nvPr/>
            </p:nvPicPr>
            <p:blipFill>
              <a:blip r:embed="rId7"/>
              <a:stretch>
                <a:fillRect/>
              </a:stretch>
            </p:blipFill>
            <p:spPr>
              <a:xfrm>
                <a:off x="5117106" y="540952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インク 10">
                <a:extLst>
                  <a:ext uri="{FF2B5EF4-FFF2-40B4-BE49-F238E27FC236}">
                    <a16:creationId xmlns:a16="http://schemas.microsoft.com/office/drawing/2014/main" id="{1D0D7E3E-7F7B-438F-BFA6-B146DEF1D552}"/>
                  </a:ext>
                </a:extLst>
              </p14:cNvPr>
              <p14:cNvContentPartPr/>
              <p14:nvPr/>
            </p14:nvContentPartPr>
            <p14:xfrm>
              <a:off x="4309266" y="5022526"/>
              <a:ext cx="2607120" cy="54720"/>
            </p14:xfrm>
          </p:contentPart>
        </mc:Choice>
        <mc:Fallback xmlns="">
          <p:pic>
            <p:nvPicPr>
              <p:cNvPr id="11" name="インク 10">
                <a:extLst>
                  <a:ext uri="{FF2B5EF4-FFF2-40B4-BE49-F238E27FC236}">
                    <a16:creationId xmlns:a16="http://schemas.microsoft.com/office/drawing/2014/main" id="{1D0D7E3E-7F7B-438F-BFA6-B146DEF1D552}"/>
                  </a:ext>
                </a:extLst>
              </p:cNvPr>
              <p:cNvPicPr/>
              <p:nvPr/>
            </p:nvPicPr>
            <p:blipFill>
              <a:blip r:embed="rId20"/>
              <a:stretch>
                <a:fillRect/>
              </a:stretch>
            </p:blipFill>
            <p:spPr>
              <a:xfrm>
                <a:off x="4255266" y="4914886"/>
                <a:ext cx="2714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インク 11">
                <a:extLst>
                  <a:ext uri="{FF2B5EF4-FFF2-40B4-BE49-F238E27FC236}">
                    <a16:creationId xmlns:a16="http://schemas.microsoft.com/office/drawing/2014/main" id="{E2A79EBB-27C1-44EE-8215-7CC1CB51F3A8}"/>
                  </a:ext>
                </a:extLst>
              </p14:cNvPr>
              <p14:cNvContentPartPr/>
              <p14:nvPr/>
            </p14:nvContentPartPr>
            <p14:xfrm>
              <a:off x="2007426" y="5232766"/>
              <a:ext cx="2836080" cy="43920"/>
            </p14:xfrm>
          </p:contentPart>
        </mc:Choice>
        <mc:Fallback xmlns="">
          <p:pic>
            <p:nvPicPr>
              <p:cNvPr id="12" name="インク 11">
                <a:extLst>
                  <a:ext uri="{FF2B5EF4-FFF2-40B4-BE49-F238E27FC236}">
                    <a16:creationId xmlns:a16="http://schemas.microsoft.com/office/drawing/2014/main" id="{E2A79EBB-27C1-44EE-8215-7CC1CB51F3A8}"/>
                  </a:ext>
                </a:extLst>
              </p:cNvPr>
              <p:cNvPicPr/>
              <p:nvPr/>
            </p:nvPicPr>
            <p:blipFill>
              <a:blip r:embed="rId22"/>
              <a:stretch>
                <a:fillRect/>
              </a:stretch>
            </p:blipFill>
            <p:spPr>
              <a:xfrm>
                <a:off x="1953426" y="5125126"/>
                <a:ext cx="2943720" cy="259560"/>
              </a:xfrm>
              <a:prstGeom prst="rect">
                <a:avLst/>
              </a:prstGeom>
            </p:spPr>
          </p:pic>
        </mc:Fallback>
      </mc:AlternateContent>
    </p:spTree>
    <p:extLst>
      <p:ext uri="{BB962C8B-B14F-4D97-AF65-F5344CB8AC3E}">
        <p14:creationId xmlns:p14="http://schemas.microsoft.com/office/powerpoint/2010/main" val="229732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A85E40-8604-4F74-741C-5379CB573BCD}"/>
              </a:ext>
            </a:extLst>
          </p:cNvPr>
          <p:cNvSpPr>
            <a:spLocks noGrp="1"/>
          </p:cNvSpPr>
          <p:nvPr>
            <p:ph type="title"/>
          </p:nvPr>
        </p:nvSpPr>
        <p:spPr/>
        <p:txBody>
          <a:bodyPr/>
          <a:lstStyle/>
          <a:p>
            <a:r>
              <a:rPr kumimoji="1" lang="ja-JP" altLang="en-US" dirty="0">
                <a:solidFill>
                  <a:srgbClr val="FFFF00"/>
                </a:solidFill>
              </a:rPr>
              <a:t>小野原西障害者生活介護事業所開設問題　</a:t>
            </a:r>
            <a:r>
              <a:rPr kumimoji="1" lang="en-US" altLang="ja-JP" dirty="0">
                <a:solidFill>
                  <a:srgbClr val="FFFF00"/>
                </a:solidFill>
              </a:rPr>
              <a:t>2021</a:t>
            </a:r>
            <a:r>
              <a:rPr kumimoji="1" lang="ja-JP" altLang="en-US" dirty="0">
                <a:solidFill>
                  <a:srgbClr val="FFFF00"/>
                </a:solidFill>
              </a:rPr>
              <a:t>年から</a:t>
            </a:r>
          </a:p>
        </p:txBody>
      </p:sp>
      <p:sp>
        <p:nvSpPr>
          <p:cNvPr id="3" name="コンテンツ プレースホルダー 2">
            <a:extLst>
              <a:ext uri="{FF2B5EF4-FFF2-40B4-BE49-F238E27FC236}">
                <a16:creationId xmlns:a16="http://schemas.microsoft.com/office/drawing/2014/main" id="{5FC44667-FFF0-8076-9648-BD4E68F4A250}"/>
              </a:ext>
            </a:extLst>
          </p:cNvPr>
          <p:cNvSpPr>
            <a:spLocks noGrp="1"/>
          </p:cNvSpPr>
          <p:nvPr>
            <p:ph idx="1"/>
          </p:nvPr>
        </p:nvSpPr>
        <p:spPr>
          <a:xfrm>
            <a:off x="179512" y="2017713"/>
            <a:ext cx="8775576" cy="4114800"/>
          </a:xfrm>
        </p:spPr>
        <p:txBody>
          <a:bodyPr/>
          <a:lstStyle/>
          <a:p>
            <a:r>
              <a:rPr kumimoji="1" lang="ja-JP" altLang="en-US" dirty="0"/>
              <a:t>箕面市が</a:t>
            </a:r>
            <a:r>
              <a:rPr kumimoji="1" lang="en-US" altLang="ja-JP" dirty="0"/>
              <a:t>3</a:t>
            </a:r>
            <a:r>
              <a:rPr kumimoji="1" lang="ja-JP" altLang="en-US" dirty="0"/>
              <a:t>回以上の説明会を開く</a:t>
            </a:r>
            <a:endParaRPr kumimoji="1" lang="en-US" altLang="ja-JP" dirty="0"/>
          </a:p>
          <a:p>
            <a:r>
              <a:rPr lang="ja-JP" altLang="en-US" dirty="0"/>
              <a:t>なぜこの場所が選ばれたのか</a:t>
            </a:r>
            <a:endParaRPr lang="en-US" altLang="ja-JP" dirty="0"/>
          </a:p>
          <a:p>
            <a:r>
              <a:rPr kumimoji="1" lang="ja-JP" altLang="en-US" dirty="0"/>
              <a:t>事業計画が不明瞭、説明不足、議会で承認されたからといって住民が承諾したわけではない</a:t>
            </a:r>
            <a:endParaRPr kumimoji="1" lang="en-US" altLang="ja-JP" dirty="0"/>
          </a:p>
          <a:p>
            <a:r>
              <a:rPr lang="ja-JP" altLang="en-US" dirty="0"/>
              <a:t>障がい者施設を重度障がい者施設と説明が変わった</a:t>
            </a:r>
            <a:endParaRPr lang="en-US" altLang="ja-JP" dirty="0"/>
          </a:p>
          <a:p>
            <a:r>
              <a:rPr kumimoji="1" lang="ja-JP" altLang="en-US" dirty="0"/>
              <a:t>大声を出されて怖かった</a:t>
            </a:r>
            <a:endParaRPr kumimoji="1" lang="en-US" altLang="ja-JP" dirty="0"/>
          </a:p>
          <a:p>
            <a:r>
              <a:rPr lang="ja-JP" altLang="en-US" dirty="0"/>
              <a:t>障がい者施設としてふさわしい場所でない</a:t>
            </a:r>
            <a:endParaRPr kumimoji="1" lang="ja-JP" altLang="en-US" dirty="0"/>
          </a:p>
        </p:txBody>
      </p:sp>
    </p:spTree>
    <p:extLst>
      <p:ext uri="{BB962C8B-B14F-4D97-AF65-F5344CB8AC3E}">
        <p14:creationId xmlns:p14="http://schemas.microsoft.com/office/powerpoint/2010/main" val="158664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E3446AA-A919-4335-8255-494C0E00C5D6}"/>
              </a:ext>
            </a:extLst>
          </p:cNvPr>
          <p:cNvSpPr>
            <a:spLocks noGrp="1"/>
          </p:cNvSpPr>
          <p:nvPr>
            <p:ph type="title"/>
          </p:nvPr>
        </p:nvSpPr>
        <p:spPr>
          <a:xfrm>
            <a:off x="1150938" y="260648"/>
            <a:ext cx="7793037" cy="792088"/>
          </a:xfrm>
        </p:spPr>
        <p:txBody>
          <a:bodyPr/>
          <a:lstStyle/>
          <a:p>
            <a:r>
              <a:rPr lang="ja-JP" altLang="en-US" dirty="0">
                <a:solidFill>
                  <a:srgbClr val="FFFF00"/>
                </a:solidFill>
              </a:rPr>
              <a:t>反対住民の意見・感情</a:t>
            </a:r>
          </a:p>
        </p:txBody>
      </p:sp>
      <p:sp>
        <p:nvSpPr>
          <p:cNvPr id="5" name="コンテンツ プレースホルダー 4">
            <a:extLst>
              <a:ext uri="{FF2B5EF4-FFF2-40B4-BE49-F238E27FC236}">
                <a16:creationId xmlns:a16="http://schemas.microsoft.com/office/drawing/2014/main" id="{90FB61B5-8E40-450D-8C5D-3C004787A57B}"/>
              </a:ext>
            </a:extLst>
          </p:cNvPr>
          <p:cNvSpPr>
            <a:spLocks noGrp="1"/>
          </p:cNvSpPr>
          <p:nvPr>
            <p:ph idx="1"/>
          </p:nvPr>
        </p:nvSpPr>
        <p:spPr>
          <a:xfrm>
            <a:off x="611560" y="1268760"/>
            <a:ext cx="8343528" cy="4863753"/>
          </a:xfrm>
        </p:spPr>
        <p:txBody>
          <a:bodyPr/>
          <a:lstStyle/>
          <a:p>
            <a:r>
              <a:rPr lang="ja-JP" altLang="en-US" dirty="0">
                <a:solidFill>
                  <a:srgbClr val="FFFF00"/>
                </a:solidFill>
              </a:rPr>
              <a:t>何するかわからない、危険でこわい</a:t>
            </a:r>
            <a:endParaRPr lang="en-US" altLang="ja-JP" dirty="0">
              <a:solidFill>
                <a:srgbClr val="FFFF00"/>
              </a:solidFill>
            </a:endParaRPr>
          </a:p>
          <a:p>
            <a:r>
              <a:rPr lang="ja-JP" altLang="en-US" dirty="0">
                <a:solidFill>
                  <a:srgbClr val="FFFF00"/>
                </a:solidFill>
              </a:rPr>
              <a:t>犯罪が多い</a:t>
            </a:r>
            <a:endParaRPr lang="en-US" altLang="ja-JP" dirty="0">
              <a:solidFill>
                <a:srgbClr val="FFFF00"/>
              </a:solidFill>
            </a:endParaRPr>
          </a:p>
          <a:p>
            <a:r>
              <a:rPr lang="ja-JP" altLang="en-US" dirty="0"/>
              <a:t>トラブルになってからでは遅い・</a:t>
            </a:r>
            <a:r>
              <a:rPr lang="ja-JP" altLang="en-US" dirty="0">
                <a:solidFill>
                  <a:srgbClr val="FFFF00"/>
                </a:solidFill>
              </a:rPr>
              <a:t>だれも責任を取ってくれない</a:t>
            </a:r>
            <a:endParaRPr lang="en-US" altLang="ja-JP" dirty="0">
              <a:solidFill>
                <a:srgbClr val="FFFF00"/>
              </a:solidFill>
            </a:endParaRPr>
          </a:p>
          <a:p>
            <a:r>
              <a:rPr lang="ja-JP" altLang="en-US" dirty="0">
                <a:solidFill>
                  <a:srgbClr val="FFFF00"/>
                </a:solidFill>
              </a:rPr>
              <a:t>異様な雰囲気・大声を出す</a:t>
            </a:r>
            <a:endParaRPr lang="en-US" altLang="ja-JP" dirty="0">
              <a:solidFill>
                <a:srgbClr val="FFFF00"/>
              </a:solidFill>
            </a:endParaRPr>
          </a:p>
          <a:p>
            <a:r>
              <a:rPr lang="ja-JP" altLang="en-US" dirty="0"/>
              <a:t>生理的に嫌悪感</a:t>
            </a:r>
            <a:endParaRPr lang="en-US" altLang="ja-JP" dirty="0"/>
          </a:p>
          <a:p>
            <a:r>
              <a:rPr lang="ja-JP" altLang="en-US" dirty="0">
                <a:solidFill>
                  <a:srgbClr val="FFFF00"/>
                </a:solidFill>
              </a:rPr>
              <a:t>総論賛成、各論反対</a:t>
            </a:r>
            <a:endParaRPr lang="en-US" altLang="ja-JP" dirty="0">
              <a:solidFill>
                <a:srgbClr val="FFFF00"/>
              </a:solidFill>
            </a:endParaRPr>
          </a:p>
          <a:p>
            <a:r>
              <a:rPr lang="ja-JP" altLang="en-US" dirty="0"/>
              <a:t>あなたたちが住む場所はここじゃないだろう</a:t>
            </a:r>
            <a:endParaRPr lang="en-US" altLang="ja-JP" dirty="0"/>
          </a:p>
          <a:p>
            <a:r>
              <a:rPr lang="ja-JP" altLang="en-US" dirty="0"/>
              <a:t>あなたたちにふさわしい場所に住むべきだ</a:t>
            </a:r>
            <a:endParaRPr lang="en-US" altLang="ja-JP" dirty="0"/>
          </a:p>
          <a:p>
            <a:endParaRPr lang="ja-JP" altLang="en-US" dirty="0"/>
          </a:p>
        </p:txBody>
      </p:sp>
    </p:spTree>
    <p:extLst>
      <p:ext uri="{BB962C8B-B14F-4D97-AF65-F5344CB8AC3E}">
        <p14:creationId xmlns:p14="http://schemas.microsoft.com/office/powerpoint/2010/main" val="3074269400"/>
      </p:ext>
    </p:extLst>
  </p:cSld>
  <p:clrMapOvr>
    <a:masterClrMapping/>
  </p:clrMapOvr>
  <mc:AlternateContent xmlns:mc="http://schemas.openxmlformats.org/markup-compatibility/2006" xmlns:p14="http://schemas.microsoft.com/office/powerpoint/2010/main">
    <mc:Choice Requires="p14">
      <p:transition spd="slow" p14:dur="2000" advTm="72178"/>
    </mc:Choice>
    <mc:Fallback xmlns="">
      <p:transition spd="slow" advTm="72178"/>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AFE72-C793-4D5C-856A-3893B8F26EB3}"/>
              </a:ext>
            </a:extLst>
          </p:cNvPr>
          <p:cNvSpPr>
            <a:spLocks noGrp="1"/>
          </p:cNvSpPr>
          <p:nvPr>
            <p:ph type="title"/>
          </p:nvPr>
        </p:nvSpPr>
        <p:spPr/>
        <p:txBody>
          <a:bodyPr/>
          <a:lstStyle/>
          <a:p>
            <a:r>
              <a:rPr kumimoji="1" lang="ja-JP" altLang="en-US" dirty="0">
                <a:solidFill>
                  <a:srgbClr val="FFFF00"/>
                </a:solidFill>
              </a:rPr>
              <a:t>恐怖感・嫌悪感はどこから？</a:t>
            </a:r>
          </a:p>
        </p:txBody>
      </p:sp>
      <p:sp>
        <p:nvSpPr>
          <p:cNvPr id="3" name="コンテンツ プレースホルダー 2">
            <a:extLst>
              <a:ext uri="{FF2B5EF4-FFF2-40B4-BE49-F238E27FC236}">
                <a16:creationId xmlns:a16="http://schemas.microsoft.com/office/drawing/2014/main" id="{6B6DAB06-A821-4458-A088-07EAF39D9B55}"/>
              </a:ext>
            </a:extLst>
          </p:cNvPr>
          <p:cNvSpPr>
            <a:spLocks noGrp="1"/>
          </p:cNvSpPr>
          <p:nvPr>
            <p:ph idx="1"/>
          </p:nvPr>
        </p:nvSpPr>
        <p:spPr/>
        <p:txBody>
          <a:bodyPr/>
          <a:lstStyle/>
          <a:p>
            <a:r>
              <a:rPr kumimoji="1" lang="ja-JP" altLang="en-US" dirty="0">
                <a:solidFill>
                  <a:srgbClr val="FFFF00"/>
                </a:solidFill>
              </a:rPr>
              <a:t>知らないこと</a:t>
            </a:r>
            <a:r>
              <a:rPr kumimoji="1" lang="ja-JP" altLang="en-US" dirty="0"/>
              <a:t>だからです</a:t>
            </a:r>
            <a:endParaRPr kumimoji="1" lang="en-US" altLang="ja-JP" dirty="0"/>
          </a:p>
          <a:p>
            <a:r>
              <a:rPr lang="ja-JP" altLang="en-US" dirty="0"/>
              <a:t>今までの</a:t>
            </a:r>
            <a:r>
              <a:rPr lang="ja-JP" altLang="en-US" dirty="0">
                <a:solidFill>
                  <a:srgbClr val="FFFF00"/>
                </a:solidFill>
              </a:rPr>
              <a:t>似たような体験から類推</a:t>
            </a:r>
            <a:endParaRPr lang="en-US" altLang="ja-JP" dirty="0">
              <a:solidFill>
                <a:srgbClr val="FFFF00"/>
              </a:solidFill>
            </a:endParaRPr>
          </a:p>
          <a:p>
            <a:r>
              <a:rPr kumimoji="1" lang="ja-JP" altLang="en-US" dirty="0"/>
              <a:t>家族、親しい人、先輩、同僚などからの情報をもとに作られる</a:t>
            </a:r>
            <a:endParaRPr kumimoji="1" lang="en-US" altLang="ja-JP" dirty="0"/>
          </a:p>
          <a:p>
            <a:r>
              <a:rPr lang="ja-JP" altLang="en-US" dirty="0">
                <a:solidFill>
                  <a:srgbClr val="FFFF00"/>
                </a:solidFill>
              </a:rPr>
              <a:t>生半可な理解</a:t>
            </a:r>
            <a:r>
              <a:rPr lang="ja-JP" altLang="en-US" dirty="0"/>
              <a:t>の仕方</a:t>
            </a:r>
            <a:endParaRPr kumimoji="1" lang="en-US" altLang="ja-JP" dirty="0"/>
          </a:p>
          <a:p>
            <a:r>
              <a:rPr lang="ja-JP" altLang="en-US" dirty="0"/>
              <a:t>要は、事実・実態をきちんと把握する前の、いわば</a:t>
            </a:r>
            <a:r>
              <a:rPr lang="ja-JP" altLang="en-US" dirty="0">
                <a:solidFill>
                  <a:srgbClr val="FFFF00"/>
                </a:solidFill>
              </a:rPr>
              <a:t>原始感情反応</a:t>
            </a:r>
            <a:r>
              <a:rPr lang="ja-JP" altLang="en-US" dirty="0"/>
              <a:t>です</a:t>
            </a:r>
            <a:endParaRPr kumimoji="1" lang="ja-JP" alt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13" name="インク 12">
                <a:extLst>
                  <a:ext uri="{FF2B5EF4-FFF2-40B4-BE49-F238E27FC236}">
                    <a16:creationId xmlns:a16="http://schemas.microsoft.com/office/drawing/2014/main" id="{BE90FA95-25B8-404A-B49E-83C3932801C8}"/>
                  </a:ext>
                </a:extLst>
              </p14:cNvPr>
              <p14:cNvContentPartPr/>
              <p14:nvPr/>
            </p14:nvContentPartPr>
            <p14:xfrm>
              <a:off x="1901946" y="5979766"/>
              <a:ext cx="360" cy="360"/>
            </p14:xfrm>
          </p:contentPart>
        </mc:Choice>
        <mc:Fallback xmlns="">
          <p:pic>
            <p:nvPicPr>
              <p:cNvPr id="13" name="インク 12">
                <a:extLst>
                  <a:ext uri="{FF2B5EF4-FFF2-40B4-BE49-F238E27FC236}">
                    <a16:creationId xmlns:a16="http://schemas.microsoft.com/office/drawing/2014/main" id="{BE90FA95-25B8-404A-B49E-83C3932801C8}"/>
                  </a:ext>
                </a:extLst>
              </p:cNvPr>
              <p:cNvPicPr/>
              <p:nvPr/>
            </p:nvPicPr>
            <p:blipFill>
              <a:blip r:embed="rId13"/>
              <a:stretch>
                <a:fillRect/>
              </a:stretch>
            </p:blipFill>
            <p:spPr>
              <a:xfrm>
                <a:off x="1883946" y="587176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4" name="インク 13">
                <a:extLst>
                  <a:ext uri="{FF2B5EF4-FFF2-40B4-BE49-F238E27FC236}">
                    <a16:creationId xmlns:a16="http://schemas.microsoft.com/office/drawing/2014/main" id="{94BDDC9D-5405-4B10-8260-1E0B4926C4A8}"/>
                  </a:ext>
                </a:extLst>
              </p14:cNvPr>
              <p14:cNvContentPartPr/>
              <p14:nvPr/>
            </p14:nvContentPartPr>
            <p14:xfrm>
              <a:off x="6463866" y="5917126"/>
              <a:ext cx="360" cy="360"/>
            </p14:xfrm>
          </p:contentPart>
        </mc:Choice>
        <mc:Fallback xmlns="">
          <p:pic>
            <p:nvPicPr>
              <p:cNvPr id="14" name="インク 13">
                <a:extLst>
                  <a:ext uri="{FF2B5EF4-FFF2-40B4-BE49-F238E27FC236}">
                    <a16:creationId xmlns:a16="http://schemas.microsoft.com/office/drawing/2014/main" id="{94BDDC9D-5405-4B10-8260-1E0B4926C4A8}"/>
                  </a:ext>
                </a:extLst>
              </p:cNvPr>
              <p:cNvPicPr/>
              <p:nvPr/>
            </p:nvPicPr>
            <p:blipFill>
              <a:blip r:embed="rId15"/>
              <a:stretch>
                <a:fillRect/>
              </a:stretch>
            </p:blipFill>
            <p:spPr>
              <a:xfrm>
                <a:off x="6446226" y="5809126"/>
                <a:ext cx="36000" cy="216000"/>
              </a:xfrm>
              <a:prstGeom prst="rect">
                <a:avLst/>
              </a:prstGeom>
            </p:spPr>
          </p:pic>
        </mc:Fallback>
      </mc:AlternateContent>
      <p:grpSp>
        <p:nvGrpSpPr>
          <p:cNvPr id="34" name="グループ化 33">
            <a:extLst>
              <a:ext uri="{FF2B5EF4-FFF2-40B4-BE49-F238E27FC236}">
                <a16:creationId xmlns:a16="http://schemas.microsoft.com/office/drawing/2014/main" id="{8AB7A92F-8FAD-433C-9BD0-E4D13E6744D6}"/>
              </a:ext>
            </a:extLst>
          </p:cNvPr>
          <p:cNvGrpSpPr/>
          <p:nvPr/>
        </p:nvGrpSpPr>
        <p:grpSpPr>
          <a:xfrm>
            <a:off x="4834866" y="5444086"/>
            <a:ext cx="146880" cy="199800"/>
            <a:chOff x="4834866" y="5444086"/>
            <a:chExt cx="146880" cy="199800"/>
          </a:xfrm>
        </p:grpSpPr>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インク 20">
                  <a:extLst>
                    <a:ext uri="{FF2B5EF4-FFF2-40B4-BE49-F238E27FC236}">
                      <a16:creationId xmlns:a16="http://schemas.microsoft.com/office/drawing/2014/main" id="{A456C128-4469-4A21-A7EE-BEAE2C7A86CF}"/>
                    </a:ext>
                  </a:extLst>
                </p14:cNvPr>
                <p14:cNvContentPartPr/>
                <p14:nvPr/>
              </p14:nvContentPartPr>
              <p14:xfrm>
                <a:off x="4834866" y="5559646"/>
                <a:ext cx="360" cy="360"/>
              </p14:xfrm>
            </p:contentPart>
          </mc:Choice>
          <mc:Fallback xmlns="">
            <p:pic>
              <p:nvPicPr>
                <p:cNvPr id="21" name="インク 20">
                  <a:extLst>
                    <a:ext uri="{FF2B5EF4-FFF2-40B4-BE49-F238E27FC236}">
                      <a16:creationId xmlns:a16="http://schemas.microsoft.com/office/drawing/2014/main" id="{A456C128-4469-4A21-A7EE-BEAE2C7A86CF}"/>
                    </a:ext>
                  </a:extLst>
                </p:cNvPr>
                <p:cNvPicPr/>
                <p:nvPr/>
              </p:nvPicPr>
              <p:blipFill>
                <a:blip r:embed="rId17"/>
                <a:stretch>
                  <a:fillRect/>
                </a:stretch>
              </p:blipFill>
              <p:spPr>
                <a:xfrm>
                  <a:off x="4816866" y="54516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インク 22">
                  <a:extLst>
                    <a:ext uri="{FF2B5EF4-FFF2-40B4-BE49-F238E27FC236}">
                      <a16:creationId xmlns:a16="http://schemas.microsoft.com/office/drawing/2014/main" id="{AAEA018E-9D49-4C5E-B244-3FD6C020B966}"/>
                    </a:ext>
                  </a:extLst>
                </p14:cNvPr>
                <p14:cNvContentPartPr/>
                <p14:nvPr/>
              </p14:nvContentPartPr>
              <p14:xfrm>
                <a:off x="4834866" y="5559646"/>
                <a:ext cx="360" cy="360"/>
              </p14:xfrm>
            </p:contentPart>
          </mc:Choice>
          <mc:Fallback xmlns="">
            <p:pic>
              <p:nvPicPr>
                <p:cNvPr id="23" name="インク 22">
                  <a:extLst>
                    <a:ext uri="{FF2B5EF4-FFF2-40B4-BE49-F238E27FC236}">
                      <a16:creationId xmlns:a16="http://schemas.microsoft.com/office/drawing/2014/main" id="{AAEA018E-9D49-4C5E-B244-3FD6C020B966}"/>
                    </a:ext>
                  </a:extLst>
                </p:cNvPr>
                <p:cNvPicPr/>
                <p:nvPr/>
              </p:nvPicPr>
              <p:blipFill>
                <a:blip r:embed="rId17"/>
                <a:stretch>
                  <a:fillRect/>
                </a:stretch>
              </p:blipFill>
              <p:spPr>
                <a:xfrm>
                  <a:off x="4816866" y="54516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7" name="インク 26">
                  <a:extLst>
                    <a:ext uri="{FF2B5EF4-FFF2-40B4-BE49-F238E27FC236}">
                      <a16:creationId xmlns:a16="http://schemas.microsoft.com/office/drawing/2014/main" id="{8E0BEF9E-D6EC-46DD-8D69-74725BE88CB0}"/>
                    </a:ext>
                  </a:extLst>
                </p14:cNvPr>
                <p14:cNvContentPartPr/>
                <p14:nvPr/>
              </p14:nvContentPartPr>
              <p14:xfrm>
                <a:off x="4887426" y="5548846"/>
                <a:ext cx="360" cy="360"/>
              </p14:xfrm>
            </p:contentPart>
          </mc:Choice>
          <mc:Fallback xmlns="">
            <p:pic>
              <p:nvPicPr>
                <p:cNvPr id="27" name="インク 26">
                  <a:extLst>
                    <a:ext uri="{FF2B5EF4-FFF2-40B4-BE49-F238E27FC236}">
                      <a16:creationId xmlns:a16="http://schemas.microsoft.com/office/drawing/2014/main" id="{8E0BEF9E-D6EC-46DD-8D69-74725BE88CB0}"/>
                    </a:ext>
                  </a:extLst>
                </p:cNvPr>
                <p:cNvPicPr/>
                <p:nvPr/>
              </p:nvPicPr>
              <p:blipFill>
                <a:blip r:embed="rId20"/>
                <a:stretch>
                  <a:fillRect/>
                </a:stretch>
              </p:blipFill>
              <p:spPr>
                <a:xfrm>
                  <a:off x="4869426" y="544084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0" name="インク 29">
                  <a:extLst>
                    <a:ext uri="{FF2B5EF4-FFF2-40B4-BE49-F238E27FC236}">
                      <a16:creationId xmlns:a16="http://schemas.microsoft.com/office/drawing/2014/main" id="{CDAA6660-1785-47A7-8E6F-52B77FDCFE40}"/>
                    </a:ext>
                  </a:extLst>
                </p14:cNvPr>
                <p14:cNvContentPartPr/>
                <p14:nvPr/>
              </p14:nvContentPartPr>
              <p14:xfrm>
                <a:off x="4981386" y="5643526"/>
                <a:ext cx="360" cy="360"/>
              </p14:xfrm>
            </p:contentPart>
          </mc:Choice>
          <mc:Fallback xmlns="">
            <p:pic>
              <p:nvPicPr>
                <p:cNvPr id="30" name="インク 29">
                  <a:extLst>
                    <a:ext uri="{FF2B5EF4-FFF2-40B4-BE49-F238E27FC236}">
                      <a16:creationId xmlns:a16="http://schemas.microsoft.com/office/drawing/2014/main" id="{CDAA6660-1785-47A7-8E6F-52B77FDCFE40}"/>
                    </a:ext>
                  </a:extLst>
                </p:cNvPr>
                <p:cNvPicPr/>
                <p:nvPr/>
              </p:nvPicPr>
              <p:blipFill>
                <a:blip r:embed="rId22"/>
                <a:stretch>
                  <a:fillRect/>
                </a:stretch>
              </p:blipFill>
              <p:spPr>
                <a:xfrm>
                  <a:off x="4963746" y="553588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2" name="インク 31">
                  <a:extLst>
                    <a:ext uri="{FF2B5EF4-FFF2-40B4-BE49-F238E27FC236}">
                      <a16:creationId xmlns:a16="http://schemas.microsoft.com/office/drawing/2014/main" id="{2425FBA5-20AE-473A-A287-4A46026EF378}"/>
                    </a:ext>
                  </a:extLst>
                </p14:cNvPr>
                <p14:cNvContentPartPr/>
                <p14:nvPr/>
              </p14:nvContentPartPr>
              <p14:xfrm>
                <a:off x="4887426" y="5444086"/>
                <a:ext cx="360" cy="360"/>
              </p14:xfrm>
            </p:contentPart>
          </mc:Choice>
          <mc:Fallback xmlns="">
            <p:pic>
              <p:nvPicPr>
                <p:cNvPr id="32" name="インク 31">
                  <a:extLst>
                    <a:ext uri="{FF2B5EF4-FFF2-40B4-BE49-F238E27FC236}">
                      <a16:creationId xmlns:a16="http://schemas.microsoft.com/office/drawing/2014/main" id="{2425FBA5-20AE-473A-A287-4A46026EF378}"/>
                    </a:ext>
                  </a:extLst>
                </p:cNvPr>
                <p:cNvPicPr/>
                <p:nvPr/>
              </p:nvPicPr>
              <p:blipFill>
                <a:blip r:embed="rId24"/>
                <a:stretch>
                  <a:fillRect/>
                </a:stretch>
              </p:blipFill>
              <p:spPr>
                <a:xfrm>
                  <a:off x="4869426" y="533608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3" name="インク 32">
                  <a:extLst>
                    <a:ext uri="{FF2B5EF4-FFF2-40B4-BE49-F238E27FC236}">
                      <a16:creationId xmlns:a16="http://schemas.microsoft.com/office/drawing/2014/main" id="{ADB82D26-8CCF-47D1-BCC5-FEBD9D0EFB28}"/>
                    </a:ext>
                  </a:extLst>
                </p14:cNvPr>
                <p14:cNvContentPartPr/>
                <p14:nvPr/>
              </p14:nvContentPartPr>
              <p14:xfrm>
                <a:off x="4887426" y="5444086"/>
                <a:ext cx="360" cy="360"/>
              </p14:xfrm>
            </p:contentPart>
          </mc:Choice>
          <mc:Fallback xmlns="">
            <p:pic>
              <p:nvPicPr>
                <p:cNvPr id="33" name="インク 32">
                  <a:extLst>
                    <a:ext uri="{FF2B5EF4-FFF2-40B4-BE49-F238E27FC236}">
                      <a16:creationId xmlns:a16="http://schemas.microsoft.com/office/drawing/2014/main" id="{ADB82D26-8CCF-47D1-BCC5-FEBD9D0EFB28}"/>
                    </a:ext>
                  </a:extLst>
                </p:cNvPr>
                <p:cNvPicPr/>
                <p:nvPr/>
              </p:nvPicPr>
              <p:blipFill>
                <a:blip r:embed="rId24"/>
                <a:stretch>
                  <a:fillRect/>
                </a:stretch>
              </p:blipFill>
              <p:spPr>
                <a:xfrm>
                  <a:off x="4869426" y="5336086"/>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35" name="インク 34">
                <a:extLst>
                  <a:ext uri="{FF2B5EF4-FFF2-40B4-BE49-F238E27FC236}">
                    <a16:creationId xmlns:a16="http://schemas.microsoft.com/office/drawing/2014/main" id="{F08706CA-83C7-4EF6-AEC2-BBC3D113BBD7}"/>
                  </a:ext>
                </a:extLst>
              </p14:cNvPr>
              <p14:cNvContentPartPr/>
              <p14:nvPr/>
            </p14:nvContentPartPr>
            <p14:xfrm>
              <a:off x="7031226" y="6095686"/>
              <a:ext cx="360" cy="360"/>
            </p14:xfrm>
          </p:contentPart>
        </mc:Choice>
        <mc:Fallback xmlns="">
          <p:pic>
            <p:nvPicPr>
              <p:cNvPr id="35" name="インク 34">
                <a:extLst>
                  <a:ext uri="{FF2B5EF4-FFF2-40B4-BE49-F238E27FC236}">
                    <a16:creationId xmlns:a16="http://schemas.microsoft.com/office/drawing/2014/main" id="{F08706CA-83C7-4EF6-AEC2-BBC3D113BBD7}"/>
                  </a:ext>
                </a:extLst>
              </p:cNvPr>
              <p:cNvPicPr/>
              <p:nvPr/>
            </p:nvPicPr>
            <p:blipFill>
              <a:blip r:embed="rId27"/>
              <a:stretch>
                <a:fillRect/>
              </a:stretch>
            </p:blipFill>
            <p:spPr>
              <a:xfrm>
                <a:off x="7013226" y="5988046"/>
                <a:ext cx="36000" cy="216000"/>
              </a:xfrm>
              <a:prstGeom prst="rect">
                <a:avLst/>
              </a:prstGeom>
            </p:spPr>
          </p:pic>
        </mc:Fallback>
      </mc:AlternateContent>
    </p:spTree>
    <p:extLst>
      <p:ext uri="{BB962C8B-B14F-4D97-AF65-F5344CB8AC3E}">
        <p14:creationId xmlns:p14="http://schemas.microsoft.com/office/powerpoint/2010/main" val="382792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1353C-F74C-992C-96EA-111C22BA329F}"/>
              </a:ext>
            </a:extLst>
          </p:cNvPr>
          <p:cNvSpPr>
            <a:spLocks noGrp="1"/>
          </p:cNvSpPr>
          <p:nvPr>
            <p:ph type="title"/>
          </p:nvPr>
        </p:nvSpPr>
        <p:spPr>
          <a:xfrm>
            <a:off x="623888" y="260649"/>
            <a:ext cx="7886700" cy="3024336"/>
          </a:xfrm>
        </p:spPr>
        <p:txBody>
          <a:bodyPr/>
          <a:lstStyle/>
          <a:p>
            <a:r>
              <a:rPr lang="ja-JP" altLang="en-US" dirty="0">
                <a:solidFill>
                  <a:schemeClr val="tx2">
                    <a:lumMod val="50000"/>
                  </a:schemeClr>
                </a:solidFill>
              </a:rPr>
              <a:t>「つながり・支え合い」のある地域共生社会の実現を目指して</a:t>
            </a:r>
            <a:endParaRPr kumimoji="1" lang="ja-JP" altLang="en-US" dirty="0"/>
          </a:p>
        </p:txBody>
      </p:sp>
      <p:sp>
        <p:nvSpPr>
          <p:cNvPr id="3" name="テキスト プレースホルダー 2">
            <a:extLst>
              <a:ext uri="{FF2B5EF4-FFF2-40B4-BE49-F238E27FC236}">
                <a16:creationId xmlns:a16="http://schemas.microsoft.com/office/drawing/2014/main" id="{F3F18C58-EA66-4015-BCBA-FCF3B7E45FA4}"/>
              </a:ext>
            </a:extLst>
          </p:cNvPr>
          <p:cNvSpPr>
            <a:spLocks noGrp="1"/>
          </p:cNvSpPr>
          <p:nvPr>
            <p:ph type="body" idx="1"/>
          </p:nvPr>
        </p:nvSpPr>
        <p:spPr>
          <a:xfrm>
            <a:off x="623888" y="3717033"/>
            <a:ext cx="7886700" cy="2372618"/>
          </a:xfrm>
        </p:spPr>
        <p:txBody>
          <a:bodyPr/>
          <a:lstStyle/>
          <a:p>
            <a:r>
              <a:rPr kumimoji="1" lang="ja-JP" altLang="en-US" dirty="0"/>
              <a:t>行政（国、府、市）はこう言っているのに、</a:t>
            </a:r>
            <a:r>
              <a:rPr kumimoji="1" lang="ja-JP" altLang="en-US" dirty="0">
                <a:solidFill>
                  <a:srgbClr val="FFFF00"/>
                </a:solidFill>
              </a:rPr>
              <a:t>個人のレベル</a:t>
            </a:r>
            <a:r>
              <a:rPr kumimoji="1" lang="ja-JP" altLang="en-US" dirty="0"/>
              <a:t>になると障害者、引きこもり、生活困窮者、ひとり親、被虐待児など弱者に対し自分勝手の偏狭な理解から、</a:t>
            </a:r>
            <a:r>
              <a:rPr kumimoji="1" lang="ja-JP" altLang="en-US" dirty="0">
                <a:solidFill>
                  <a:srgbClr val="FFFF00"/>
                </a:solidFill>
              </a:rPr>
              <a:t>自分たちの社会から排除しよう</a:t>
            </a:r>
            <a:r>
              <a:rPr kumimoji="1" lang="ja-JP" altLang="en-US" dirty="0"/>
              <a:t>としている。根底にある考えは</a:t>
            </a:r>
            <a:r>
              <a:rPr kumimoji="1" lang="ja-JP" altLang="en-US" dirty="0">
                <a:solidFill>
                  <a:srgbClr val="FFFF00"/>
                </a:solidFill>
              </a:rPr>
              <a:t>自己責任論</a:t>
            </a:r>
            <a:r>
              <a:rPr kumimoji="1" lang="ja-JP" altLang="en-US" dirty="0"/>
              <a:t>である。</a:t>
            </a:r>
            <a:endParaRPr kumimoji="1" lang="en-US" altLang="ja-JP" dirty="0"/>
          </a:p>
          <a:p>
            <a:r>
              <a:rPr lang="ja-JP" altLang="en-US" dirty="0"/>
              <a:t>実態を知らないからです。</a:t>
            </a:r>
            <a:r>
              <a:rPr lang="ja-JP" altLang="en-US" dirty="0">
                <a:solidFill>
                  <a:srgbClr val="FFFF00"/>
                </a:solidFill>
              </a:rPr>
              <a:t>各状況をきちんと学びましょう</a:t>
            </a:r>
            <a:r>
              <a:rPr lang="ja-JP" altLang="en-US" dirty="0"/>
              <a:t>。</a:t>
            </a:r>
            <a:endParaRPr kumimoji="1" lang="ja-JP" alt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インク 3">
                <a:extLst>
                  <a:ext uri="{FF2B5EF4-FFF2-40B4-BE49-F238E27FC236}">
                    <a16:creationId xmlns:a16="http://schemas.microsoft.com/office/drawing/2014/main" id="{032C5228-073F-1719-588E-A715F1749943}"/>
                  </a:ext>
                </a:extLst>
              </p14:cNvPr>
              <p14:cNvContentPartPr/>
              <p14:nvPr/>
            </p14:nvContentPartPr>
            <p14:xfrm>
              <a:off x="3693978" y="4737902"/>
              <a:ext cx="360" cy="360"/>
            </p14:xfrm>
          </p:contentPart>
        </mc:Choice>
        <mc:Fallback xmlns="">
          <p:pic>
            <p:nvPicPr>
              <p:cNvPr id="4" name="インク 3">
                <a:extLst>
                  <a:ext uri="{FF2B5EF4-FFF2-40B4-BE49-F238E27FC236}">
                    <a16:creationId xmlns:a16="http://schemas.microsoft.com/office/drawing/2014/main" id="{032C5228-073F-1719-588E-A715F1749943}"/>
                  </a:ext>
                </a:extLst>
              </p:cNvPr>
              <p:cNvPicPr/>
              <p:nvPr/>
            </p:nvPicPr>
            <p:blipFill>
              <a:blip r:embed="rId3"/>
              <a:stretch>
                <a:fillRect/>
              </a:stretch>
            </p:blipFill>
            <p:spPr>
              <a:xfrm>
                <a:off x="3685338" y="4684262"/>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インク 4">
                <a:extLst>
                  <a:ext uri="{FF2B5EF4-FFF2-40B4-BE49-F238E27FC236}">
                    <a16:creationId xmlns:a16="http://schemas.microsoft.com/office/drawing/2014/main" id="{BF31CBB9-C932-121A-0BA5-2CE764F087D0}"/>
                  </a:ext>
                </a:extLst>
              </p14:cNvPr>
              <p14:cNvContentPartPr/>
              <p14:nvPr/>
            </p14:nvContentPartPr>
            <p14:xfrm>
              <a:off x="507618" y="4802702"/>
              <a:ext cx="360" cy="360"/>
            </p14:xfrm>
          </p:contentPart>
        </mc:Choice>
        <mc:Fallback xmlns="">
          <p:pic>
            <p:nvPicPr>
              <p:cNvPr id="5" name="インク 4">
                <a:extLst>
                  <a:ext uri="{FF2B5EF4-FFF2-40B4-BE49-F238E27FC236}">
                    <a16:creationId xmlns:a16="http://schemas.microsoft.com/office/drawing/2014/main" id="{BF31CBB9-C932-121A-0BA5-2CE764F087D0}"/>
                  </a:ext>
                </a:extLst>
              </p:cNvPr>
              <p:cNvPicPr/>
              <p:nvPr/>
            </p:nvPicPr>
            <p:blipFill>
              <a:blip r:embed="rId5"/>
              <a:stretch>
                <a:fillRect/>
              </a:stretch>
            </p:blipFill>
            <p:spPr>
              <a:xfrm>
                <a:off x="498978" y="4748702"/>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インク 5">
                <a:extLst>
                  <a:ext uri="{FF2B5EF4-FFF2-40B4-BE49-F238E27FC236}">
                    <a16:creationId xmlns:a16="http://schemas.microsoft.com/office/drawing/2014/main" id="{BFDAA6D0-13AB-4E7A-1A56-F1BF5494F2F4}"/>
                  </a:ext>
                </a:extLst>
              </p14:cNvPr>
              <p14:cNvContentPartPr/>
              <p14:nvPr/>
            </p14:nvContentPartPr>
            <p14:xfrm>
              <a:off x="387738" y="4470062"/>
              <a:ext cx="360" cy="360"/>
            </p14:xfrm>
          </p:contentPart>
        </mc:Choice>
        <mc:Fallback xmlns="">
          <p:pic>
            <p:nvPicPr>
              <p:cNvPr id="6" name="インク 5">
                <a:extLst>
                  <a:ext uri="{FF2B5EF4-FFF2-40B4-BE49-F238E27FC236}">
                    <a16:creationId xmlns:a16="http://schemas.microsoft.com/office/drawing/2014/main" id="{BFDAA6D0-13AB-4E7A-1A56-F1BF5494F2F4}"/>
                  </a:ext>
                </a:extLst>
              </p:cNvPr>
              <p:cNvPicPr/>
              <p:nvPr/>
            </p:nvPicPr>
            <p:blipFill>
              <a:blip r:embed="rId7"/>
              <a:stretch>
                <a:fillRect/>
              </a:stretch>
            </p:blipFill>
            <p:spPr>
              <a:xfrm>
                <a:off x="378738" y="4416422"/>
                <a:ext cx="18000" cy="108000"/>
              </a:xfrm>
              <a:prstGeom prst="rect">
                <a:avLst/>
              </a:prstGeom>
            </p:spPr>
          </p:pic>
        </mc:Fallback>
      </mc:AlternateContent>
    </p:spTree>
    <p:extLst>
      <p:ext uri="{BB962C8B-B14F-4D97-AF65-F5344CB8AC3E}">
        <p14:creationId xmlns:p14="http://schemas.microsoft.com/office/powerpoint/2010/main" val="121060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FE613A-5EC3-410A-9E60-83AB716BE418}"/>
              </a:ext>
            </a:extLst>
          </p:cNvPr>
          <p:cNvSpPr>
            <a:spLocks noGrp="1"/>
          </p:cNvSpPr>
          <p:nvPr>
            <p:ph type="title"/>
          </p:nvPr>
        </p:nvSpPr>
        <p:spPr>
          <a:xfrm>
            <a:off x="539552" y="332656"/>
            <a:ext cx="8352929" cy="936104"/>
          </a:xfrm>
        </p:spPr>
        <p:txBody>
          <a:bodyPr/>
          <a:lstStyle/>
          <a:p>
            <a:r>
              <a:rPr kumimoji="1" lang="ja-JP" altLang="en-US" dirty="0">
                <a:solidFill>
                  <a:srgbClr val="FFFF00"/>
                </a:solidFill>
              </a:rPr>
              <a:t>精神障害・知的障害以外でも</a:t>
            </a:r>
          </a:p>
        </p:txBody>
      </p:sp>
      <p:sp>
        <p:nvSpPr>
          <p:cNvPr id="3" name="コンテンツ プレースホルダー 2">
            <a:extLst>
              <a:ext uri="{FF2B5EF4-FFF2-40B4-BE49-F238E27FC236}">
                <a16:creationId xmlns:a16="http://schemas.microsoft.com/office/drawing/2014/main" id="{D8B7145A-22A6-4974-8CFD-75FF3F448464}"/>
              </a:ext>
            </a:extLst>
          </p:cNvPr>
          <p:cNvSpPr>
            <a:spLocks noGrp="1"/>
          </p:cNvSpPr>
          <p:nvPr>
            <p:ph idx="1"/>
          </p:nvPr>
        </p:nvSpPr>
        <p:spPr>
          <a:xfrm>
            <a:off x="539552" y="2017713"/>
            <a:ext cx="8415536" cy="4114800"/>
          </a:xfrm>
        </p:spPr>
        <p:txBody>
          <a:bodyPr/>
          <a:lstStyle/>
          <a:p>
            <a:r>
              <a:rPr kumimoji="1" lang="ja-JP" altLang="en-US" dirty="0"/>
              <a:t>京都に</a:t>
            </a:r>
            <a:r>
              <a:rPr kumimoji="1" lang="ja-JP" altLang="en-US" dirty="0">
                <a:solidFill>
                  <a:srgbClr val="FFFF00"/>
                </a:solidFill>
              </a:rPr>
              <a:t>「救護施設」</a:t>
            </a:r>
            <a:r>
              <a:rPr kumimoji="1" lang="ja-JP" altLang="en-US" dirty="0"/>
              <a:t>計画、「施設コンフリクト」に（</a:t>
            </a:r>
            <a:r>
              <a:rPr kumimoji="1" lang="en-US" altLang="ja-JP" dirty="0"/>
              <a:t>2019</a:t>
            </a:r>
            <a:r>
              <a:rPr kumimoji="1" lang="ja-JP" altLang="en-US" dirty="0"/>
              <a:t>年）</a:t>
            </a:r>
            <a:endParaRPr kumimoji="1" lang="en-US" altLang="ja-JP" dirty="0"/>
          </a:p>
          <a:p>
            <a:r>
              <a:rPr kumimoji="1" lang="ja-JP" altLang="en-US" dirty="0"/>
              <a:t>東京都港区では</a:t>
            </a:r>
            <a:r>
              <a:rPr kumimoji="1" lang="ja-JP" altLang="en-US" dirty="0">
                <a:solidFill>
                  <a:srgbClr val="FFFF00"/>
                </a:solidFill>
              </a:rPr>
              <a:t>児童相談所を核とした複合施設</a:t>
            </a:r>
            <a:r>
              <a:rPr kumimoji="1" lang="ja-JP" altLang="en-US" dirty="0"/>
              <a:t>の設置をめぐり、一部の住民等が反対を主張する事態に発展した（</a:t>
            </a:r>
            <a:r>
              <a:rPr kumimoji="1" lang="en-US" altLang="ja-JP" dirty="0"/>
              <a:t>2018</a:t>
            </a:r>
            <a:r>
              <a:rPr kumimoji="1" lang="ja-JP" altLang="en-US" dirty="0"/>
              <a:t>年）</a:t>
            </a:r>
          </a:p>
        </p:txBody>
      </p:sp>
    </p:spTree>
    <p:extLst>
      <p:ext uri="{BB962C8B-B14F-4D97-AF65-F5344CB8AC3E}">
        <p14:creationId xmlns:p14="http://schemas.microsoft.com/office/powerpoint/2010/main" val="2313437943"/>
      </p:ext>
    </p:extLst>
  </p:cSld>
  <p:clrMapOvr>
    <a:masterClrMapping/>
  </p:clrMapOvr>
  <mc:AlternateContent xmlns:mc="http://schemas.openxmlformats.org/markup-compatibility/2006" xmlns:p14="http://schemas.microsoft.com/office/powerpoint/2010/main">
    <mc:Choice Requires="p14">
      <p:transition spd="slow" p14:dur="2000" advTm="32271"/>
    </mc:Choice>
    <mc:Fallback xmlns="">
      <p:transition spd="slow" advTm="3227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48A4A-6DBD-4B52-BEB8-A0C2567CE2B0}"/>
              </a:ext>
            </a:extLst>
          </p:cNvPr>
          <p:cNvSpPr>
            <a:spLocks noGrp="1"/>
          </p:cNvSpPr>
          <p:nvPr>
            <p:ph type="title"/>
          </p:nvPr>
        </p:nvSpPr>
        <p:spPr>
          <a:xfrm>
            <a:off x="1150938" y="332656"/>
            <a:ext cx="7793037" cy="792088"/>
          </a:xfrm>
        </p:spPr>
        <p:txBody>
          <a:bodyPr/>
          <a:lstStyle/>
          <a:p>
            <a:r>
              <a:rPr kumimoji="1" lang="ja-JP" altLang="en-US" dirty="0">
                <a:solidFill>
                  <a:srgbClr val="FFFF00"/>
                </a:solidFill>
              </a:rPr>
              <a:t>精神障がい者とは</a:t>
            </a:r>
          </a:p>
        </p:txBody>
      </p:sp>
      <p:sp>
        <p:nvSpPr>
          <p:cNvPr id="3" name="コンテンツ プレースホルダー 2">
            <a:extLst>
              <a:ext uri="{FF2B5EF4-FFF2-40B4-BE49-F238E27FC236}">
                <a16:creationId xmlns:a16="http://schemas.microsoft.com/office/drawing/2014/main" id="{C6A6BC2A-D7CF-4CB1-8B7D-8F075187F652}"/>
              </a:ext>
            </a:extLst>
          </p:cNvPr>
          <p:cNvSpPr>
            <a:spLocks noGrp="1"/>
          </p:cNvSpPr>
          <p:nvPr>
            <p:ph idx="1"/>
          </p:nvPr>
        </p:nvSpPr>
        <p:spPr>
          <a:xfrm>
            <a:off x="1182688" y="1340768"/>
            <a:ext cx="7772400" cy="4791745"/>
          </a:xfrm>
        </p:spPr>
        <p:txBody>
          <a:bodyPr/>
          <a:lstStyle/>
          <a:p>
            <a:r>
              <a:rPr kumimoji="1" lang="ja-JP" altLang="en-US" dirty="0"/>
              <a:t>精神保健福祉法の対象とする精神障害者は、統合失調症、精神作用物質による急性中毒又はその依存症、知的障害、精神病質その他の精神疾患を有する者です（第</a:t>
            </a:r>
            <a:r>
              <a:rPr kumimoji="1" lang="en-US" altLang="ja-JP" dirty="0"/>
              <a:t>5</a:t>
            </a:r>
            <a:r>
              <a:rPr kumimoji="1" lang="ja-JP" altLang="en-US" dirty="0"/>
              <a:t>条）。</a:t>
            </a:r>
            <a:endParaRPr kumimoji="1" lang="en-US" altLang="ja-JP" dirty="0"/>
          </a:p>
          <a:p>
            <a:endParaRPr lang="en-US" altLang="ja-JP" dirty="0"/>
          </a:p>
          <a:p>
            <a:endParaRPr kumimoji="1" lang="en-US" altLang="ja-JP" dirty="0"/>
          </a:p>
          <a:p>
            <a:pPr marL="0" indent="0">
              <a:buNone/>
            </a:pPr>
            <a:r>
              <a:rPr lang="ja-JP" altLang="en-US" sz="2400" dirty="0">
                <a:solidFill>
                  <a:srgbClr val="FFC000"/>
                </a:solidFill>
                <a:highlight>
                  <a:srgbClr val="0000FF"/>
                </a:highlight>
              </a:rPr>
              <a:t>厚生労働省「知ることから始めよう　みんなのメンタルヘルス」から抜粋</a:t>
            </a:r>
            <a:endParaRPr kumimoji="1" lang="en-US" altLang="ja-JP" sz="2400" dirty="0">
              <a:solidFill>
                <a:srgbClr val="FFC000"/>
              </a:solidFill>
              <a:highlight>
                <a:srgbClr val="0000FF"/>
              </a:highlight>
            </a:endParaRPr>
          </a:p>
          <a:p>
            <a:endParaRPr kumimoji="1" lang="ja-JP" altLang="en-US" dirty="0">
              <a:solidFill>
                <a:srgbClr val="FFC000"/>
              </a:solidFill>
            </a:endParaRPr>
          </a:p>
        </p:txBody>
      </p:sp>
    </p:spTree>
    <p:extLst>
      <p:ext uri="{BB962C8B-B14F-4D97-AF65-F5344CB8AC3E}">
        <p14:creationId xmlns:p14="http://schemas.microsoft.com/office/powerpoint/2010/main" val="61661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D4DF9-4AE8-7101-6F3A-FCF10A1D3AD8}"/>
              </a:ext>
            </a:extLst>
          </p:cNvPr>
          <p:cNvSpPr>
            <a:spLocks noGrp="1"/>
          </p:cNvSpPr>
          <p:nvPr>
            <p:ph type="title"/>
          </p:nvPr>
        </p:nvSpPr>
        <p:spPr>
          <a:xfrm>
            <a:off x="1150938" y="332657"/>
            <a:ext cx="7793037" cy="1427881"/>
          </a:xfrm>
        </p:spPr>
        <p:txBody>
          <a:bodyPr/>
          <a:lstStyle/>
          <a:p>
            <a:r>
              <a:rPr lang="ja-JP" altLang="en-US" b="1" i="0" dirty="0">
                <a:solidFill>
                  <a:srgbClr val="FFFF00"/>
                </a:solidFill>
                <a:effectLst/>
                <a:latin typeface="BIZ UDPGothic" panose="020B0400000000000000" pitchFamily="50" charset="-128"/>
                <a:ea typeface="BIZ UDPGothic" panose="020B0400000000000000" pitchFamily="50" charset="-128"/>
              </a:rPr>
              <a:t>改正障害者差別解消法の施行に向けて</a:t>
            </a:r>
            <a:endParaRPr kumimoji="1" lang="ja-JP" altLang="en-US" dirty="0">
              <a:solidFill>
                <a:srgbClr val="FFFF00"/>
              </a:solidFill>
            </a:endParaRPr>
          </a:p>
        </p:txBody>
      </p:sp>
      <p:pic>
        <p:nvPicPr>
          <p:cNvPr id="3074" name="Picture 2">
            <a:extLst>
              <a:ext uri="{FF2B5EF4-FFF2-40B4-BE49-F238E27FC236}">
                <a16:creationId xmlns:a16="http://schemas.microsoft.com/office/drawing/2014/main" id="{B4415C31-8718-02DE-E494-177962E1BB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1" y="2017712"/>
            <a:ext cx="8044383" cy="450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32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AD988-59E9-4B41-8A83-B516B9381D7C}"/>
              </a:ext>
            </a:extLst>
          </p:cNvPr>
          <p:cNvSpPr>
            <a:spLocks noGrp="1"/>
          </p:cNvSpPr>
          <p:nvPr>
            <p:ph type="title"/>
          </p:nvPr>
        </p:nvSpPr>
        <p:spPr>
          <a:xfrm>
            <a:off x="1150938" y="476672"/>
            <a:ext cx="7793037" cy="720080"/>
          </a:xfrm>
        </p:spPr>
        <p:txBody>
          <a:bodyPr/>
          <a:lstStyle/>
          <a:p>
            <a:r>
              <a:rPr kumimoji="1" lang="ja-JP" altLang="en-US" dirty="0">
                <a:solidFill>
                  <a:srgbClr val="FFFF00"/>
                </a:solidFill>
              </a:rPr>
              <a:t>精神障がい者とは　</a:t>
            </a:r>
            <a:r>
              <a:rPr kumimoji="1" lang="ja-JP" altLang="en-US" sz="2400" dirty="0">
                <a:solidFill>
                  <a:srgbClr val="FFC000"/>
                </a:solidFill>
              </a:rPr>
              <a:t>厚労省のページから</a:t>
            </a:r>
          </a:p>
        </p:txBody>
      </p:sp>
      <p:sp>
        <p:nvSpPr>
          <p:cNvPr id="3" name="コンテンツ プレースホルダー 2">
            <a:extLst>
              <a:ext uri="{FF2B5EF4-FFF2-40B4-BE49-F238E27FC236}">
                <a16:creationId xmlns:a16="http://schemas.microsoft.com/office/drawing/2014/main" id="{F1E40BA4-A475-4952-B553-64617B1BDC22}"/>
              </a:ext>
            </a:extLst>
          </p:cNvPr>
          <p:cNvSpPr>
            <a:spLocks noGrp="1"/>
          </p:cNvSpPr>
          <p:nvPr>
            <p:ph idx="1"/>
          </p:nvPr>
        </p:nvSpPr>
        <p:spPr>
          <a:xfrm>
            <a:off x="539552" y="1196752"/>
            <a:ext cx="8415536" cy="4935761"/>
          </a:xfrm>
        </p:spPr>
        <p:txBody>
          <a:bodyPr/>
          <a:lstStyle/>
          <a:p>
            <a:r>
              <a:rPr kumimoji="1" lang="ja-JP" altLang="en-US" dirty="0">
                <a:solidFill>
                  <a:srgbClr val="FFFF00"/>
                </a:solidFill>
              </a:rPr>
              <a:t>精神障害者保健福祉手帳で対象</a:t>
            </a:r>
            <a:r>
              <a:rPr kumimoji="1" lang="ja-JP" altLang="en-US" dirty="0"/>
              <a:t>となるのは</a:t>
            </a:r>
            <a:r>
              <a:rPr kumimoji="1" lang="ja-JP" altLang="en-US" dirty="0">
                <a:solidFill>
                  <a:srgbClr val="FFFF00"/>
                </a:solidFill>
              </a:rPr>
              <a:t>全ての精神障害（</a:t>
            </a:r>
            <a:r>
              <a:rPr kumimoji="1" lang="en-US" altLang="ja-JP" dirty="0">
                <a:solidFill>
                  <a:srgbClr val="FFFF00"/>
                </a:solidFill>
              </a:rPr>
              <a:t>ICD-10 F</a:t>
            </a:r>
            <a:r>
              <a:rPr kumimoji="1" lang="ja-JP" altLang="en-US" dirty="0">
                <a:solidFill>
                  <a:srgbClr val="FFFF00"/>
                </a:solidFill>
              </a:rPr>
              <a:t>分類、</a:t>
            </a:r>
            <a:r>
              <a:rPr kumimoji="1" lang="en-US" altLang="ja-JP" dirty="0">
                <a:solidFill>
                  <a:srgbClr val="FFFF00"/>
                </a:solidFill>
              </a:rPr>
              <a:t>G</a:t>
            </a:r>
            <a:r>
              <a:rPr kumimoji="1" lang="ja-JP" altLang="en-US" dirty="0">
                <a:solidFill>
                  <a:srgbClr val="FFFF00"/>
                </a:solidFill>
              </a:rPr>
              <a:t>４</a:t>
            </a:r>
            <a:r>
              <a:rPr kumimoji="1" lang="en-US" altLang="ja-JP" dirty="0">
                <a:solidFill>
                  <a:srgbClr val="FFFF00"/>
                </a:solidFill>
              </a:rPr>
              <a:t>0</a:t>
            </a:r>
            <a:r>
              <a:rPr kumimoji="1" lang="ja-JP" altLang="en-US" dirty="0">
                <a:solidFill>
                  <a:srgbClr val="FFFF00"/>
                </a:solidFill>
              </a:rPr>
              <a:t>）</a:t>
            </a:r>
            <a:r>
              <a:rPr kumimoji="1" lang="ja-JP" altLang="en-US" dirty="0"/>
              <a:t>です</a:t>
            </a:r>
          </a:p>
          <a:p>
            <a:pPr lvl="1"/>
            <a:r>
              <a:rPr kumimoji="1" lang="ja-JP" altLang="en-US" sz="2000" dirty="0"/>
              <a:t>統合失調症</a:t>
            </a:r>
          </a:p>
          <a:p>
            <a:pPr lvl="1"/>
            <a:r>
              <a:rPr kumimoji="1" lang="ja-JP" altLang="en-US" sz="2000" dirty="0"/>
              <a:t>うつ病、そううつ病などの気分障害</a:t>
            </a:r>
          </a:p>
          <a:p>
            <a:pPr lvl="1"/>
            <a:r>
              <a:rPr kumimoji="1" lang="ja-JP" altLang="en-US" sz="2000" dirty="0"/>
              <a:t>てんかん</a:t>
            </a:r>
          </a:p>
          <a:p>
            <a:pPr lvl="1"/>
            <a:r>
              <a:rPr kumimoji="1" lang="ja-JP" altLang="en-US" sz="2000" dirty="0"/>
              <a:t>薬物依存症</a:t>
            </a:r>
          </a:p>
          <a:p>
            <a:pPr lvl="1"/>
            <a:r>
              <a:rPr kumimoji="1" lang="ja-JP" altLang="en-US" sz="2000" dirty="0"/>
              <a:t>高次脳機能障害</a:t>
            </a:r>
          </a:p>
          <a:p>
            <a:pPr lvl="1"/>
            <a:r>
              <a:rPr kumimoji="1" lang="ja-JP" altLang="en-US" sz="2000" dirty="0"/>
              <a:t>発達障害（自閉症、学習障害、注意欠陥多動性障害等）</a:t>
            </a:r>
          </a:p>
          <a:p>
            <a:pPr lvl="1"/>
            <a:r>
              <a:rPr kumimoji="1" lang="ja-JP" altLang="en-US" sz="2000" dirty="0"/>
              <a:t>そのほかの精神疾患（ストレス関連障害等）</a:t>
            </a:r>
          </a:p>
          <a:p>
            <a:r>
              <a:rPr kumimoji="1" lang="ja-JP" altLang="en-US" sz="2400" dirty="0"/>
              <a:t>ただし、知的障害があり、上記の精神障害がない方については、療育手帳制度があるため、手帳の対象とはなりません。（発達障害と知的障害を両方有する場合は、両方の手帳を受けることができます。</a:t>
            </a:r>
          </a:p>
        </p:txBody>
      </p:sp>
    </p:spTree>
    <p:extLst>
      <p:ext uri="{BB962C8B-B14F-4D97-AF65-F5344CB8AC3E}">
        <p14:creationId xmlns:p14="http://schemas.microsoft.com/office/powerpoint/2010/main" val="260303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001261-4ACC-4740-70BF-61D48CFB45AD}"/>
              </a:ext>
            </a:extLst>
          </p:cNvPr>
          <p:cNvSpPr>
            <a:spLocks noGrp="1"/>
          </p:cNvSpPr>
          <p:nvPr>
            <p:ph type="title"/>
          </p:nvPr>
        </p:nvSpPr>
        <p:spPr>
          <a:xfrm>
            <a:off x="1150938" y="332656"/>
            <a:ext cx="7793037" cy="1427882"/>
          </a:xfrm>
        </p:spPr>
        <p:txBody>
          <a:bodyPr/>
          <a:lstStyle/>
          <a:p>
            <a:br>
              <a:rPr lang="en-US" altLang="ja-JP" b="1" i="0" dirty="0">
                <a:solidFill>
                  <a:srgbClr val="FFFF00"/>
                </a:solidFill>
                <a:effectLst/>
                <a:latin typeface="BIZ UDPGothic" panose="020B0400000000000000" pitchFamily="50" charset="-128"/>
                <a:ea typeface="BIZ UDPGothic" panose="020B0400000000000000" pitchFamily="50" charset="-128"/>
              </a:rPr>
            </a:br>
            <a:br>
              <a:rPr lang="en-US" altLang="ja-JP" b="1" i="0" dirty="0">
                <a:solidFill>
                  <a:srgbClr val="FFFF00"/>
                </a:solidFill>
                <a:effectLst/>
                <a:latin typeface="BIZ UDPGothic" panose="020B0400000000000000" pitchFamily="50" charset="-128"/>
                <a:ea typeface="BIZ UDPGothic" panose="020B0400000000000000" pitchFamily="50" charset="-128"/>
              </a:rPr>
            </a:br>
            <a:br>
              <a:rPr lang="en-US" altLang="ja-JP" b="1" i="0" dirty="0">
                <a:solidFill>
                  <a:srgbClr val="FFFF00"/>
                </a:solidFill>
                <a:effectLst/>
                <a:latin typeface="BIZ UDPGothic" panose="020B0400000000000000" pitchFamily="50" charset="-128"/>
                <a:ea typeface="BIZ UDPGothic" panose="020B0400000000000000" pitchFamily="50" charset="-128"/>
              </a:rPr>
            </a:br>
            <a:br>
              <a:rPr lang="en-US" altLang="ja-JP" b="1" i="0" dirty="0">
                <a:solidFill>
                  <a:srgbClr val="FFFF00"/>
                </a:solidFill>
                <a:effectLst/>
                <a:latin typeface="BIZ UDPGothic" panose="020B0400000000000000" pitchFamily="50" charset="-128"/>
                <a:ea typeface="BIZ UDPGothic" panose="020B0400000000000000" pitchFamily="50" charset="-128"/>
              </a:rPr>
            </a:br>
            <a:r>
              <a:rPr lang="ja-JP" altLang="en-US" b="1" i="0" dirty="0">
                <a:solidFill>
                  <a:srgbClr val="FFFF00"/>
                </a:solidFill>
                <a:effectLst/>
                <a:latin typeface="BIZ UDPGothic" panose="020B0400000000000000" pitchFamily="50" charset="-128"/>
                <a:ea typeface="BIZ UDPGothic" panose="020B0400000000000000" pitchFamily="50" charset="-128"/>
              </a:rPr>
              <a:t>内閣府の発表</a:t>
            </a:r>
            <a:br>
              <a:rPr lang="en-US" altLang="ja-JP" b="1" i="0" dirty="0">
                <a:solidFill>
                  <a:srgbClr val="FFFF00"/>
                </a:solidFill>
                <a:effectLst/>
                <a:latin typeface="BIZ UDPGothic" panose="020B0400000000000000" pitchFamily="50" charset="-128"/>
                <a:ea typeface="BIZ UDPGothic" panose="020B0400000000000000" pitchFamily="50" charset="-128"/>
              </a:rPr>
            </a:br>
            <a:r>
              <a:rPr lang="ja-JP" altLang="en-US" b="1" i="0" dirty="0">
                <a:solidFill>
                  <a:srgbClr val="FFFF00"/>
                </a:solidFill>
                <a:effectLst/>
                <a:latin typeface="BIZ UDPGothic" panose="020B0400000000000000" pitchFamily="50" charset="-128"/>
                <a:ea typeface="BIZ UDPGothic" panose="020B0400000000000000" pitchFamily="50" charset="-128"/>
              </a:rPr>
              <a:t>障害者の全体的状況</a:t>
            </a:r>
            <a:r>
              <a:rPr lang="ja-JP" altLang="en-US" b="1" dirty="0">
                <a:solidFill>
                  <a:srgbClr val="FFFF00"/>
                </a:solidFill>
                <a:latin typeface="BIZ UDPGothic" panose="020B0400000000000000" pitchFamily="50" charset="-128"/>
                <a:ea typeface="BIZ UDPGothic" panose="020B0400000000000000" pitchFamily="50" charset="-128"/>
              </a:rPr>
              <a:t>では</a:t>
            </a:r>
            <a:endParaRPr lang="ja-JP" altLang="en-US" dirty="0">
              <a:solidFill>
                <a:srgbClr val="FFFF00"/>
              </a:solidFill>
            </a:endParaRPr>
          </a:p>
        </p:txBody>
      </p:sp>
      <p:sp>
        <p:nvSpPr>
          <p:cNvPr id="6" name="コンテンツ プレースホルダー 5">
            <a:extLst>
              <a:ext uri="{FF2B5EF4-FFF2-40B4-BE49-F238E27FC236}">
                <a16:creationId xmlns:a16="http://schemas.microsoft.com/office/drawing/2014/main" id="{A4A6DB59-DDF0-835D-1DF8-007509070245}"/>
              </a:ext>
            </a:extLst>
          </p:cNvPr>
          <p:cNvSpPr>
            <a:spLocks noGrp="1"/>
          </p:cNvSpPr>
          <p:nvPr>
            <p:ph idx="1"/>
          </p:nvPr>
        </p:nvSpPr>
        <p:spPr>
          <a:xfrm>
            <a:off x="755576" y="2017713"/>
            <a:ext cx="8199512" cy="4114800"/>
          </a:xfrm>
        </p:spPr>
        <p:txBody>
          <a:bodyPr/>
          <a:lstStyle/>
          <a:p>
            <a:r>
              <a:rPr lang="ja-JP" altLang="ja-JP" sz="2800" kern="0" spc="215" dirty="0">
                <a:solidFill>
                  <a:srgbClr val="FFFF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精神障害者</a:t>
            </a:r>
            <a:r>
              <a:rPr lang="ja-JP" altLang="ja-JP" sz="2800" kern="0" spc="215" dirty="0">
                <a:effectLst/>
                <a:latin typeface="游明朝" panose="02020400000000000000" pitchFamily="18" charset="-128"/>
                <a:ea typeface="BIZ UDPゴシック" panose="020B0400000000000000" pitchFamily="50" charset="-128"/>
                <a:cs typeface="ＭＳ Ｐゴシック" panose="020B0600070205080204" pitchFamily="50" charset="-128"/>
              </a:rPr>
              <a:t>数は、</a:t>
            </a:r>
            <a:r>
              <a:rPr lang="ja-JP" altLang="ja-JP" sz="2800" kern="0" spc="215" dirty="0">
                <a:solidFill>
                  <a:srgbClr val="FFFF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医療機関を利用した精神疾患のある患者</a:t>
            </a:r>
            <a:r>
              <a:rPr lang="ja-JP" altLang="ja-JP" sz="2800" kern="0" spc="215" dirty="0">
                <a:effectLst/>
                <a:latin typeface="游明朝" panose="02020400000000000000" pitchFamily="18" charset="-128"/>
                <a:ea typeface="BIZ UDPゴシック" panose="020B0400000000000000" pitchFamily="50" charset="-128"/>
                <a:cs typeface="ＭＳ Ｐゴシック" panose="020B0600070205080204" pitchFamily="50" charset="-128"/>
              </a:rPr>
              <a:t>数を精神障害者数としている</a:t>
            </a:r>
            <a:endParaRPr lang="en-US" altLang="ja-JP" sz="2800" kern="0" spc="215" dirty="0">
              <a:effectLst/>
              <a:latin typeface="游明朝" panose="02020400000000000000" pitchFamily="18" charset="-128"/>
              <a:ea typeface="BIZ UDPゴシック" panose="020B0400000000000000" pitchFamily="50" charset="-128"/>
              <a:cs typeface="ＭＳ Ｐゴシック" panose="020B0600070205080204" pitchFamily="50" charset="-128"/>
            </a:endParaRPr>
          </a:p>
          <a:p>
            <a:r>
              <a:rPr lang="ja-JP" altLang="ja-JP" sz="2800" kern="0" spc="215" dirty="0">
                <a:effectLst/>
                <a:latin typeface="游明朝" panose="02020400000000000000" pitchFamily="18" charset="-128"/>
                <a:ea typeface="BIZ UDPゴシック" panose="020B0400000000000000" pitchFamily="50" charset="-128"/>
                <a:cs typeface="ＭＳ Ｐゴシック" panose="020B0600070205080204" pitchFamily="50" charset="-128"/>
              </a:rPr>
              <a:t>精神疾患による日常生活や社会生活上の相当な制限を継続的には有しない者</a:t>
            </a:r>
            <a:r>
              <a:rPr lang="ja-JP" altLang="en-US" sz="2800" kern="0" spc="215" dirty="0">
                <a:effectLst/>
                <a:latin typeface="游明朝" panose="02020400000000000000" pitchFamily="18" charset="-128"/>
                <a:ea typeface="BIZ UDPゴシック" panose="020B0400000000000000" pitchFamily="50" charset="-128"/>
                <a:cs typeface="ＭＳ Ｐゴシック" panose="020B0600070205080204" pitchFamily="50" charset="-128"/>
              </a:rPr>
              <a:t>（精神障害健康福祉手帳を持たないもの）</a:t>
            </a:r>
            <a:r>
              <a:rPr lang="ja-JP" altLang="ja-JP" sz="2800" kern="0" spc="215" dirty="0">
                <a:effectLst/>
                <a:latin typeface="游明朝" panose="02020400000000000000" pitchFamily="18" charset="-128"/>
                <a:ea typeface="BIZ UDPゴシック" panose="020B0400000000000000" pitchFamily="50" charset="-128"/>
                <a:cs typeface="ＭＳ Ｐゴシック" panose="020B0600070205080204" pitchFamily="50" charset="-128"/>
              </a:rPr>
              <a:t>も含まれている可能性がある。</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en-US" dirty="0"/>
          </a:p>
        </p:txBody>
      </p:sp>
    </p:spTree>
    <p:extLst>
      <p:ext uri="{BB962C8B-B14F-4D97-AF65-F5344CB8AC3E}">
        <p14:creationId xmlns:p14="http://schemas.microsoft.com/office/powerpoint/2010/main" val="338633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F97C4-8362-4DAD-ADBA-6014BA0FCC56}"/>
              </a:ext>
            </a:extLst>
          </p:cNvPr>
          <p:cNvSpPr>
            <a:spLocks noGrp="1"/>
          </p:cNvSpPr>
          <p:nvPr>
            <p:ph type="title"/>
          </p:nvPr>
        </p:nvSpPr>
        <p:spPr>
          <a:xfrm>
            <a:off x="323528" y="188640"/>
            <a:ext cx="8620447" cy="1224136"/>
          </a:xfrm>
        </p:spPr>
        <p:txBody>
          <a:bodyPr/>
          <a:lstStyle/>
          <a:p>
            <a:pPr algn="l"/>
            <a:r>
              <a:rPr kumimoji="1" lang="ja-JP" altLang="en-US" dirty="0">
                <a:solidFill>
                  <a:srgbClr val="FFFF00"/>
                </a:solidFill>
              </a:rPr>
              <a:t>精神疾患を有する患者数の推移</a:t>
            </a:r>
            <a:br>
              <a:rPr kumimoji="1" lang="en-US" altLang="ja-JP" dirty="0">
                <a:solidFill>
                  <a:srgbClr val="FFFF00"/>
                </a:solidFill>
              </a:rPr>
            </a:br>
            <a:r>
              <a:rPr kumimoji="1" lang="ja-JP" altLang="en-US" sz="2400" dirty="0">
                <a:solidFill>
                  <a:srgbClr val="FFFF00"/>
                </a:solidFill>
              </a:rPr>
              <a:t>単位：万人　　　　　　　　　　　　　　　　　　</a:t>
            </a:r>
            <a:r>
              <a:rPr kumimoji="1" lang="ja-JP" altLang="en-US" sz="2000" dirty="0">
                <a:solidFill>
                  <a:srgbClr val="92D050"/>
                </a:solidFill>
              </a:rPr>
              <a:t>厚労省ホームページより</a:t>
            </a:r>
          </a:p>
        </p:txBody>
      </p:sp>
      <p:graphicFrame>
        <p:nvGraphicFramePr>
          <p:cNvPr id="8" name="コンテンツ プレースホルダー 7">
            <a:extLst>
              <a:ext uri="{FF2B5EF4-FFF2-40B4-BE49-F238E27FC236}">
                <a16:creationId xmlns:a16="http://schemas.microsoft.com/office/drawing/2014/main" id="{06DD8331-6EB9-4064-8BAF-877C92192920}"/>
              </a:ext>
            </a:extLst>
          </p:cNvPr>
          <p:cNvGraphicFramePr>
            <a:graphicFrameLocks noGrp="1"/>
          </p:cNvGraphicFramePr>
          <p:nvPr>
            <p:ph idx="1"/>
          </p:nvPr>
        </p:nvGraphicFramePr>
        <p:xfrm>
          <a:off x="485796" y="1556792"/>
          <a:ext cx="8229600" cy="453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7896312"/>
      </p:ext>
    </p:extLst>
  </p:cSld>
  <p:clrMapOvr>
    <a:masterClrMapping/>
  </p:clrMapOvr>
  <mc:AlternateContent xmlns:mc="http://schemas.openxmlformats.org/markup-compatibility/2006" xmlns:p14="http://schemas.microsoft.com/office/powerpoint/2010/main">
    <mc:Choice Requires="p14">
      <p:transition spd="slow" p14:dur="2000" advTm="14763"/>
    </mc:Choice>
    <mc:Fallback xmlns="">
      <p:transition spd="slow" advTm="147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2146A9-DF79-D1C9-9FC5-7BC0BAB16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332656"/>
            <a:ext cx="7353300" cy="619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2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1FA5B-1C7F-57AE-1186-7738A9FD25E6}"/>
              </a:ext>
            </a:extLst>
          </p:cNvPr>
          <p:cNvSpPr>
            <a:spLocks noGrp="1"/>
          </p:cNvSpPr>
          <p:nvPr>
            <p:ph type="title"/>
          </p:nvPr>
        </p:nvSpPr>
        <p:spPr>
          <a:xfrm>
            <a:off x="611560" y="617538"/>
            <a:ext cx="8332415" cy="1143000"/>
          </a:xfrm>
        </p:spPr>
        <p:txBody>
          <a:bodyPr/>
          <a:lstStyle/>
          <a:p>
            <a:r>
              <a:rPr lang="ja-JP" altLang="ja-JP" sz="4400" kern="0" spc="60" dirty="0">
                <a:solidFill>
                  <a:srgbClr val="FFFF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厚生労働省「患者調査」（</a:t>
            </a:r>
            <a:r>
              <a:rPr lang="en-US" altLang="ja-JP" sz="4400" kern="0" spc="60" dirty="0">
                <a:solidFill>
                  <a:srgbClr val="FFFF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2020</a:t>
            </a:r>
            <a:r>
              <a:rPr lang="ja-JP" altLang="ja-JP" sz="4400" kern="0" spc="60" dirty="0">
                <a:solidFill>
                  <a:srgbClr val="FFFF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年）より</a:t>
            </a:r>
            <a:r>
              <a:rPr lang="ja-JP" altLang="en-US" sz="4400" kern="0" spc="60" dirty="0">
                <a:solidFill>
                  <a:srgbClr val="FFFF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　</a:t>
            </a:r>
            <a:r>
              <a:rPr kumimoji="1" lang="ja-JP" altLang="ja-JP" sz="1800" b="0" i="0" u="none" strike="noStrike" kern="0" cap="none" spc="60" normalizeH="0" baseline="0" noProof="0" dirty="0">
                <a:ln>
                  <a:noFill/>
                </a:ln>
                <a:solidFill>
                  <a:srgbClr val="FFFF00"/>
                </a:solidFill>
                <a:effectLst/>
                <a:uLnTx/>
                <a:uFillTx/>
                <a:latin typeface="游明朝" panose="02020400000000000000" pitchFamily="18" charset="-128"/>
                <a:ea typeface="BIZ UDPゴシック" panose="020B0400000000000000" pitchFamily="50" charset="-128"/>
                <a:cs typeface="ＭＳ Ｐゴシック" panose="020B0600070205080204" pitchFamily="50" charset="-128"/>
              </a:rPr>
              <a:t>厚生労働省社会・援護局障害保健福祉部</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11874A4C-74F6-0F9B-CF32-72EBAB65550E}"/>
              </a:ext>
            </a:extLst>
          </p:cNvPr>
          <p:cNvSpPr>
            <a:spLocks noGrp="1"/>
          </p:cNvSpPr>
          <p:nvPr>
            <p:ph idx="1"/>
          </p:nvPr>
        </p:nvSpPr>
        <p:spPr>
          <a:xfrm>
            <a:off x="539552" y="2017713"/>
            <a:ext cx="8415536" cy="4114800"/>
          </a:xfrm>
        </p:spPr>
        <p:txBody>
          <a:bodyPr/>
          <a:lstStyle/>
          <a:p>
            <a:pPr indent="-457200" algn="l"/>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注１）</a:t>
            </a:r>
            <a: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2011</a:t>
            </a: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年の調査では宮城県の一部と福島県を除いている。</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457200" algn="l"/>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注２）</a:t>
            </a:r>
            <a: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2020</a:t>
            </a: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年から総患者数の推計方法を変更している。具体的には、外来患者数の推計に用いる平均診療間隔の算出において、</a:t>
            </a:r>
            <a:b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b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前回診療日から調査日までの算定対象の上限を変更している（</a:t>
            </a:r>
            <a: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2017</a:t>
            </a: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年までは</a:t>
            </a:r>
            <a: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31</a:t>
            </a: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日以上を除外していたが、</a:t>
            </a:r>
            <a: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2020</a:t>
            </a: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年から</a:t>
            </a:r>
            <a:b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b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は</a:t>
            </a:r>
            <a:r>
              <a:rPr lang="en-US"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99</a:t>
            </a:r>
            <a:r>
              <a:rPr lang="ja-JP" altLang="ja-JP" sz="2800" kern="0" spc="60" dirty="0">
                <a:effectLst/>
                <a:latin typeface="游明朝" panose="02020400000000000000" pitchFamily="18" charset="-128"/>
                <a:ea typeface="BIZ UDPゴシック" panose="020B0400000000000000" pitchFamily="50" charset="-128"/>
                <a:cs typeface="ＭＳ Ｐゴシック" panose="020B0600070205080204" pitchFamily="50" charset="-128"/>
              </a:rPr>
              <a:t>日以上を除外して算出）。</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47738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333375"/>
            <a:ext cx="7793037" cy="935038"/>
          </a:xfrm>
        </p:spPr>
        <p:txBody>
          <a:bodyPr/>
          <a:lstStyle/>
          <a:p>
            <a:pPr>
              <a:defRPr/>
            </a:pPr>
            <a:r>
              <a:rPr lang="ja-JP" altLang="en-US" dirty="0">
                <a:solidFill>
                  <a:schemeClr val="tx1"/>
                </a:solidFill>
              </a:rPr>
              <a:t>疾病別</a:t>
            </a:r>
            <a:r>
              <a:rPr lang="ja-JP" altLang="en-US" dirty="0">
                <a:solidFill>
                  <a:srgbClr val="FFFF00"/>
                </a:solidFill>
              </a:rPr>
              <a:t>外来</a:t>
            </a:r>
            <a:r>
              <a:rPr lang="ja-JP" altLang="en-US" dirty="0">
                <a:solidFill>
                  <a:schemeClr val="tx1"/>
                </a:solidFill>
              </a:rPr>
              <a:t>受療率の推移</a:t>
            </a:r>
          </a:p>
        </p:txBody>
      </p:sp>
      <p:pic>
        <p:nvPicPr>
          <p:cNvPr id="5" name="コンテンツ プレースホルダー 4">
            <a:extLst>
              <a:ext uri="{FF2B5EF4-FFF2-40B4-BE49-F238E27FC236}">
                <a16:creationId xmlns:a16="http://schemas.microsoft.com/office/drawing/2014/main" id="{1B959067-E2C4-48D3-B8DD-14312F5D3CBD}"/>
              </a:ext>
            </a:extLst>
          </p:cNvPr>
          <p:cNvPicPr>
            <a:picLocks noGrp="1" noChangeAspect="1"/>
          </p:cNvPicPr>
          <p:nvPr>
            <p:ph idx="1"/>
          </p:nvPr>
        </p:nvPicPr>
        <p:blipFill>
          <a:blip r:embed="rId3"/>
          <a:stretch>
            <a:fillRect/>
          </a:stretch>
        </p:blipFill>
        <p:spPr>
          <a:xfrm>
            <a:off x="-72734" y="1484783"/>
            <a:ext cx="9274176" cy="5039841"/>
          </a:xfrm>
          <a:prstGeom prst="rect">
            <a:avLst/>
          </a:prstGeom>
        </p:spPr>
      </p:pic>
    </p:spTree>
    <p:extLst>
      <p:ext uri="{BB962C8B-B14F-4D97-AF65-F5344CB8AC3E}">
        <p14:creationId xmlns:p14="http://schemas.microsoft.com/office/powerpoint/2010/main" val="3192581857"/>
      </p:ext>
    </p:extLst>
  </p:cSld>
  <p:clrMapOvr>
    <a:masterClrMapping/>
  </p:clrMapOvr>
  <mc:AlternateContent xmlns:mc="http://schemas.openxmlformats.org/markup-compatibility/2006" xmlns:p14="http://schemas.microsoft.com/office/powerpoint/2010/main">
    <mc:Choice Requires="p14">
      <p:transition spd="slow" p14:dur="2000" advTm="31076"/>
    </mc:Choice>
    <mc:Fallback xmlns="">
      <p:transition spd="slow" advTm="31076"/>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889ED4-FF82-51B8-FE48-C2BB43FB95F6}"/>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6D1755B2-BEC8-4161-6089-4C37B1DFF0B9}"/>
              </a:ext>
            </a:extLst>
          </p:cNvPr>
          <p:cNvSpPr>
            <a:spLocks noGrp="1" noChangeArrowheads="1"/>
          </p:cNvSpPr>
          <p:nvPr>
            <p:ph type="title"/>
          </p:nvPr>
        </p:nvSpPr>
        <p:spPr>
          <a:xfrm>
            <a:off x="1150938" y="150814"/>
            <a:ext cx="7793037" cy="973930"/>
          </a:xfrm>
        </p:spPr>
        <p:txBody>
          <a:bodyPr/>
          <a:lstStyle/>
          <a:p>
            <a:r>
              <a:rPr lang="ja-JP" altLang="en-US" dirty="0">
                <a:solidFill>
                  <a:srgbClr val="FFFF00"/>
                </a:solidFill>
              </a:rPr>
              <a:t>疾患別受療率</a:t>
            </a:r>
            <a:r>
              <a:rPr lang="ja-JP" altLang="en-US" dirty="0"/>
              <a:t>　　</a:t>
            </a:r>
            <a:r>
              <a:rPr lang="ja-JP" altLang="en-US" sz="3200" dirty="0"/>
              <a:t>人口</a:t>
            </a:r>
            <a:r>
              <a:rPr lang="en-US" altLang="ja-JP" sz="3200" dirty="0"/>
              <a:t>10</a:t>
            </a:r>
            <a:r>
              <a:rPr lang="ja-JP" altLang="en-US" sz="3200" dirty="0"/>
              <a:t>万人あたり</a:t>
            </a:r>
          </a:p>
        </p:txBody>
      </p:sp>
      <p:graphicFrame>
        <p:nvGraphicFramePr>
          <p:cNvPr id="15369" name="Object 9">
            <a:extLst>
              <a:ext uri="{FF2B5EF4-FFF2-40B4-BE49-F238E27FC236}">
                <a16:creationId xmlns:a16="http://schemas.microsoft.com/office/drawing/2014/main" id="{A53D513E-555C-D18A-06F4-2ACB830F7C53}"/>
              </a:ext>
            </a:extLst>
          </p:cNvPr>
          <p:cNvGraphicFramePr>
            <a:graphicFrameLocks noGrp="1" noChangeAspect="1"/>
          </p:cNvGraphicFramePr>
          <p:nvPr>
            <p:ph idx="1"/>
          </p:nvPr>
        </p:nvGraphicFramePr>
        <p:xfrm>
          <a:off x="380512" y="1525472"/>
          <a:ext cx="8743757" cy="2232248"/>
        </p:xfrm>
        <a:graphic>
          <a:graphicData uri="http://schemas.openxmlformats.org/presentationml/2006/ole">
            <mc:AlternateContent xmlns:mc="http://schemas.openxmlformats.org/markup-compatibility/2006">
              <mc:Choice xmlns:v="urn:schemas-microsoft-com:vml" Requires="v">
                <p:oleObj name="Worksheet" r:id="rId3" imgW="3505302" imgH="657327" progId="Excel.Sheet.8">
                  <p:embed/>
                </p:oleObj>
              </mc:Choice>
              <mc:Fallback>
                <p:oleObj name="Worksheet" r:id="rId3" imgW="3505302" imgH="657327" progId="Excel.Sheet.8">
                  <p:embed/>
                  <p:pic>
                    <p:nvPicPr>
                      <p:cNvPr id="15369" name="Object 9">
                        <a:extLst>
                          <a:ext uri="{FF2B5EF4-FFF2-40B4-BE49-F238E27FC236}">
                            <a16:creationId xmlns:a16="http://schemas.microsoft.com/office/drawing/2014/main" id="{AE3646FC-7C0C-4399-A0E2-8ABF6576CA1A}"/>
                          </a:ext>
                        </a:extLst>
                      </p:cNvPr>
                      <p:cNvPicPr>
                        <a:picLocks noChangeAspect="1" noChangeArrowheads="1"/>
                      </p:cNvPicPr>
                      <p:nvPr/>
                    </p:nvPicPr>
                    <p:blipFill>
                      <a:blip r:embed="rId4"/>
                      <a:srcRect/>
                      <a:stretch>
                        <a:fillRect/>
                      </a:stretch>
                    </p:blipFill>
                    <p:spPr bwMode="auto">
                      <a:xfrm>
                        <a:off x="380512" y="1525472"/>
                        <a:ext cx="8743757" cy="2232248"/>
                      </a:xfrm>
                      <a:prstGeom prst="rect">
                        <a:avLst/>
                      </a:prstGeom>
                      <a:solidFill>
                        <a:schemeClr val="tx1"/>
                      </a:solidFill>
                    </p:spPr>
                  </p:pic>
                </p:oleObj>
              </mc:Fallback>
            </mc:AlternateContent>
          </a:graphicData>
        </a:graphic>
      </p:graphicFrame>
      <p:sp>
        <p:nvSpPr>
          <p:cNvPr id="2" name="テキスト ボックス 1">
            <a:extLst>
              <a:ext uri="{FF2B5EF4-FFF2-40B4-BE49-F238E27FC236}">
                <a16:creationId xmlns:a16="http://schemas.microsoft.com/office/drawing/2014/main" id="{E87334E2-9BE4-D2D5-F4EE-05B84DCC9E44}"/>
              </a:ext>
            </a:extLst>
          </p:cNvPr>
          <p:cNvSpPr txBox="1"/>
          <p:nvPr/>
        </p:nvSpPr>
        <p:spPr>
          <a:xfrm>
            <a:off x="347561" y="1556792"/>
            <a:ext cx="2232248" cy="584775"/>
          </a:xfrm>
          <a:prstGeom prst="rect">
            <a:avLst/>
          </a:prstGeom>
          <a:noFill/>
        </p:spPr>
        <p:txBody>
          <a:bodyPr wrap="square" rtlCol="0">
            <a:spAutoFit/>
          </a:bodyPr>
          <a:lstStyle/>
          <a:p>
            <a:r>
              <a:rPr kumimoji="1" lang="ja-JP" altLang="en-US" sz="3200" dirty="0">
                <a:solidFill>
                  <a:schemeClr val="bg1"/>
                </a:solidFill>
              </a:rPr>
              <a:t>平成</a:t>
            </a:r>
            <a:r>
              <a:rPr kumimoji="1" lang="en-US" altLang="ja-JP" sz="3200" dirty="0">
                <a:solidFill>
                  <a:schemeClr val="bg1"/>
                </a:solidFill>
              </a:rPr>
              <a:t>11</a:t>
            </a:r>
            <a:r>
              <a:rPr kumimoji="1" lang="ja-JP" altLang="en-US" sz="3200" dirty="0">
                <a:solidFill>
                  <a:schemeClr val="bg1"/>
                </a:solidFill>
              </a:rPr>
              <a:t>年</a:t>
            </a:r>
          </a:p>
        </p:txBody>
      </p:sp>
      <p:graphicFrame>
        <p:nvGraphicFramePr>
          <p:cNvPr id="3" name="オブジェクト 2">
            <a:extLst>
              <a:ext uri="{FF2B5EF4-FFF2-40B4-BE49-F238E27FC236}">
                <a16:creationId xmlns:a16="http://schemas.microsoft.com/office/drawing/2014/main" id="{0CB6D485-7A9B-F370-B2DA-3542967805B7}"/>
              </a:ext>
            </a:extLst>
          </p:cNvPr>
          <p:cNvGraphicFramePr>
            <a:graphicFrameLocks noChangeAspect="1"/>
          </p:cNvGraphicFramePr>
          <p:nvPr>
            <p:extLst>
              <p:ext uri="{D42A27DB-BD31-4B8C-83A1-F6EECF244321}">
                <p14:modId xmlns:p14="http://schemas.microsoft.com/office/powerpoint/2010/main" val="1670881023"/>
              </p:ext>
            </p:extLst>
          </p:nvPr>
        </p:nvGraphicFramePr>
        <p:xfrm>
          <a:off x="380511" y="4158448"/>
          <a:ext cx="8743757" cy="2414091"/>
        </p:xfrm>
        <a:graphic>
          <a:graphicData uri="http://schemas.openxmlformats.org/presentationml/2006/ole">
            <mc:AlternateContent xmlns:mc="http://schemas.openxmlformats.org/markup-compatibility/2006">
              <mc:Choice xmlns:v="urn:schemas-microsoft-com:vml" Requires="v">
                <p:oleObj name="Worksheet" r:id="rId5" imgW="3114720" imgH="695272" progId="Excel.Sheet.12">
                  <p:embed/>
                </p:oleObj>
              </mc:Choice>
              <mc:Fallback>
                <p:oleObj name="Worksheet" r:id="rId5" imgW="3114720" imgH="695272" progId="Excel.Sheet.12">
                  <p:embed/>
                  <p:pic>
                    <p:nvPicPr>
                      <p:cNvPr id="3" name="オブジェクト 2">
                        <a:extLst>
                          <a:ext uri="{FF2B5EF4-FFF2-40B4-BE49-F238E27FC236}">
                            <a16:creationId xmlns:a16="http://schemas.microsoft.com/office/drawing/2014/main" id="{1C6B6F4F-0C85-4C87-A96E-F4F77B40C416}"/>
                          </a:ext>
                        </a:extLst>
                      </p:cNvPr>
                      <p:cNvPicPr/>
                      <p:nvPr/>
                    </p:nvPicPr>
                    <p:blipFill>
                      <a:blip r:embed="rId6"/>
                      <a:stretch>
                        <a:fillRect/>
                      </a:stretch>
                    </p:blipFill>
                    <p:spPr>
                      <a:xfrm>
                        <a:off x="380511" y="4158448"/>
                        <a:ext cx="8743757" cy="2414091"/>
                      </a:xfrm>
                      <a:prstGeom prst="rect">
                        <a:avLst/>
                      </a:prstGeom>
                    </p:spPr>
                  </p:pic>
                </p:oleObj>
              </mc:Fallback>
            </mc:AlternateContent>
          </a:graphicData>
        </a:graphic>
      </p:graphicFrame>
    </p:spTree>
    <p:extLst>
      <p:ext uri="{BB962C8B-B14F-4D97-AF65-F5344CB8AC3E}">
        <p14:creationId xmlns:p14="http://schemas.microsoft.com/office/powerpoint/2010/main" val="157705964"/>
      </p:ext>
    </p:extLst>
  </p:cSld>
  <p:clrMapOvr>
    <a:masterClrMapping/>
  </p:clrMapOvr>
  <mc:AlternateContent xmlns:mc="http://schemas.openxmlformats.org/markup-compatibility/2006" xmlns:p14="http://schemas.microsoft.com/office/powerpoint/2010/main">
    <mc:Choice Requires="p14">
      <p:transition spd="slow" p14:dur="2000" advTm="221466"/>
    </mc:Choice>
    <mc:Fallback xmlns="">
      <p:transition spd="slow" advTm="22146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5DBB8-B62A-53D8-1FDB-431237A8DE9E}"/>
              </a:ext>
            </a:extLst>
          </p:cNvPr>
          <p:cNvSpPr>
            <a:spLocks noGrp="1"/>
          </p:cNvSpPr>
          <p:nvPr>
            <p:ph type="title"/>
          </p:nvPr>
        </p:nvSpPr>
        <p:spPr>
          <a:xfrm>
            <a:off x="467544" y="620689"/>
            <a:ext cx="8496944" cy="1944216"/>
          </a:xfrm>
        </p:spPr>
        <p:txBody>
          <a:bodyPr/>
          <a:lstStyle/>
          <a:p>
            <a:r>
              <a:rPr kumimoji="1" lang="ja-JP" altLang="en-US" dirty="0">
                <a:solidFill>
                  <a:srgbClr val="FFFF00"/>
                </a:solidFill>
              </a:rPr>
              <a:t>代表的精神障害について</a:t>
            </a:r>
          </a:p>
        </p:txBody>
      </p:sp>
      <p:sp>
        <p:nvSpPr>
          <p:cNvPr id="3" name="テキスト プレースホルダー 2">
            <a:extLst>
              <a:ext uri="{FF2B5EF4-FFF2-40B4-BE49-F238E27FC236}">
                <a16:creationId xmlns:a16="http://schemas.microsoft.com/office/drawing/2014/main" id="{C80F7520-7B58-113D-A2D0-DF773BDDC146}"/>
              </a:ext>
            </a:extLst>
          </p:cNvPr>
          <p:cNvSpPr>
            <a:spLocks noGrp="1"/>
          </p:cNvSpPr>
          <p:nvPr>
            <p:ph type="body" idx="1"/>
          </p:nvPr>
        </p:nvSpPr>
        <p:spPr>
          <a:xfrm>
            <a:off x="623888" y="3717033"/>
            <a:ext cx="7886700" cy="2372618"/>
          </a:xfrm>
        </p:spPr>
        <p:txBody>
          <a:bodyPr/>
          <a:lstStyle/>
          <a:p>
            <a:r>
              <a:rPr kumimoji="1" lang="ja-JP" altLang="en-US" sz="2800" dirty="0">
                <a:solidFill>
                  <a:srgbClr val="FFFF00"/>
                </a:solidFill>
              </a:rPr>
              <a:t>生活のしづらさにつながる症状は</a:t>
            </a:r>
            <a:endParaRPr kumimoji="1" lang="en-US" altLang="ja-JP" sz="2800" dirty="0">
              <a:solidFill>
                <a:srgbClr val="FFFF00"/>
              </a:solidFill>
            </a:endParaRPr>
          </a:p>
          <a:p>
            <a:endParaRPr lang="en-US" altLang="ja-JP" sz="2800" dirty="0">
              <a:solidFill>
                <a:srgbClr val="FFFF00"/>
              </a:solidFill>
            </a:endParaRPr>
          </a:p>
          <a:p>
            <a:r>
              <a:rPr lang="ja-JP" altLang="en-US" sz="2800" dirty="0">
                <a:solidFill>
                  <a:srgbClr val="FFFF00"/>
                </a:solidFill>
              </a:rPr>
              <a:t>「情報処理をして行動する」という視点も持ってみよう</a:t>
            </a:r>
            <a:endParaRPr kumimoji="1" lang="ja-JP" altLang="en-US" sz="2800" dirty="0">
              <a:solidFill>
                <a:srgbClr val="FFFF00"/>
              </a:solidFill>
            </a:endParaRPr>
          </a:p>
        </p:txBody>
      </p:sp>
    </p:spTree>
    <p:extLst>
      <p:ext uri="{BB962C8B-B14F-4D97-AF65-F5344CB8AC3E}">
        <p14:creationId xmlns:p14="http://schemas.microsoft.com/office/powerpoint/2010/main" val="93930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2A00-5E31-861D-8D89-96B565C33E3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A726E3CE-CF56-63C7-6262-1639A9B49C7D}"/>
              </a:ext>
            </a:extLst>
          </p:cNvPr>
          <p:cNvSpPr>
            <a:spLocks noGrp="1" noChangeArrowheads="1"/>
          </p:cNvSpPr>
          <p:nvPr>
            <p:ph type="title"/>
          </p:nvPr>
        </p:nvSpPr>
        <p:spPr/>
        <p:txBody>
          <a:bodyPr/>
          <a:lstStyle/>
          <a:p>
            <a:r>
              <a:rPr lang="ja-JP" altLang="en-US" dirty="0">
                <a:solidFill>
                  <a:srgbClr val="FFFF00"/>
                </a:solidFill>
              </a:rPr>
              <a:t>情報から見た脳の働き</a:t>
            </a:r>
          </a:p>
        </p:txBody>
      </p:sp>
      <p:sp>
        <p:nvSpPr>
          <p:cNvPr id="14339" name="Rectangle 3">
            <a:extLst>
              <a:ext uri="{FF2B5EF4-FFF2-40B4-BE49-F238E27FC236}">
                <a16:creationId xmlns:a16="http://schemas.microsoft.com/office/drawing/2014/main" id="{BBFC7EA4-407C-A1A0-FFB1-302FFA223A53}"/>
              </a:ext>
            </a:extLst>
          </p:cNvPr>
          <p:cNvSpPr>
            <a:spLocks noGrp="1" noChangeArrowheads="1"/>
          </p:cNvSpPr>
          <p:nvPr>
            <p:ph type="body" idx="1"/>
          </p:nvPr>
        </p:nvSpPr>
        <p:spPr/>
        <p:txBody>
          <a:bodyPr/>
          <a:lstStyle/>
          <a:p>
            <a:r>
              <a:rPr lang="ja-JP" altLang="en-US" dirty="0">
                <a:solidFill>
                  <a:srgbClr val="FFFF00"/>
                </a:solidFill>
              </a:rPr>
              <a:t>入力（インプット）</a:t>
            </a:r>
            <a:r>
              <a:rPr lang="ja-JP" altLang="en-US" dirty="0"/>
              <a:t>：視覚・聴覚・嗅覚・触覚</a:t>
            </a:r>
          </a:p>
          <a:p>
            <a:r>
              <a:rPr lang="ja-JP" altLang="en-US" dirty="0">
                <a:solidFill>
                  <a:srgbClr val="FFFF00"/>
                </a:solidFill>
              </a:rPr>
              <a:t>分析・統合</a:t>
            </a:r>
            <a:r>
              <a:rPr lang="ja-JP" altLang="en-US" dirty="0"/>
              <a:t>：入力情報を知識、記憶を動員して判断し次の行動を決定する</a:t>
            </a:r>
          </a:p>
          <a:p>
            <a:r>
              <a:rPr lang="ja-JP" altLang="en-US" dirty="0">
                <a:solidFill>
                  <a:srgbClr val="FFFF00"/>
                </a:solidFill>
              </a:rPr>
              <a:t>出力（アウトプット）</a:t>
            </a:r>
            <a:r>
              <a:rPr lang="ja-JP" altLang="en-US" dirty="0"/>
              <a:t>：喋る・動作する・行動　　　する</a:t>
            </a:r>
          </a:p>
        </p:txBody>
      </p:sp>
    </p:spTree>
    <p:extLst>
      <p:ext uri="{BB962C8B-B14F-4D97-AF65-F5344CB8AC3E}">
        <p14:creationId xmlns:p14="http://schemas.microsoft.com/office/powerpoint/2010/main" val="373831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D5A5-A26B-9C6F-442A-6F3831124131}"/>
            </a:ext>
          </a:extLst>
        </p:cNvPr>
        <p:cNvGrpSpPr/>
        <p:nvPr/>
      </p:nvGrpSpPr>
      <p:grpSpPr>
        <a:xfrm>
          <a:off x="0" y="0"/>
          <a:ext cx="0" cy="0"/>
          <a:chOff x="0" y="0"/>
          <a:chExt cx="0" cy="0"/>
        </a:xfrm>
      </p:grpSpPr>
      <p:pic>
        <p:nvPicPr>
          <p:cNvPr id="15362" name="Picture 2">
            <a:extLst>
              <a:ext uri="{FF2B5EF4-FFF2-40B4-BE49-F238E27FC236}">
                <a16:creationId xmlns:a16="http://schemas.microsoft.com/office/drawing/2014/main" id="{CC267062-34A6-D4CD-E2EA-D0A943A3C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04800"/>
            <a:ext cx="5010150" cy="62769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63" name="Oval 3">
            <a:extLst>
              <a:ext uri="{FF2B5EF4-FFF2-40B4-BE49-F238E27FC236}">
                <a16:creationId xmlns:a16="http://schemas.microsoft.com/office/drawing/2014/main" id="{5F433B9E-0EB8-7B95-F387-9074063678B7}"/>
              </a:ext>
            </a:extLst>
          </p:cNvPr>
          <p:cNvSpPr>
            <a:spLocks noChangeArrowheads="1"/>
          </p:cNvSpPr>
          <p:nvPr/>
        </p:nvSpPr>
        <p:spPr bwMode="auto">
          <a:xfrm>
            <a:off x="5791200" y="2667000"/>
            <a:ext cx="152400" cy="152400"/>
          </a:xfrm>
          <a:prstGeom prst="ellipse">
            <a:avLst/>
          </a:prstGeom>
          <a:solidFill>
            <a:schemeClr val="bg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4" name="Freeform 4">
            <a:extLst>
              <a:ext uri="{FF2B5EF4-FFF2-40B4-BE49-F238E27FC236}">
                <a16:creationId xmlns:a16="http://schemas.microsoft.com/office/drawing/2014/main" id="{02034EC6-CAEA-7C72-C5C8-7A3569D63BB9}"/>
              </a:ext>
            </a:extLst>
          </p:cNvPr>
          <p:cNvSpPr>
            <a:spLocks/>
          </p:cNvSpPr>
          <p:nvPr/>
        </p:nvSpPr>
        <p:spPr bwMode="auto">
          <a:xfrm>
            <a:off x="5549900" y="2590800"/>
            <a:ext cx="393700" cy="304800"/>
          </a:xfrm>
          <a:custGeom>
            <a:avLst/>
            <a:gdLst>
              <a:gd name="T0" fmla="*/ 248 w 248"/>
              <a:gd name="T1" fmla="*/ 0 h 192"/>
              <a:gd name="T2" fmla="*/ 8 w 248"/>
              <a:gd name="T3" fmla="*/ 48 h 192"/>
              <a:gd name="T4" fmla="*/ 200 w 248"/>
              <a:gd name="T5" fmla="*/ 192 h 192"/>
            </a:gdLst>
            <a:ahLst/>
            <a:cxnLst>
              <a:cxn ang="0">
                <a:pos x="T0" y="T1"/>
              </a:cxn>
              <a:cxn ang="0">
                <a:pos x="T2" y="T3"/>
              </a:cxn>
              <a:cxn ang="0">
                <a:pos x="T4" y="T5"/>
              </a:cxn>
            </a:cxnLst>
            <a:rect l="0" t="0" r="r" b="b"/>
            <a:pathLst>
              <a:path w="248" h="192">
                <a:moveTo>
                  <a:pt x="248" y="0"/>
                </a:moveTo>
                <a:cubicBezTo>
                  <a:pt x="132" y="8"/>
                  <a:pt x="16" y="16"/>
                  <a:pt x="8" y="48"/>
                </a:cubicBezTo>
                <a:cubicBezTo>
                  <a:pt x="0" y="80"/>
                  <a:pt x="100" y="136"/>
                  <a:pt x="200" y="192"/>
                </a:cubicBezTo>
              </a:path>
            </a:pathLst>
          </a:custGeom>
          <a:noFill/>
          <a:ln w="12700" cap="sq"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5" name="Line 5">
            <a:extLst>
              <a:ext uri="{FF2B5EF4-FFF2-40B4-BE49-F238E27FC236}">
                <a16:creationId xmlns:a16="http://schemas.microsoft.com/office/drawing/2014/main" id="{DB5ACE0B-B1D7-13C3-4885-F1B19A5CB0B9}"/>
              </a:ext>
            </a:extLst>
          </p:cNvPr>
          <p:cNvSpPr>
            <a:spLocks noChangeShapeType="1"/>
          </p:cNvSpPr>
          <p:nvPr/>
        </p:nvSpPr>
        <p:spPr bwMode="auto">
          <a:xfrm flipH="1">
            <a:off x="6096000" y="2743200"/>
            <a:ext cx="1828800" cy="0"/>
          </a:xfrm>
          <a:prstGeom prst="line">
            <a:avLst/>
          </a:prstGeom>
          <a:noFill/>
          <a:ln w="762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6" name="Line 6">
            <a:extLst>
              <a:ext uri="{FF2B5EF4-FFF2-40B4-BE49-F238E27FC236}">
                <a16:creationId xmlns:a16="http://schemas.microsoft.com/office/drawing/2014/main" id="{621DB1B4-8E6F-D9F3-2EF1-06429034E7F0}"/>
              </a:ext>
            </a:extLst>
          </p:cNvPr>
          <p:cNvSpPr>
            <a:spLocks noChangeShapeType="1"/>
          </p:cNvSpPr>
          <p:nvPr/>
        </p:nvSpPr>
        <p:spPr bwMode="auto">
          <a:xfrm flipH="1" flipV="1">
            <a:off x="5029200" y="1905000"/>
            <a:ext cx="609600" cy="685800"/>
          </a:xfrm>
          <a:prstGeom prst="line">
            <a:avLst/>
          </a:prstGeom>
          <a:noFill/>
          <a:ln w="7620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7" name="Line 7">
            <a:extLst>
              <a:ext uri="{FF2B5EF4-FFF2-40B4-BE49-F238E27FC236}">
                <a16:creationId xmlns:a16="http://schemas.microsoft.com/office/drawing/2014/main" id="{86E003DE-DD58-6FCD-3556-87504C53AEB3}"/>
              </a:ext>
            </a:extLst>
          </p:cNvPr>
          <p:cNvSpPr>
            <a:spLocks noChangeShapeType="1"/>
          </p:cNvSpPr>
          <p:nvPr/>
        </p:nvSpPr>
        <p:spPr bwMode="auto">
          <a:xfrm flipH="1" flipV="1">
            <a:off x="6248400" y="2971800"/>
            <a:ext cx="838200" cy="1371600"/>
          </a:xfrm>
          <a:prstGeom prst="line">
            <a:avLst/>
          </a:prstGeom>
          <a:noFill/>
          <a:ln w="7620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8" name="Line 8">
            <a:extLst>
              <a:ext uri="{FF2B5EF4-FFF2-40B4-BE49-F238E27FC236}">
                <a16:creationId xmlns:a16="http://schemas.microsoft.com/office/drawing/2014/main" id="{5E71475E-FC4B-B842-4BF4-E5FD4B6BD620}"/>
              </a:ext>
            </a:extLst>
          </p:cNvPr>
          <p:cNvSpPr>
            <a:spLocks noChangeShapeType="1"/>
          </p:cNvSpPr>
          <p:nvPr/>
        </p:nvSpPr>
        <p:spPr bwMode="auto">
          <a:xfrm flipV="1">
            <a:off x="3810000" y="2895600"/>
            <a:ext cx="990600" cy="1295400"/>
          </a:xfrm>
          <a:prstGeom prst="line">
            <a:avLst/>
          </a:prstGeom>
          <a:noFill/>
          <a:ln w="762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9" name="AutoShape 9">
            <a:extLst>
              <a:ext uri="{FF2B5EF4-FFF2-40B4-BE49-F238E27FC236}">
                <a16:creationId xmlns:a16="http://schemas.microsoft.com/office/drawing/2014/main" id="{B013D6C4-1341-5EF5-E84C-3FD094AF1916}"/>
              </a:ext>
            </a:extLst>
          </p:cNvPr>
          <p:cNvSpPr>
            <a:spLocks noChangeArrowheads="1"/>
          </p:cNvSpPr>
          <p:nvPr/>
        </p:nvSpPr>
        <p:spPr bwMode="auto">
          <a:xfrm>
            <a:off x="3124200" y="1143000"/>
            <a:ext cx="2057400" cy="533400"/>
          </a:xfrm>
          <a:prstGeom prst="curvedDownArrow">
            <a:avLst>
              <a:gd name="adj1" fmla="val 77143"/>
              <a:gd name="adj2" fmla="val 154286"/>
              <a:gd name="adj3" fmla="val 7423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0" name="AutoShape 10">
            <a:extLst>
              <a:ext uri="{FF2B5EF4-FFF2-40B4-BE49-F238E27FC236}">
                <a16:creationId xmlns:a16="http://schemas.microsoft.com/office/drawing/2014/main" id="{8099581F-9C88-29F4-8916-34C6DD5AF098}"/>
              </a:ext>
            </a:extLst>
          </p:cNvPr>
          <p:cNvSpPr>
            <a:spLocks noChangeArrowheads="1"/>
          </p:cNvSpPr>
          <p:nvPr/>
        </p:nvSpPr>
        <p:spPr bwMode="auto">
          <a:xfrm>
            <a:off x="3581400" y="1524000"/>
            <a:ext cx="1295400" cy="762000"/>
          </a:xfrm>
          <a:prstGeom prst="curvedLeftArrow">
            <a:avLst>
              <a:gd name="adj1" fmla="val 20130"/>
              <a:gd name="adj2" fmla="val 40000"/>
              <a:gd name="adj3" fmla="val 56667"/>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2" name="AutoShape 12">
            <a:extLst>
              <a:ext uri="{FF2B5EF4-FFF2-40B4-BE49-F238E27FC236}">
                <a16:creationId xmlns:a16="http://schemas.microsoft.com/office/drawing/2014/main" id="{6F5AFA52-BE65-1205-AC36-2D2E43AFE7B9}"/>
              </a:ext>
            </a:extLst>
          </p:cNvPr>
          <p:cNvSpPr>
            <a:spLocks noChangeArrowheads="1"/>
          </p:cNvSpPr>
          <p:nvPr/>
        </p:nvSpPr>
        <p:spPr bwMode="auto">
          <a:xfrm flipV="1">
            <a:off x="4267200" y="3733800"/>
            <a:ext cx="1676400" cy="533400"/>
          </a:xfrm>
          <a:custGeom>
            <a:avLst/>
            <a:gdLst>
              <a:gd name="G0" fmla="+- 15874 0 0"/>
              <a:gd name="G1" fmla="+- 2927 0 0"/>
              <a:gd name="G2" fmla="+- 12158 0 2927"/>
              <a:gd name="G3" fmla="+- G2 0 2927"/>
              <a:gd name="G4" fmla="*/ G3 32768 32059"/>
              <a:gd name="G5" fmla="*/ G4 1 2"/>
              <a:gd name="G6" fmla="+- 21600 0 15874"/>
              <a:gd name="G7" fmla="*/ G6 2927 6079"/>
              <a:gd name="G8" fmla="+- G7 15874 0"/>
              <a:gd name="T0" fmla="*/ 15874 w 21600"/>
              <a:gd name="T1" fmla="*/ 0 h 21600"/>
              <a:gd name="T2" fmla="*/ 15874 w 21600"/>
              <a:gd name="T3" fmla="*/ 12158 h 21600"/>
              <a:gd name="T4" fmla="*/ 322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874" y="0"/>
                </a:lnTo>
                <a:lnTo>
                  <a:pt x="15874" y="2927"/>
                </a:lnTo>
                <a:lnTo>
                  <a:pt x="12427" y="2927"/>
                </a:lnTo>
                <a:cubicBezTo>
                  <a:pt x="5564" y="2927"/>
                  <a:pt x="0" y="7060"/>
                  <a:pt x="0" y="12158"/>
                </a:cubicBezTo>
                <a:lnTo>
                  <a:pt x="0" y="21600"/>
                </a:lnTo>
                <a:lnTo>
                  <a:pt x="6443" y="21600"/>
                </a:lnTo>
                <a:lnTo>
                  <a:pt x="6443" y="12158"/>
                </a:lnTo>
                <a:cubicBezTo>
                  <a:pt x="6443" y="10541"/>
                  <a:pt x="9122" y="9231"/>
                  <a:pt x="12427" y="9231"/>
                </a:cubicBezTo>
                <a:lnTo>
                  <a:pt x="15874" y="9231"/>
                </a:lnTo>
                <a:lnTo>
                  <a:pt x="15874" y="12158"/>
                </a:lnTo>
                <a:close/>
              </a:path>
            </a:pathLst>
          </a:cu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3" name="AutoShape 13">
            <a:extLst>
              <a:ext uri="{FF2B5EF4-FFF2-40B4-BE49-F238E27FC236}">
                <a16:creationId xmlns:a16="http://schemas.microsoft.com/office/drawing/2014/main" id="{6D81BB08-5F83-DB99-A183-5E53ADEF933B}"/>
              </a:ext>
            </a:extLst>
          </p:cNvPr>
          <p:cNvSpPr>
            <a:spLocks noChangeArrowheads="1"/>
          </p:cNvSpPr>
          <p:nvPr/>
        </p:nvSpPr>
        <p:spPr bwMode="auto">
          <a:xfrm>
            <a:off x="4419600" y="2819400"/>
            <a:ext cx="228600" cy="762000"/>
          </a:xfrm>
          <a:prstGeom prst="downArrow">
            <a:avLst>
              <a:gd name="adj1" fmla="val 50000"/>
              <a:gd name="adj2" fmla="val 83333"/>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Tree>
    <p:extLst>
      <p:ext uri="{BB962C8B-B14F-4D97-AF65-F5344CB8AC3E}">
        <p14:creationId xmlns:p14="http://schemas.microsoft.com/office/powerpoint/2010/main" val="2166632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1+#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additive="base">
                                        <p:cTn id="13" dur="500" fill="hold"/>
                                        <p:tgtEl>
                                          <p:spTgt spid="15367"/>
                                        </p:tgtEl>
                                        <p:attrNameLst>
                                          <p:attrName>ppt_x</p:attrName>
                                        </p:attrNameLst>
                                      </p:cBhvr>
                                      <p:tavLst>
                                        <p:tav tm="0">
                                          <p:val>
                                            <p:strVal val="1+#ppt_w/2"/>
                                          </p:val>
                                        </p:tav>
                                        <p:tav tm="100000">
                                          <p:val>
                                            <p:strVal val="#ppt_x"/>
                                          </p:val>
                                        </p:tav>
                                      </p:tavLst>
                                    </p:anim>
                                    <p:anim calcmode="lin" valueType="num">
                                      <p:cBhvr additive="base">
                                        <p:cTn id="14" dur="500" fill="hold"/>
                                        <p:tgtEl>
                                          <p:spTgt spid="153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0-#ppt_w/2"/>
                                          </p:val>
                                        </p:tav>
                                        <p:tav tm="100000">
                                          <p:val>
                                            <p:strVal val="#ppt_x"/>
                                          </p:val>
                                        </p:tav>
                                      </p:tavLst>
                                    </p:anim>
                                    <p:anim calcmode="lin" valueType="num">
                                      <p:cBhvr additive="base">
                                        <p:cTn id="20" dur="500" fill="hold"/>
                                        <p:tgtEl>
                                          <p:spTgt spid="153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anim calcmode="lin" valueType="num">
                                      <p:cBhvr additive="base">
                                        <p:cTn id="25" dur="500" fill="hold"/>
                                        <p:tgtEl>
                                          <p:spTgt spid="15366"/>
                                        </p:tgtEl>
                                        <p:attrNameLst>
                                          <p:attrName>ppt_x</p:attrName>
                                        </p:attrNameLst>
                                      </p:cBhvr>
                                      <p:tavLst>
                                        <p:tav tm="0">
                                          <p:val>
                                            <p:strVal val="1+#ppt_w/2"/>
                                          </p:val>
                                        </p:tav>
                                        <p:tav tm="100000">
                                          <p:val>
                                            <p:strVal val="#ppt_x"/>
                                          </p:val>
                                        </p:tav>
                                      </p:tavLst>
                                    </p:anim>
                                    <p:anim calcmode="lin" valueType="num">
                                      <p:cBhvr additive="base">
                                        <p:cTn id="26" dur="500" fill="hold"/>
                                        <p:tgtEl>
                                          <p:spTgt spid="153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anim calcmode="lin" valueType="num">
                                      <p:cBhvr additive="base">
                                        <p:cTn id="31" dur="500" fill="hold"/>
                                        <p:tgtEl>
                                          <p:spTgt spid="15369"/>
                                        </p:tgtEl>
                                        <p:attrNameLst>
                                          <p:attrName>ppt_x</p:attrName>
                                        </p:attrNameLst>
                                      </p:cBhvr>
                                      <p:tavLst>
                                        <p:tav tm="0">
                                          <p:val>
                                            <p:strVal val="0-#ppt_w/2"/>
                                          </p:val>
                                        </p:tav>
                                        <p:tav tm="100000">
                                          <p:val>
                                            <p:strVal val="#ppt_x"/>
                                          </p:val>
                                        </p:tav>
                                      </p:tavLst>
                                    </p:anim>
                                    <p:anim calcmode="lin" valueType="num">
                                      <p:cBhvr additive="base">
                                        <p:cTn id="32" dur="500" fill="hold"/>
                                        <p:tgtEl>
                                          <p:spTgt spid="153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driveby.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15370"/>
                                        </p:tgtEl>
                                        <p:attrNameLst>
                                          <p:attrName>style.visibility</p:attrName>
                                        </p:attrNameLst>
                                      </p:cBhvr>
                                      <p:to>
                                        <p:strVal val="visible"/>
                                      </p:to>
                                    </p:set>
                                    <p:anim calcmode="lin" valueType="num">
                                      <p:cBhvr additive="base">
                                        <p:cTn id="37" dur="500" fill="hold"/>
                                        <p:tgtEl>
                                          <p:spTgt spid="15370"/>
                                        </p:tgtEl>
                                        <p:attrNameLst>
                                          <p:attrName>ppt_x</p:attrName>
                                        </p:attrNameLst>
                                      </p:cBhvr>
                                      <p:tavLst>
                                        <p:tav tm="0">
                                          <p:val>
                                            <p:strVal val="1+#ppt_w/2"/>
                                          </p:val>
                                        </p:tav>
                                        <p:tav tm="100000">
                                          <p:val>
                                            <p:strVal val="#ppt_x"/>
                                          </p:val>
                                        </p:tav>
                                      </p:tavLst>
                                    </p:anim>
                                    <p:anim calcmode="lin" valueType="num">
                                      <p:cBhvr additive="base">
                                        <p:cTn id="38" dur="500" fill="hold"/>
                                        <p:tgtEl>
                                          <p:spTgt spid="153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driveby.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5373"/>
                                        </p:tgtEl>
                                        <p:attrNameLst>
                                          <p:attrName>style.visibility</p:attrName>
                                        </p:attrNameLst>
                                      </p:cBhvr>
                                      <p:to>
                                        <p:strVal val="visible"/>
                                      </p:to>
                                    </p:set>
                                    <p:anim calcmode="lin" valueType="num">
                                      <p:cBhvr additive="base">
                                        <p:cTn id="43" dur="500" fill="hold"/>
                                        <p:tgtEl>
                                          <p:spTgt spid="15373"/>
                                        </p:tgtEl>
                                        <p:attrNameLst>
                                          <p:attrName>ppt_x</p:attrName>
                                        </p:attrNameLst>
                                      </p:cBhvr>
                                      <p:tavLst>
                                        <p:tav tm="0">
                                          <p:val>
                                            <p:strVal val="#ppt_x"/>
                                          </p:val>
                                        </p:tav>
                                        <p:tav tm="100000">
                                          <p:val>
                                            <p:strVal val="#ppt_x"/>
                                          </p:val>
                                        </p:tav>
                                      </p:tavLst>
                                    </p:anim>
                                    <p:anim calcmode="lin" valueType="num">
                                      <p:cBhvr additive="base">
                                        <p:cTn id="44" dur="500" fill="hold"/>
                                        <p:tgtEl>
                                          <p:spTgt spid="15373"/>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15372"/>
                                        </p:tgtEl>
                                        <p:attrNameLst>
                                          <p:attrName>style.visibility</p:attrName>
                                        </p:attrNameLst>
                                      </p:cBhvr>
                                      <p:to>
                                        <p:strVal val="visible"/>
                                      </p:to>
                                    </p:set>
                                    <p:anim calcmode="lin" valueType="num">
                                      <p:cBhvr additive="base">
                                        <p:cTn id="49" dur="500" fill="hold"/>
                                        <p:tgtEl>
                                          <p:spTgt spid="15372"/>
                                        </p:tgtEl>
                                        <p:attrNameLst>
                                          <p:attrName>ppt_x</p:attrName>
                                        </p:attrNameLst>
                                      </p:cBhvr>
                                      <p:tavLst>
                                        <p:tav tm="0">
                                          <p:val>
                                            <p:strVal val="#ppt_x"/>
                                          </p:val>
                                        </p:tav>
                                        <p:tav tm="100000">
                                          <p:val>
                                            <p:strVal val="#ppt_x"/>
                                          </p:val>
                                        </p:tav>
                                      </p:tavLst>
                                    </p:anim>
                                    <p:anim calcmode="lin" valueType="num">
                                      <p:cBhvr additive="base">
                                        <p:cTn id="50" dur="500" fill="hold"/>
                                        <p:tgtEl>
                                          <p:spTgt spid="153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6C0A8-6361-3DB1-3CC0-8C940C6DF9F4}"/>
              </a:ext>
            </a:extLst>
          </p:cNvPr>
          <p:cNvSpPr>
            <a:spLocks noGrp="1"/>
          </p:cNvSpPr>
          <p:nvPr>
            <p:ph type="title"/>
          </p:nvPr>
        </p:nvSpPr>
        <p:spPr>
          <a:xfrm>
            <a:off x="1150938" y="188640"/>
            <a:ext cx="7793037" cy="936104"/>
          </a:xfrm>
        </p:spPr>
        <p:txBody>
          <a:bodyPr/>
          <a:lstStyle/>
          <a:p>
            <a:pPr algn="ctr"/>
            <a:r>
              <a:rPr kumimoji="1" lang="ja-JP" altLang="en-US" dirty="0">
                <a:solidFill>
                  <a:schemeClr val="tx2">
                    <a:lumMod val="50000"/>
                  </a:schemeClr>
                </a:solidFill>
              </a:rPr>
              <a:t>障害者の状況</a:t>
            </a:r>
          </a:p>
        </p:txBody>
      </p:sp>
      <p:sp>
        <p:nvSpPr>
          <p:cNvPr id="4" name="テキスト ボックス 3">
            <a:extLst>
              <a:ext uri="{FF2B5EF4-FFF2-40B4-BE49-F238E27FC236}">
                <a16:creationId xmlns:a16="http://schemas.microsoft.com/office/drawing/2014/main" id="{32A9A6E3-04CA-ADDE-464C-6171FC3DAB0F}"/>
              </a:ext>
            </a:extLst>
          </p:cNvPr>
          <p:cNvSpPr txBox="1"/>
          <p:nvPr/>
        </p:nvSpPr>
        <p:spPr>
          <a:xfrm>
            <a:off x="251520" y="1484784"/>
            <a:ext cx="8784976" cy="4832092"/>
          </a:xfrm>
          <a:prstGeom prst="rect">
            <a:avLst/>
          </a:prstGeom>
          <a:noFill/>
        </p:spPr>
        <p:txBody>
          <a:bodyPr wrap="square">
            <a:spAutoFit/>
          </a:bodyPr>
          <a:lstStyle/>
          <a:p>
            <a:r>
              <a:rPr lang="ja-JP" altLang="en-US" sz="2800" dirty="0"/>
              <a:t>厚生労働省の調査によると、我が国の障害者数の概数は、</a:t>
            </a:r>
            <a:r>
              <a:rPr lang="ja-JP" altLang="en-US" sz="2800" dirty="0">
                <a:solidFill>
                  <a:schemeClr val="tx2">
                    <a:lumMod val="50000"/>
                  </a:schemeClr>
                </a:solidFill>
              </a:rPr>
              <a:t>身体障害者（身体障害児を含む。）</a:t>
            </a:r>
            <a:r>
              <a:rPr lang="en-US" altLang="ja-JP" sz="2800" dirty="0">
                <a:solidFill>
                  <a:schemeClr val="tx2">
                    <a:lumMod val="50000"/>
                  </a:schemeClr>
                </a:solidFill>
              </a:rPr>
              <a:t>436</a:t>
            </a:r>
            <a:r>
              <a:rPr lang="ja-JP" altLang="en-US" sz="2800" dirty="0">
                <a:solidFill>
                  <a:schemeClr val="tx2">
                    <a:lumMod val="50000"/>
                  </a:schemeClr>
                </a:solidFill>
              </a:rPr>
              <a:t>万人</a:t>
            </a:r>
            <a:endParaRPr lang="en-US" altLang="ja-JP" sz="2800" dirty="0">
              <a:solidFill>
                <a:schemeClr val="tx2">
                  <a:lumMod val="50000"/>
                </a:schemeClr>
              </a:solidFill>
            </a:endParaRPr>
          </a:p>
          <a:p>
            <a:r>
              <a:rPr lang="ja-JP" altLang="en-US" sz="2800" dirty="0">
                <a:solidFill>
                  <a:schemeClr val="tx2">
                    <a:lumMod val="50000"/>
                  </a:schemeClr>
                </a:solidFill>
              </a:rPr>
              <a:t>知的障害者（知的障害児を含む。）</a:t>
            </a:r>
            <a:r>
              <a:rPr lang="en-US" altLang="ja-JP" sz="2800" dirty="0">
                <a:solidFill>
                  <a:schemeClr val="tx2">
                    <a:lumMod val="50000"/>
                  </a:schemeClr>
                </a:solidFill>
              </a:rPr>
              <a:t>109</a:t>
            </a:r>
            <a:r>
              <a:rPr lang="ja-JP" altLang="en-US" sz="2800" dirty="0">
                <a:solidFill>
                  <a:schemeClr val="tx2">
                    <a:lumMod val="50000"/>
                  </a:schemeClr>
                </a:solidFill>
              </a:rPr>
              <a:t>万４千人</a:t>
            </a:r>
            <a:endParaRPr lang="en-US" altLang="ja-JP" sz="2800" dirty="0">
              <a:solidFill>
                <a:schemeClr val="tx2">
                  <a:lumMod val="50000"/>
                </a:schemeClr>
              </a:solidFill>
            </a:endParaRPr>
          </a:p>
          <a:p>
            <a:r>
              <a:rPr lang="ja-JP" altLang="en-US" sz="2800" dirty="0">
                <a:solidFill>
                  <a:schemeClr val="tx2">
                    <a:lumMod val="50000"/>
                  </a:schemeClr>
                </a:solidFill>
              </a:rPr>
              <a:t>精神障害者　　　　　　　　　　　　　　</a:t>
            </a:r>
            <a:r>
              <a:rPr lang="en-US" altLang="ja-JP" sz="2800" dirty="0">
                <a:solidFill>
                  <a:schemeClr val="tx2">
                    <a:lumMod val="50000"/>
                  </a:schemeClr>
                </a:solidFill>
              </a:rPr>
              <a:t>614</a:t>
            </a:r>
            <a:r>
              <a:rPr lang="ja-JP" altLang="en-US" sz="2800" dirty="0">
                <a:solidFill>
                  <a:schemeClr val="tx2">
                    <a:lumMod val="50000"/>
                  </a:schemeClr>
                </a:solidFill>
              </a:rPr>
              <a:t>万８千人</a:t>
            </a:r>
            <a:endParaRPr lang="en-US" altLang="ja-JP" sz="2800" dirty="0">
              <a:solidFill>
                <a:schemeClr val="tx2">
                  <a:lumMod val="50000"/>
                </a:schemeClr>
              </a:solidFill>
            </a:endParaRPr>
          </a:p>
          <a:p>
            <a:r>
              <a:rPr lang="ja-JP" altLang="en-US" sz="2800" dirty="0"/>
              <a:t>これを</a:t>
            </a:r>
            <a:r>
              <a:rPr lang="ja-JP" altLang="en-US" sz="2800" dirty="0">
                <a:solidFill>
                  <a:schemeClr val="tx2">
                    <a:lumMod val="50000"/>
                  </a:schemeClr>
                </a:solidFill>
              </a:rPr>
              <a:t>人口千人当たりの人数</a:t>
            </a:r>
            <a:r>
              <a:rPr lang="ja-JP" altLang="en-US" sz="2800" dirty="0"/>
              <a:t>でみると、</a:t>
            </a:r>
            <a:endParaRPr lang="en-US" altLang="ja-JP" sz="2800" dirty="0"/>
          </a:p>
          <a:p>
            <a:r>
              <a:rPr lang="ja-JP" altLang="en-US" sz="2800" dirty="0"/>
              <a:t>身体障害者は</a:t>
            </a:r>
            <a:r>
              <a:rPr lang="en-US" altLang="ja-JP" sz="2800" dirty="0"/>
              <a:t>34</a:t>
            </a:r>
            <a:r>
              <a:rPr lang="ja-JP" altLang="en-US" sz="2800" dirty="0"/>
              <a:t>人、知的障害者は９人、精神障害者は</a:t>
            </a:r>
            <a:r>
              <a:rPr lang="en-US" altLang="ja-JP" sz="2800" dirty="0"/>
              <a:t>49</a:t>
            </a:r>
            <a:r>
              <a:rPr lang="ja-JP" altLang="en-US" sz="2800" dirty="0"/>
              <a:t>人となる。</a:t>
            </a:r>
            <a:endParaRPr lang="en-US" altLang="ja-JP" sz="2800" dirty="0"/>
          </a:p>
          <a:p>
            <a:r>
              <a:rPr lang="ja-JP" altLang="en-US" sz="2800" dirty="0"/>
              <a:t>複数の障害を併せ持つ者もいるため、単純な合計にはならないものの、</a:t>
            </a:r>
            <a:endParaRPr lang="en-US" altLang="ja-JP" sz="2800" dirty="0"/>
          </a:p>
          <a:p>
            <a:r>
              <a:rPr lang="ja-JP" altLang="en-US" sz="2800" dirty="0">
                <a:solidFill>
                  <a:schemeClr val="tx2">
                    <a:lumMod val="50000"/>
                  </a:schemeClr>
                </a:solidFill>
              </a:rPr>
              <a:t>国民のおよそ</a:t>
            </a:r>
            <a:r>
              <a:rPr lang="en-US" altLang="ja-JP" sz="2800" dirty="0">
                <a:solidFill>
                  <a:schemeClr val="tx2">
                    <a:lumMod val="50000"/>
                  </a:schemeClr>
                </a:solidFill>
              </a:rPr>
              <a:t>9.2</a:t>
            </a:r>
            <a:r>
              <a:rPr lang="ja-JP" altLang="en-US" sz="2800" dirty="0">
                <a:solidFill>
                  <a:schemeClr val="tx2">
                    <a:lumMod val="50000"/>
                  </a:schemeClr>
                </a:solidFill>
              </a:rPr>
              <a:t>％が何らかの障害を有している</a:t>
            </a:r>
            <a:r>
              <a:rPr lang="ja-JP" altLang="en-US" sz="2800" dirty="0"/>
              <a:t>ことになる。また、いずれの区分も障害者数は増加の傾向にある。</a:t>
            </a:r>
          </a:p>
        </p:txBody>
      </p:sp>
    </p:spTree>
    <p:extLst>
      <p:ext uri="{BB962C8B-B14F-4D97-AF65-F5344CB8AC3E}">
        <p14:creationId xmlns:p14="http://schemas.microsoft.com/office/powerpoint/2010/main" val="87466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90353FB-E489-4E40-9F7E-63C37059E6A7}"/>
              </a:ext>
            </a:extLst>
          </p:cNvPr>
          <p:cNvSpPr>
            <a:spLocks noGrp="1" noChangeArrowheads="1"/>
          </p:cNvSpPr>
          <p:nvPr>
            <p:ph type="title"/>
          </p:nvPr>
        </p:nvSpPr>
        <p:spPr/>
        <p:txBody>
          <a:bodyPr/>
          <a:lstStyle/>
          <a:p>
            <a:r>
              <a:rPr lang="ja-JP" altLang="en-US">
                <a:solidFill>
                  <a:srgbClr val="FFFF00"/>
                </a:solidFill>
              </a:rPr>
              <a:t>統合失調症：概念</a:t>
            </a:r>
          </a:p>
        </p:txBody>
      </p:sp>
      <p:sp>
        <p:nvSpPr>
          <p:cNvPr id="13315" name="Rectangle 3">
            <a:extLst>
              <a:ext uri="{FF2B5EF4-FFF2-40B4-BE49-F238E27FC236}">
                <a16:creationId xmlns:a16="http://schemas.microsoft.com/office/drawing/2014/main" id="{206DEE1C-7B8D-4742-8FCF-4C0A9CEC18AB}"/>
              </a:ext>
            </a:extLst>
          </p:cNvPr>
          <p:cNvSpPr>
            <a:spLocks noGrp="1" noChangeArrowheads="1"/>
          </p:cNvSpPr>
          <p:nvPr>
            <p:ph type="body" idx="1"/>
          </p:nvPr>
        </p:nvSpPr>
        <p:spPr/>
        <p:txBody>
          <a:bodyPr/>
          <a:lstStyle/>
          <a:p>
            <a:r>
              <a:rPr lang="ja-JP" altLang="en-US" sz="2800">
                <a:solidFill>
                  <a:srgbClr val="FFFF00"/>
                </a:solidFill>
              </a:rPr>
              <a:t>主として思春期</a:t>
            </a:r>
            <a:r>
              <a:rPr lang="ja-JP" altLang="en-US" sz="2800"/>
              <a:t>に発病して</a:t>
            </a:r>
          </a:p>
          <a:p>
            <a:r>
              <a:rPr lang="ja-JP" altLang="en-US" sz="2800"/>
              <a:t>特徴的な</a:t>
            </a:r>
            <a:r>
              <a:rPr lang="ja-JP" altLang="en-US" sz="2800">
                <a:solidFill>
                  <a:srgbClr val="FFFF00"/>
                </a:solidFill>
              </a:rPr>
              <a:t>幻覚･妄想，解体症状，陰性症状</a:t>
            </a:r>
            <a:r>
              <a:rPr lang="ja-JP" altLang="en-US" sz="2800">
                <a:solidFill>
                  <a:schemeClr val="tx2"/>
                </a:solidFill>
              </a:rPr>
              <a:t>を主徴とし</a:t>
            </a:r>
          </a:p>
          <a:p>
            <a:r>
              <a:rPr lang="ja-JP" altLang="en-US" sz="2800"/>
              <a:t>多くは寛解と再燃を繰り返し</a:t>
            </a:r>
            <a:r>
              <a:rPr lang="ja-JP" altLang="en-US" sz="2800">
                <a:solidFill>
                  <a:srgbClr val="FFFF00"/>
                </a:solidFill>
              </a:rPr>
              <a:t>慢性に経過</a:t>
            </a:r>
            <a:r>
              <a:rPr lang="ja-JP" altLang="en-US" sz="2800"/>
              <a:t>する</a:t>
            </a:r>
          </a:p>
          <a:p>
            <a:pPr>
              <a:buFont typeface="Wingdings" panose="05000000000000000000" pitchFamily="2" charset="2"/>
              <a:buNone/>
            </a:pPr>
            <a:r>
              <a:rPr lang="ja-JP" altLang="en-US" sz="2800"/>
              <a:t>　</a:t>
            </a:r>
            <a:r>
              <a:rPr lang="ja-JP" altLang="en-US" sz="2400">
                <a:solidFill>
                  <a:srgbClr val="FFFF00"/>
                </a:solidFill>
              </a:rPr>
              <a:t>解体症状</a:t>
            </a:r>
            <a:r>
              <a:rPr lang="ja-JP" altLang="en-US" sz="2400"/>
              <a:t>：まとまりのない会話，まとまりのない行動</a:t>
            </a:r>
          </a:p>
          <a:p>
            <a:pPr>
              <a:buFont typeface="Wingdings" panose="05000000000000000000" pitchFamily="2" charset="2"/>
              <a:buNone/>
            </a:pPr>
            <a:r>
              <a:rPr lang="ja-JP" altLang="en-US" sz="2400"/>
              <a:t>　</a:t>
            </a:r>
            <a:r>
              <a:rPr lang="ja-JP" altLang="en-US" sz="2400">
                <a:solidFill>
                  <a:srgbClr val="FFFF00"/>
                </a:solidFill>
              </a:rPr>
              <a:t>陰性症状</a:t>
            </a:r>
            <a:r>
              <a:rPr lang="ja-JP" altLang="en-US" sz="2400"/>
              <a:t>：感情の平板化</a:t>
            </a:r>
            <a:r>
              <a:rPr lang="en-US" altLang="ja-JP" sz="2400"/>
              <a:t>,</a:t>
            </a:r>
            <a:r>
              <a:rPr lang="ja-JP" altLang="en-US" sz="2400"/>
              <a:t>会話の量・内容が乏しくなる，意欲･自発性の低下、周りの出来事に無関心、集中が長続きしない</a:t>
            </a:r>
          </a:p>
        </p:txBody>
      </p:sp>
    </p:spTree>
    <p:extLst>
      <p:ext uri="{BB962C8B-B14F-4D97-AF65-F5344CB8AC3E}">
        <p14:creationId xmlns:p14="http://schemas.microsoft.com/office/powerpoint/2010/main" val="2622119504"/>
      </p:ext>
    </p:extLst>
  </p:cSld>
  <p:clrMapOvr>
    <a:masterClrMapping/>
  </p:clrMapOvr>
  <mc:AlternateContent xmlns:mc="http://schemas.openxmlformats.org/markup-compatibility/2006" xmlns:p14="http://schemas.microsoft.com/office/powerpoint/2010/main">
    <mc:Choice Requires="p14">
      <p:transition spd="slow" p14:dur="2000" advTm="72088"/>
    </mc:Choice>
    <mc:Fallback xmlns="">
      <p:transition spd="slow" advTm="72088"/>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91FE06F-9012-4EDD-85A0-3E9A72477522}"/>
              </a:ext>
            </a:extLst>
          </p:cNvPr>
          <p:cNvSpPr>
            <a:spLocks noGrp="1" noChangeArrowheads="1"/>
          </p:cNvSpPr>
          <p:nvPr>
            <p:ph type="title"/>
          </p:nvPr>
        </p:nvSpPr>
        <p:spPr/>
        <p:txBody>
          <a:bodyPr/>
          <a:lstStyle/>
          <a:p>
            <a:r>
              <a:rPr lang="ja-JP" altLang="en-US">
                <a:solidFill>
                  <a:srgbClr val="FFFF00"/>
                </a:solidFill>
              </a:rPr>
              <a:t>統合失調症：成因</a:t>
            </a:r>
          </a:p>
        </p:txBody>
      </p:sp>
      <p:sp>
        <p:nvSpPr>
          <p:cNvPr id="16387" name="Rectangle 3">
            <a:extLst>
              <a:ext uri="{FF2B5EF4-FFF2-40B4-BE49-F238E27FC236}">
                <a16:creationId xmlns:a16="http://schemas.microsoft.com/office/drawing/2014/main" id="{DD299E3E-B369-4147-8EEF-E4A3AAF1A2A2}"/>
              </a:ext>
            </a:extLst>
          </p:cNvPr>
          <p:cNvSpPr>
            <a:spLocks noGrp="1" noChangeArrowheads="1"/>
          </p:cNvSpPr>
          <p:nvPr>
            <p:ph type="body" idx="1"/>
          </p:nvPr>
        </p:nvSpPr>
        <p:spPr/>
        <p:txBody>
          <a:bodyPr/>
          <a:lstStyle/>
          <a:p>
            <a:r>
              <a:rPr lang="ja-JP" altLang="en-US">
                <a:solidFill>
                  <a:srgbClr val="FFFF00"/>
                </a:solidFill>
              </a:rPr>
              <a:t>遺伝因子</a:t>
            </a:r>
            <a:r>
              <a:rPr lang="ja-JP" altLang="en-US"/>
              <a:t>：関連する遺伝子</a:t>
            </a:r>
          </a:p>
          <a:p>
            <a:r>
              <a:rPr lang="ja-JP" altLang="en-US">
                <a:solidFill>
                  <a:srgbClr val="FFFF00"/>
                </a:solidFill>
              </a:rPr>
              <a:t>環境因子</a:t>
            </a:r>
            <a:r>
              <a:rPr lang="ja-JP" altLang="en-US"/>
              <a:t>：胎生期・周産期リスクファクター</a:t>
            </a:r>
          </a:p>
          <a:p>
            <a:pPr>
              <a:buFont typeface="Wingdings" panose="05000000000000000000" pitchFamily="2" charset="2"/>
              <a:buNone/>
            </a:pPr>
            <a:r>
              <a:rPr lang="ja-JP" altLang="en-US"/>
              <a:t>　　　　　　　幼児期・小児期リスクファクター</a:t>
            </a:r>
          </a:p>
          <a:p>
            <a:pPr>
              <a:buFont typeface="Wingdings" panose="05000000000000000000" pitchFamily="2" charset="2"/>
              <a:buNone/>
            </a:pPr>
            <a:r>
              <a:rPr lang="ja-JP" altLang="en-US"/>
              <a:t>から</a:t>
            </a:r>
            <a:r>
              <a:rPr lang="ja-JP" altLang="en-US">
                <a:solidFill>
                  <a:srgbClr val="FFFF00"/>
                </a:solidFill>
              </a:rPr>
              <a:t>（ストレスに対する）脆弱性</a:t>
            </a:r>
            <a:r>
              <a:rPr lang="ja-JP" altLang="en-US"/>
              <a:t>が形成され</a:t>
            </a:r>
          </a:p>
          <a:p>
            <a:r>
              <a:rPr lang="ja-JP" altLang="en-US"/>
              <a:t>それに特異的に働くストレッサーが組み合わさって発症する</a:t>
            </a:r>
          </a:p>
          <a:p>
            <a:pPr>
              <a:buFont typeface="Wingdings" panose="05000000000000000000" pitchFamily="2" charset="2"/>
              <a:buNone/>
            </a:pPr>
            <a:endParaRPr lang="en-US" altLang="ja-JP"/>
          </a:p>
        </p:txBody>
      </p:sp>
    </p:spTree>
    <p:extLst>
      <p:ext uri="{BB962C8B-B14F-4D97-AF65-F5344CB8AC3E}">
        <p14:creationId xmlns:p14="http://schemas.microsoft.com/office/powerpoint/2010/main" val="1856476508"/>
      </p:ext>
    </p:extLst>
  </p:cSld>
  <p:clrMapOvr>
    <a:masterClrMapping/>
  </p:clrMapOvr>
  <mc:AlternateContent xmlns:mc="http://schemas.openxmlformats.org/markup-compatibility/2006" xmlns:p14="http://schemas.microsoft.com/office/powerpoint/2010/main">
    <mc:Choice Requires="p14">
      <p:transition spd="slow" p14:dur="2000" advTm="74698"/>
    </mc:Choice>
    <mc:Fallback xmlns="">
      <p:transition spd="slow" advTm="74698"/>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61F6860-DCD5-45A3-8A23-6AED49F41C74}"/>
              </a:ext>
            </a:extLst>
          </p:cNvPr>
          <p:cNvSpPr>
            <a:spLocks noGrp="1" noChangeArrowheads="1"/>
          </p:cNvSpPr>
          <p:nvPr>
            <p:ph type="title"/>
          </p:nvPr>
        </p:nvSpPr>
        <p:spPr/>
        <p:txBody>
          <a:bodyPr/>
          <a:lstStyle/>
          <a:p>
            <a:r>
              <a:rPr lang="ja-JP" altLang="en-US">
                <a:solidFill>
                  <a:srgbClr val="FFFF00"/>
                </a:solidFill>
              </a:rPr>
              <a:t>妄想と幻聴</a:t>
            </a:r>
          </a:p>
        </p:txBody>
      </p:sp>
      <p:sp>
        <p:nvSpPr>
          <p:cNvPr id="31747" name="Rectangle 3">
            <a:extLst>
              <a:ext uri="{FF2B5EF4-FFF2-40B4-BE49-F238E27FC236}">
                <a16:creationId xmlns:a16="http://schemas.microsoft.com/office/drawing/2014/main" id="{C69C0AFF-D31F-471C-9BBA-F473A9D41025}"/>
              </a:ext>
            </a:extLst>
          </p:cNvPr>
          <p:cNvSpPr>
            <a:spLocks noGrp="1" noChangeArrowheads="1"/>
          </p:cNvSpPr>
          <p:nvPr>
            <p:ph type="body" idx="1"/>
          </p:nvPr>
        </p:nvSpPr>
        <p:spPr/>
        <p:txBody>
          <a:bodyPr/>
          <a:lstStyle/>
          <a:p>
            <a:r>
              <a:rPr lang="ja-JP" altLang="en-US" dirty="0">
                <a:solidFill>
                  <a:srgbClr val="FFFF00"/>
                </a:solidFill>
              </a:rPr>
              <a:t>非現実的</a:t>
            </a:r>
            <a:r>
              <a:rPr lang="ja-JP" altLang="en-US" dirty="0"/>
              <a:t>で</a:t>
            </a:r>
            <a:r>
              <a:rPr lang="ja-JP" altLang="en-US" dirty="0">
                <a:solidFill>
                  <a:srgbClr val="FFFF00"/>
                </a:solidFill>
              </a:rPr>
              <a:t>間違った確信</a:t>
            </a:r>
            <a:r>
              <a:rPr lang="ja-JP" altLang="en-US" dirty="0"/>
              <a:t>で</a:t>
            </a:r>
            <a:r>
              <a:rPr lang="ja-JP" altLang="en-US" dirty="0">
                <a:solidFill>
                  <a:srgbClr val="FFFF00"/>
                </a:solidFill>
              </a:rPr>
              <a:t>訂正不可能</a:t>
            </a:r>
            <a:r>
              <a:rPr lang="ja-JP" altLang="en-US" dirty="0"/>
              <a:t>なもの</a:t>
            </a:r>
          </a:p>
          <a:p>
            <a:r>
              <a:rPr lang="ja-JP" altLang="en-US" dirty="0"/>
              <a:t>みんなが自分のことを監視する、自分の悪口を言っている、いやがせをされている、自分の心の中が知られてしまう</a:t>
            </a:r>
          </a:p>
          <a:p>
            <a:r>
              <a:rPr lang="ja-JP" altLang="en-US" dirty="0">
                <a:solidFill>
                  <a:srgbClr val="FFFF00"/>
                </a:solidFill>
              </a:rPr>
              <a:t>現実にはない声に話しかけられたり命令されたりする</a:t>
            </a:r>
          </a:p>
        </p:txBody>
      </p:sp>
    </p:spTree>
    <p:extLst>
      <p:ext uri="{BB962C8B-B14F-4D97-AF65-F5344CB8AC3E}">
        <p14:creationId xmlns:p14="http://schemas.microsoft.com/office/powerpoint/2010/main" val="2786210206"/>
      </p:ext>
    </p:extLst>
  </p:cSld>
  <p:clrMapOvr>
    <a:masterClrMapping/>
  </p:clrMapOvr>
  <mc:AlternateContent xmlns:mc="http://schemas.openxmlformats.org/markup-compatibility/2006" xmlns:p14="http://schemas.microsoft.com/office/powerpoint/2010/main">
    <mc:Choice Requires="p14">
      <p:transition spd="slow" p14:dur="2000" advTm="25360"/>
    </mc:Choice>
    <mc:Fallback xmlns="">
      <p:transition spd="slow" advTm="2536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D1E16C8-AD27-48EA-88DD-D16C5AA02385}"/>
              </a:ext>
            </a:extLst>
          </p:cNvPr>
          <p:cNvSpPr>
            <a:spLocks noGrp="1" noChangeArrowheads="1"/>
          </p:cNvSpPr>
          <p:nvPr>
            <p:ph type="title"/>
          </p:nvPr>
        </p:nvSpPr>
        <p:spPr/>
        <p:txBody>
          <a:bodyPr/>
          <a:lstStyle/>
          <a:p>
            <a:r>
              <a:rPr lang="ja-JP" altLang="en-US" dirty="0">
                <a:solidFill>
                  <a:srgbClr val="FFFF00"/>
                </a:solidFill>
              </a:rPr>
              <a:t>なぜ妄想を持つの？　必然性の病理？</a:t>
            </a:r>
          </a:p>
        </p:txBody>
      </p:sp>
      <p:sp>
        <p:nvSpPr>
          <p:cNvPr id="32771" name="Rectangle 3">
            <a:extLst>
              <a:ext uri="{FF2B5EF4-FFF2-40B4-BE49-F238E27FC236}">
                <a16:creationId xmlns:a16="http://schemas.microsoft.com/office/drawing/2014/main" id="{91FF9092-9CCD-4509-8783-C38987FA50AF}"/>
              </a:ext>
            </a:extLst>
          </p:cNvPr>
          <p:cNvSpPr>
            <a:spLocks noGrp="1" noChangeArrowheads="1"/>
          </p:cNvSpPr>
          <p:nvPr>
            <p:ph type="body" idx="1"/>
          </p:nvPr>
        </p:nvSpPr>
        <p:spPr/>
        <p:txBody>
          <a:bodyPr/>
          <a:lstStyle/>
          <a:p>
            <a:r>
              <a:rPr lang="ja-JP" altLang="en-US" sz="2000" dirty="0"/>
              <a:t>私たちもすごく落ち込んでいたりすごく疲れている時は、つい同じことをくよくよ考えたり、あの時あんなことをしたのが悪かったのじゃないかなどと思いますし、時には周りの目がちょっと気になったりします</a:t>
            </a:r>
          </a:p>
          <a:p>
            <a:r>
              <a:rPr lang="ja-JP" altLang="en-US" sz="2000" dirty="0"/>
              <a:t>ただふつうは冷静にいろいろ考えて思い過ごしだと気を取り直します</a:t>
            </a:r>
          </a:p>
          <a:p>
            <a:r>
              <a:rPr lang="ja-JP" altLang="en-US" sz="2000" dirty="0"/>
              <a:t>しかし、</a:t>
            </a:r>
            <a:r>
              <a:rPr lang="ja-JP" altLang="en-US" sz="2000" dirty="0">
                <a:solidFill>
                  <a:srgbClr val="FFFF00"/>
                </a:solidFill>
              </a:rPr>
              <a:t>脳の中でドーパミンという物質のバランスが悪いといつも以上にひらめいてしまいます</a:t>
            </a:r>
          </a:p>
          <a:p>
            <a:r>
              <a:rPr lang="ja-JP" altLang="en-US" sz="2000" dirty="0">
                <a:solidFill>
                  <a:srgbClr val="FFFF00"/>
                </a:solidFill>
              </a:rPr>
              <a:t>周りで起こっていることは必ず意味がありつながりを持っていると考えます。確信になります</a:t>
            </a:r>
            <a:r>
              <a:rPr lang="ja-JP" altLang="en-US" sz="2000" dirty="0"/>
              <a:t>。</a:t>
            </a:r>
          </a:p>
          <a:p>
            <a:r>
              <a:rPr lang="ja-JP" altLang="en-US" sz="2000" dirty="0"/>
              <a:t>自分が</a:t>
            </a:r>
            <a:r>
              <a:rPr lang="ja-JP" altLang="en-US" sz="2000" dirty="0">
                <a:solidFill>
                  <a:srgbClr val="FFFF00"/>
                </a:solidFill>
              </a:rPr>
              <a:t>監視されているのじゃないか</a:t>
            </a:r>
            <a:r>
              <a:rPr lang="ja-JP" altLang="en-US" sz="2000" dirty="0"/>
              <a:t>と思っているとき、家の前に</a:t>
            </a:r>
            <a:r>
              <a:rPr lang="ja-JP" altLang="en-US" sz="2000" dirty="0">
                <a:solidFill>
                  <a:srgbClr val="FFFF00"/>
                </a:solidFill>
              </a:rPr>
              <a:t>昨日も止まっていた車が停まっている</a:t>
            </a:r>
            <a:r>
              <a:rPr lang="ja-JP" altLang="en-US" sz="2000" dirty="0"/>
              <a:t>と、</a:t>
            </a:r>
            <a:r>
              <a:rPr lang="ja-JP" altLang="en-US" sz="2000" dirty="0">
                <a:solidFill>
                  <a:srgbClr val="FFFF00"/>
                </a:solidFill>
              </a:rPr>
              <a:t>私を監視するために停まっているのだと確信</a:t>
            </a:r>
            <a:r>
              <a:rPr lang="ja-JP" altLang="en-US" sz="2000" dirty="0"/>
              <a:t>に変わります。</a:t>
            </a:r>
            <a:endParaRPr lang="en-US" altLang="ja-JP" sz="2000" dirty="0"/>
          </a:p>
          <a:p>
            <a:r>
              <a:rPr lang="ja-JP" altLang="en-US" sz="2000" dirty="0">
                <a:solidFill>
                  <a:srgbClr val="FFFF00"/>
                </a:solidFill>
              </a:rPr>
              <a:t>たまたまでしょと訂正</a:t>
            </a:r>
            <a:r>
              <a:rPr lang="ja-JP" altLang="en-US" sz="2000" dirty="0"/>
              <a:t>しようとしても、あの車は</a:t>
            </a:r>
            <a:r>
              <a:rPr lang="ja-JP" altLang="en-US" sz="2000" dirty="0">
                <a:solidFill>
                  <a:srgbClr val="FFFF00"/>
                </a:solidFill>
              </a:rPr>
              <a:t>私を監視するのでなければなぜ毎日家の前に停まる</a:t>
            </a:r>
            <a:r>
              <a:rPr lang="ja-JP" altLang="en-US" sz="2000" dirty="0"/>
              <a:t>のですかと</a:t>
            </a:r>
            <a:r>
              <a:rPr lang="ja-JP" altLang="en-US" sz="2000" dirty="0">
                <a:solidFill>
                  <a:srgbClr val="FFFF00"/>
                </a:solidFill>
              </a:rPr>
              <a:t>確信</a:t>
            </a:r>
            <a:r>
              <a:rPr lang="ja-JP" altLang="en-US" sz="2000" dirty="0"/>
              <a:t>を変えない。</a:t>
            </a:r>
          </a:p>
        </p:txBody>
      </p:sp>
    </p:spTree>
    <p:extLst>
      <p:ext uri="{BB962C8B-B14F-4D97-AF65-F5344CB8AC3E}">
        <p14:creationId xmlns:p14="http://schemas.microsoft.com/office/powerpoint/2010/main" val="106861731"/>
      </p:ext>
    </p:extLst>
  </p:cSld>
  <p:clrMapOvr>
    <a:masterClrMapping/>
  </p:clrMapOvr>
  <mc:AlternateContent xmlns:mc="http://schemas.openxmlformats.org/markup-compatibility/2006" xmlns:p14="http://schemas.microsoft.com/office/powerpoint/2010/main">
    <mc:Choice Requires="p14">
      <p:transition spd="slow" p14:dur="2000" advTm="72632"/>
    </mc:Choice>
    <mc:Fallback xmlns="">
      <p:transition spd="slow" advTm="7263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6CF8E-7A2A-F8E0-55D8-2E1E727BB425}"/>
              </a:ext>
            </a:extLst>
          </p:cNvPr>
          <p:cNvSpPr>
            <a:spLocks noGrp="1"/>
          </p:cNvSpPr>
          <p:nvPr>
            <p:ph type="title"/>
          </p:nvPr>
        </p:nvSpPr>
        <p:spPr/>
        <p:txBody>
          <a:bodyPr/>
          <a:lstStyle/>
          <a:p>
            <a:r>
              <a:rPr kumimoji="1" lang="ja-JP" altLang="en-US" dirty="0">
                <a:solidFill>
                  <a:srgbClr val="FFFF00"/>
                </a:solidFill>
              </a:rPr>
              <a:t>統合失調症の情報処理</a:t>
            </a:r>
          </a:p>
        </p:txBody>
      </p:sp>
      <p:sp>
        <p:nvSpPr>
          <p:cNvPr id="3" name="コンテンツ プレースホルダー 2">
            <a:extLst>
              <a:ext uri="{FF2B5EF4-FFF2-40B4-BE49-F238E27FC236}">
                <a16:creationId xmlns:a16="http://schemas.microsoft.com/office/drawing/2014/main" id="{8CCA6B4A-5CA9-4CD5-EB4C-C009EE347E4B}"/>
              </a:ext>
            </a:extLst>
          </p:cNvPr>
          <p:cNvSpPr>
            <a:spLocks noGrp="1"/>
          </p:cNvSpPr>
          <p:nvPr>
            <p:ph idx="1"/>
          </p:nvPr>
        </p:nvSpPr>
        <p:spPr/>
        <p:txBody>
          <a:bodyPr/>
          <a:lstStyle/>
          <a:p>
            <a:r>
              <a:rPr kumimoji="1" lang="ja-JP" altLang="en-US" dirty="0">
                <a:solidFill>
                  <a:srgbClr val="FFFF00"/>
                </a:solidFill>
              </a:rPr>
              <a:t>ある刺激に敏感</a:t>
            </a:r>
            <a:r>
              <a:rPr kumimoji="1" lang="ja-JP" altLang="en-US" dirty="0"/>
              <a:t>、</a:t>
            </a:r>
            <a:r>
              <a:rPr kumimoji="1" lang="ja-JP" altLang="en-US" dirty="0">
                <a:solidFill>
                  <a:srgbClr val="FFFF00"/>
                </a:solidFill>
              </a:rPr>
              <a:t>近接する</a:t>
            </a:r>
            <a:r>
              <a:rPr kumimoji="1" lang="en-US" altLang="ja-JP" dirty="0">
                <a:solidFill>
                  <a:srgbClr val="FFFF00"/>
                </a:solidFill>
              </a:rPr>
              <a:t>2</a:t>
            </a:r>
            <a:r>
              <a:rPr kumimoji="1" lang="ja-JP" altLang="en-US" dirty="0">
                <a:solidFill>
                  <a:srgbClr val="FFFF00"/>
                </a:solidFill>
              </a:rPr>
              <a:t>つの刺激を意味を持って結びつける</a:t>
            </a:r>
            <a:endParaRPr kumimoji="1" lang="en-US" altLang="ja-JP" dirty="0">
              <a:solidFill>
                <a:srgbClr val="FFFF00"/>
              </a:solidFill>
            </a:endParaRPr>
          </a:p>
          <a:p>
            <a:r>
              <a:rPr lang="ja-JP" altLang="en-US" dirty="0">
                <a:solidFill>
                  <a:srgbClr val="FFFF00"/>
                </a:solidFill>
              </a:rPr>
              <a:t>刺激を分析・統合するとき</a:t>
            </a:r>
            <a:r>
              <a:rPr lang="ja-JP" altLang="en-US" dirty="0"/>
              <a:t>いくつかの可能性があるままにせず、</a:t>
            </a:r>
            <a:r>
              <a:rPr lang="ja-JP" altLang="en-US" dirty="0">
                <a:solidFill>
                  <a:srgbClr val="FFFF00"/>
                </a:solidFill>
              </a:rPr>
              <a:t>絶対的な一つの結論</a:t>
            </a:r>
            <a:r>
              <a:rPr lang="ja-JP" altLang="en-US" dirty="0"/>
              <a:t>を持つ</a:t>
            </a:r>
            <a:endParaRPr lang="en-US" altLang="ja-JP" dirty="0"/>
          </a:p>
          <a:p>
            <a:r>
              <a:rPr kumimoji="1" lang="ja-JP" altLang="en-US" dirty="0"/>
              <a:t>その結論が</a:t>
            </a:r>
            <a:r>
              <a:rPr kumimoji="1" lang="ja-JP" altLang="en-US" dirty="0">
                <a:solidFill>
                  <a:srgbClr val="FFFF00"/>
                </a:solidFill>
              </a:rPr>
              <a:t>重大で囚われてしまう</a:t>
            </a:r>
            <a:r>
              <a:rPr kumimoji="1" lang="ja-JP" altLang="en-US" dirty="0"/>
              <a:t>と、</a:t>
            </a:r>
            <a:r>
              <a:rPr kumimoji="1" lang="ja-JP" altLang="en-US" dirty="0">
                <a:solidFill>
                  <a:srgbClr val="FFFF00"/>
                </a:solidFill>
              </a:rPr>
              <a:t>新たな入力が入りにくく</a:t>
            </a:r>
            <a:r>
              <a:rPr kumimoji="1" lang="ja-JP" altLang="en-US" dirty="0"/>
              <a:t>なり、</a:t>
            </a:r>
            <a:r>
              <a:rPr kumimoji="1" lang="ja-JP" altLang="en-US" dirty="0">
                <a:solidFill>
                  <a:srgbClr val="FFFF00"/>
                </a:solidFill>
              </a:rPr>
              <a:t>出力としての活動が停滞</a:t>
            </a:r>
            <a:r>
              <a:rPr kumimoji="1" lang="ja-JP" altLang="en-US" dirty="0"/>
              <a:t>する。</a:t>
            </a:r>
          </a:p>
        </p:txBody>
      </p:sp>
    </p:spTree>
    <p:extLst>
      <p:ext uri="{BB962C8B-B14F-4D97-AF65-F5344CB8AC3E}">
        <p14:creationId xmlns:p14="http://schemas.microsoft.com/office/powerpoint/2010/main" val="2219360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09E2-2382-DCC7-C0F0-900220D8924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0411BE-38E3-2745-A352-C0B23EA127E5}"/>
              </a:ext>
            </a:extLst>
          </p:cNvPr>
          <p:cNvSpPr>
            <a:spLocks noGrp="1"/>
          </p:cNvSpPr>
          <p:nvPr>
            <p:ph type="title"/>
          </p:nvPr>
        </p:nvSpPr>
        <p:spPr/>
        <p:txBody>
          <a:bodyPr/>
          <a:lstStyle/>
          <a:p>
            <a:r>
              <a:rPr kumimoji="1" lang="ja-JP" altLang="en-US" dirty="0">
                <a:solidFill>
                  <a:srgbClr val="FFFF00"/>
                </a:solidFill>
              </a:rPr>
              <a:t>統合失調症の生活のしづらさ</a:t>
            </a:r>
          </a:p>
        </p:txBody>
      </p:sp>
      <p:sp>
        <p:nvSpPr>
          <p:cNvPr id="3" name="コンテンツ プレースホルダー 2">
            <a:extLst>
              <a:ext uri="{FF2B5EF4-FFF2-40B4-BE49-F238E27FC236}">
                <a16:creationId xmlns:a16="http://schemas.microsoft.com/office/drawing/2014/main" id="{22A86A0A-59D0-961F-6CFB-2BE129BEA352}"/>
              </a:ext>
            </a:extLst>
          </p:cNvPr>
          <p:cNvSpPr>
            <a:spLocks noGrp="1"/>
          </p:cNvSpPr>
          <p:nvPr>
            <p:ph idx="1"/>
          </p:nvPr>
        </p:nvSpPr>
        <p:spPr>
          <a:xfrm>
            <a:off x="395536" y="2017713"/>
            <a:ext cx="8559552" cy="4114800"/>
          </a:xfrm>
        </p:spPr>
        <p:txBody>
          <a:bodyPr/>
          <a:lstStyle/>
          <a:p>
            <a:r>
              <a:rPr kumimoji="1" lang="ja-JP" altLang="en-US" dirty="0">
                <a:solidFill>
                  <a:srgbClr val="FFFF00"/>
                </a:solidFill>
              </a:rPr>
              <a:t>あることにとらわれる</a:t>
            </a:r>
            <a:r>
              <a:rPr kumimoji="1" lang="ja-JP" altLang="en-US" dirty="0"/>
              <a:t>ため</a:t>
            </a:r>
            <a:r>
              <a:rPr kumimoji="1" lang="ja-JP" altLang="en-US" dirty="0">
                <a:solidFill>
                  <a:srgbClr val="FFFF00"/>
                </a:solidFill>
              </a:rPr>
              <a:t>新たな刺激に反応できない</a:t>
            </a:r>
            <a:r>
              <a:rPr kumimoji="1" lang="ja-JP" altLang="en-US" dirty="0"/>
              <a:t>ことは</a:t>
            </a:r>
            <a:r>
              <a:rPr kumimoji="1" lang="ja-JP" altLang="en-US" dirty="0">
                <a:solidFill>
                  <a:srgbClr val="FFFF00"/>
                </a:solidFill>
              </a:rPr>
              <a:t>集中力のなさ</a:t>
            </a:r>
            <a:r>
              <a:rPr kumimoji="1" lang="ja-JP" altLang="en-US" dirty="0"/>
              <a:t>のように見られる。</a:t>
            </a:r>
            <a:endParaRPr kumimoji="1" lang="en-US" altLang="ja-JP" dirty="0"/>
          </a:p>
          <a:p>
            <a:r>
              <a:rPr lang="ja-JP" altLang="en-US" dirty="0"/>
              <a:t>作業がなかなか進まず、</a:t>
            </a:r>
            <a:r>
              <a:rPr lang="ja-JP" altLang="en-US" dirty="0">
                <a:solidFill>
                  <a:srgbClr val="FFFF00"/>
                </a:solidFill>
              </a:rPr>
              <a:t>作業能力が低い</a:t>
            </a:r>
            <a:r>
              <a:rPr lang="ja-JP" altLang="en-US" dirty="0"/>
              <a:t>とみなされる</a:t>
            </a:r>
            <a:endParaRPr lang="en-US" altLang="ja-JP" dirty="0"/>
          </a:p>
          <a:p>
            <a:r>
              <a:rPr kumimoji="1" lang="ja-JP" altLang="en-US" dirty="0"/>
              <a:t>作業が進まないように見えても</a:t>
            </a:r>
            <a:r>
              <a:rPr kumimoji="1" lang="ja-JP" altLang="en-US" dirty="0">
                <a:solidFill>
                  <a:srgbClr val="FFFF00"/>
                </a:solidFill>
              </a:rPr>
              <a:t>頭の中では囚われることに関してものすごく考え</a:t>
            </a:r>
            <a:r>
              <a:rPr kumimoji="1" lang="ja-JP" altLang="en-US" dirty="0"/>
              <a:t>ていて</a:t>
            </a:r>
            <a:r>
              <a:rPr kumimoji="1" lang="ja-JP" altLang="en-US" dirty="0">
                <a:solidFill>
                  <a:srgbClr val="FFFF00"/>
                </a:solidFill>
              </a:rPr>
              <a:t>疲れやすくなる</a:t>
            </a:r>
            <a:r>
              <a:rPr kumimoji="1" lang="ja-JP" altLang="en-US" dirty="0"/>
              <a:t>。ますます</a:t>
            </a:r>
            <a:r>
              <a:rPr kumimoji="1" lang="ja-JP" altLang="en-US" dirty="0">
                <a:solidFill>
                  <a:srgbClr val="FFFF00"/>
                </a:solidFill>
              </a:rPr>
              <a:t>作業能率は落ちる</a:t>
            </a:r>
            <a:r>
              <a:rPr kumimoji="1" lang="ja-JP" altLang="en-US" dirty="0"/>
              <a:t>。</a:t>
            </a:r>
          </a:p>
        </p:txBody>
      </p:sp>
    </p:spTree>
    <p:extLst>
      <p:ext uri="{BB962C8B-B14F-4D97-AF65-F5344CB8AC3E}">
        <p14:creationId xmlns:p14="http://schemas.microsoft.com/office/powerpoint/2010/main" val="2552994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DF61471-A2A3-4A98-960E-C0A6373088A8}"/>
              </a:ext>
            </a:extLst>
          </p:cNvPr>
          <p:cNvSpPr>
            <a:spLocks noGrp="1" noChangeArrowheads="1"/>
          </p:cNvSpPr>
          <p:nvPr>
            <p:ph type="title"/>
          </p:nvPr>
        </p:nvSpPr>
        <p:spPr/>
        <p:txBody>
          <a:bodyPr/>
          <a:lstStyle/>
          <a:p>
            <a:r>
              <a:rPr lang="ja-JP" altLang="en-US">
                <a:solidFill>
                  <a:srgbClr val="FFFF00"/>
                </a:solidFill>
              </a:rPr>
              <a:t>急性期の治療</a:t>
            </a:r>
          </a:p>
        </p:txBody>
      </p:sp>
      <p:sp>
        <p:nvSpPr>
          <p:cNvPr id="34819" name="Rectangle 3">
            <a:extLst>
              <a:ext uri="{FF2B5EF4-FFF2-40B4-BE49-F238E27FC236}">
                <a16:creationId xmlns:a16="http://schemas.microsoft.com/office/drawing/2014/main" id="{EC585825-F7FF-47DE-848D-57083CE53891}"/>
              </a:ext>
            </a:extLst>
          </p:cNvPr>
          <p:cNvSpPr>
            <a:spLocks noGrp="1" noChangeArrowheads="1"/>
          </p:cNvSpPr>
          <p:nvPr>
            <p:ph type="body" idx="1"/>
          </p:nvPr>
        </p:nvSpPr>
        <p:spPr/>
        <p:txBody>
          <a:bodyPr/>
          <a:lstStyle/>
          <a:p>
            <a:r>
              <a:rPr lang="ja-JP" altLang="en-US">
                <a:solidFill>
                  <a:srgbClr val="FFFF00"/>
                </a:solidFill>
              </a:rPr>
              <a:t>薬物療法</a:t>
            </a:r>
            <a:r>
              <a:rPr lang="ja-JP" altLang="en-US"/>
              <a:t>：ドーパミンの働きを抑える薬</a:t>
            </a:r>
          </a:p>
          <a:p>
            <a:r>
              <a:rPr lang="ja-JP" altLang="en-US">
                <a:solidFill>
                  <a:srgbClr val="FFFF00"/>
                </a:solidFill>
              </a:rPr>
              <a:t>精神療法</a:t>
            </a:r>
            <a:r>
              <a:rPr lang="ja-JP" altLang="en-US"/>
              <a:t>：病気や自分の持つ症状への理解を深める</a:t>
            </a:r>
            <a:r>
              <a:rPr lang="en-US" altLang="ja-JP"/>
              <a:t>,</a:t>
            </a:r>
            <a:r>
              <a:rPr lang="ja-JP" altLang="en-US"/>
              <a:t>本人や家族が持つさまざまな不安や問題への対処</a:t>
            </a:r>
          </a:p>
          <a:p>
            <a:pPr>
              <a:buFont typeface="Wingdings" panose="05000000000000000000" pitchFamily="2" charset="2"/>
              <a:buNone/>
            </a:pPr>
            <a:r>
              <a:rPr lang="ja-JP" altLang="en-US"/>
              <a:t>なんといっても</a:t>
            </a:r>
            <a:r>
              <a:rPr lang="ja-JP" altLang="en-US" sz="3600">
                <a:solidFill>
                  <a:schemeClr val="tx2"/>
                </a:solidFill>
              </a:rPr>
              <a:t>薬物療法</a:t>
            </a:r>
            <a:r>
              <a:rPr lang="ja-JP" altLang="en-US"/>
              <a:t>が重要でありかつきわめて有効である</a:t>
            </a:r>
          </a:p>
        </p:txBody>
      </p:sp>
    </p:spTree>
    <p:extLst>
      <p:ext uri="{BB962C8B-B14F-4D97-AF65-F5344CB8AC3E}">
        <p14:creationId xmlns:p14="http://schemas.microsoft.com/office/powerpoint/2010/main" val="3014338576"/>
      </p:ext>
    </p:extLst>
  </p:cSld>
  <p:clrMapOvr>
    <a:masterClrMapping/>
  </p:clrMapOvr>
  <mc:AlternateContent xmlns:mc="http://schemas.openxmlformats.org/markup-compatibility/2006" xmlns:p14="http://schemas.microsoft.com/office/powerpoint/2010/main">
    <mc:Choice Requires="p14">
      <p:transition spd="slow" p14:dur="2000" advTm="108830"/>
    </mc:Choice>
    <mc:Fallback xmlns="">
      <p:transition spd="slow" advTm="108830"/>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AE517F6-FF1C-4A20-903A-C343CD81C62D}"/>
              </a:ext>
            </a:extLst>
          </p:cNvPr>
          <p:cNvSpPr>
            <a:spLocks noGrp="1" noChangeArrowheads="1"/>
          </p:cNvSpPr>
          <p:nvPr>
            <p:ph type="title"/>
          </p:nvPr>
        </p:nvSpPr>
        <p:spPr>
          <a:xfrm>
            <a:off x="1150938" y="617538"/>
            <a:ext cx="7793037" cy="723230"/>
          </a:xfrm>
        </p:spPr>
        <p:txBody>
          <a:bodyPr/>
          <a:lstStyle/>
          <a:p>
            <a:r>
              <a:rPr lang="ja-JP" altLang="en-US" dirty="0">
                <a:solidFill>
                  <a:srgbClr val="FFFF00"/>
                </a:solidFill>
              </a:rPr>
              <a:t>回復期の治療</a:t>
            </a:r>
          </a:p>
        </p:txBody>
      </p:sp>
      <p:sp>
        <p:nvSpPr>
          <p:cNvPr id="20483" name="Rectangle 3">
            <a:extLst>
              <a:ext uri="{FF2B5EF4-FFF2-40B4-BE49-F238E27FC236}">
                <a16:creationId xmlns:a16="http://schemas.microsoft.com/office/drawing/2014/main" id="{C1A85CF9-D5C6-4B69-BE94-2AB1B3003B14}"/>
              </a:ext>
            </a:extLst>
          </p:cNvPr>
          <p:cNvSpPr>
            <a:spLocks noGrp="1" noChangeArrowheads="1"/>
          </p:cNvSpPr>
          <p:nvPr>
            <p:ph type="body" idx="1"/>
          </p:nvPr>
        </p:nvSpPr>
        <p:spPr>
          <a:xfrm>
            <a:off x="457200" y="1420814"/>
            <a:ext cx="8229600" cy="4960514"/>
          </a:xfrm>
        </p:spPr>
        <p:txBody>
          <a:bodyPr/>
          <a:lstStyle/>
          <a:p>
            <a:pPr>
              <a:lnSpc>
                <a:spcPct val="90000"/>
              </a:lnSpc>
            </a:pPr>
            <a:r>
              <a:rPr lang="ja-JP" altLang="en-US" dirty="0">
                <a:solidFill>
                  <a:srgbClr val="FFFF00"/>
                </a:solidFill>
              </a:rPr>
              <a:t>急性期の症状は華々しいがコントロールは容易</a:t>
            </a:r>
          </a:p>
          <a:p>
            <a:pPr>
              <a:lnSpc>
                <a:spcPct val="90000"/>
              </a:lnSpc>
            </a:pPr>
            <a:r>
              <a:rPr lang="ja-JP" altLang="en-US" dirty="0"/>
              <a:t>陰性症状が長期にわたりやすいのでこの改善が本人にとっても社会にとっても大切</a:t>
            </a:r>
          </a:p>
          <a:p>
            <a:pPr>
              <a:lnSpc>
                <a:spcPct val="90000"/>
              </a:lnSpc>
            </a:pPr>
            <a:r>
              <a:rPr lang="ja-JP" altLang="en-US" dirty="0">
                <a:solidFill>
                  <a:srgbClr val="FFFF00"/>
                </a:solidFill>
              </a:rPr>
              <a:t>本人が楽しめる</a:t>
            </a:r>
            <a:r>
              <a:rPr lang="ja-JP" altLang="en-US" dirty="0"/>
              <a:t>よう、</a:t>
            </a:r>
            <a:r>
              <a:rPr lang="ja-JP" altLang="en-US" dirty="0">
                <a:solidFill>
                  <a:srgbClr val="FFFF00"/>
                </a:solidFill>
              </a:rPr>
              <a:t>意欲を持てる</a:t>
            </a:r>
            <a:r>
              <a:rPr lang="ja-JP" altLang="en-US" dirty="0"/>
              <a:t>よう、</a:t>
            </a:r>
            <a:r>
              <a:rPr lang="ja-JP" altLang="en-US" dirty="0">
                <a:solidFill>
                  <a:srgbClr val="FFFF00"/>
                </a:solidFill>
              </a:rPr>
              <a:t>集中力が続くよう</a:t>
            </a:r>
            <a:r>
              <a:rPr lang="ja-JP" altLang="en-US" dirty="0"/>
              <a:t>、</a:t>
            </a:r>
            <a:r>
              <a:rPr lang="ja-JP" altLang="en-US" dirty="0">
                <a:solidFill>
                  <a:srgbClr val="FFFF00"/>
                </a:solidFill>
              </a:rPr>
              <a:t>人付き合いが苦にならないようにする</a:t>
            </a:r>
          </a:p>
          <a:p>
            <a:pPr>
              <a:lnSpc>
                <a:spcPct val="90000"/>
              </a:lnSpc>
            </a:pPr>
            <a:r>
              <a:rPr lang="ja-JP" altLang="en-US" dirty="0">
                <a:solidFill>
                  <a:srgbClr val="FFFF00"/>
                </a:solidFill>
              </a:rPr>
              <a:t>リハビリテーション</a:t>
            </a:r>
            <a:endParaRPr lang="en-US" altLang="ja-JP" dirty="0">
              <a:solidFill>
                <a:srgbClr val="FFFF00"/>
              </a:solidFill>
            </a:endParaRPr>
          </a:p>
          <a:p>
            <a:pPr>
              <a:lnSpc>
                <a:spcPct val="90000"/>
              </a:lnSpc>
            </a:pPr>
            <a:r>
              <a:rPr lang="ja-JP" altLang="en-US" dirty="0"/>
              <a:t>副作用の少ない薬剤選択</a:t>
            </a:r>
            <a:endParaRPr lang="en-US" altLang="ja-JP" dirty="0"/>
          </a:p>
          <a:p>
            <a:pPr>
              <a:lnSpc>
                <a:spcPct val="90000"/>
              </a:lnSpc>
            </a:pPr>
            <a:r>
              <a:rPr lang="ja-JP" altLang="en-US" dirty="0">
                <a:solidFill>
                  <a:srgbClr val="FFFF00"/>
                </a:solidFill>
              </a:rPr>
              <a:t>地域での生活習慣の安定を図る</a:t>
            </a:r>
          </a:p>
        </p:txBody>
      </p:sp>
    </p:spTree>
    <p:extLst>
      <p:ext uri="{BB962C8B-B14F-4D97-AF65-F5344CB8AC3E}">
        <p14:creationId xmlns:p14="http://schemas.microsoft.com/office/powerpoint/2010/main" val="1020941463"/>
      </p:ext>
    </p:extLst>
  </p:cSld>
  <p:clrMapOvr>
    <a:masterClrMapping/>
  </p:clrMapOvr>
  <mc:AlternateContent xmlns:mc="http://schemas.openxmlformats.org/markup-compatibility/2006" xmlns:p14="http://schemas.microsoft.com/office/powerpoint/2010/main">
    <mc:Choice Requires="p14">
      <p:transition spd="slow" p14:dur="2000" advTm="643114"/>
    </mc:Choice>
    <mc:Fallback xmlns="">
      <p:transition spd="slow" advTm="643114"/>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C952D59-BA66-4934-B087-08BFA91B4167}"/>
              </a:ext>
            </a:extLst>
          </p:cNvPr>
          <p:cNvSpPr>
            <a:spLocks noGrp="1" noChangeArrowheads="1"/>
          </p:cNvSpPr>
          <p:nvPr>
            <p:ph type="title"/>
          </p:nvPr>
        </p:nvSpPr>
        <p:spPr>
          <a:xfrm>
            <a:off x="1150938" y="332656"/>
            <a:ext cx="7793037" cy="1008112"/>
          </a:xfrm>
        </p:spPr>
        <p:txBody>
          <a:bodyPr/>
          <a:lstStyle/>
          <a:p>
            <a:r>
              <a:rPr lang="ja-JP" altLang="en-US" dirty="0">
                <a:solidFill>
                  <a:srgbClr val="FFFF00"/>
                </a:solidFill>
              </a:rPr>
              <a:t>回復期の治療：具体的方法</a:t>
            </a:r>
          </a:p>
        </p:txBody>
      </p:sp>
      <p:sp>
        <p:nvSpPr>
          <p:cNvPr id="35843" name="Rectangle 3">
            <a:extLst>
              <a:ext uri="{FF2B5EF4-FFF2-40B4-BE49-F238E27FC236}">
                <a16:creationId xmlns:a16="http://schemas.microsoft.com/office/drawing/2014/main" id="{CD8E96A4-5D59-415E-8F78-A4FB4626088C}"/>
              </a:ext>
            </a:extLst>
          </p:cNvPr>
          <p:cNvSpPr>
            <a:spLocks noGrp="1" noChangeArrowheads="1"/>
          </p:cNvSpPr>
          <p:nvPr>
            <p:ph type="body" idx="1"/>
          </p:nvPr>
        </p:nvSpPr>
        <p:spPr/>
        <p:txBody>
          <a:bodyPr/>
          <a:lstStyle/>
          <a:p>
            <a:pPr>
              <a:lnSpc>
                <a:spcPct val="90000"/>
              </a:lnSpc>
            </a:pPr>
            <a:r>
              <a:rPr lang="ja-JP" altLang="en-US">
                <a:solidFill>
                  <a:srgbClr val="FFFF00"/>
                </a:solidFill>
              </a:rPr>
              <a:t>リハビリテーション：作業療法（園芸</a:t>
            </a:r>
            <a:r>
              <a:rPr lang="en-US" altLang="ja-JP">
                <a:solidFill>
                  <a:srgbClr val="FFFF00"/>
                </a:solidFill>
              </a:rPr>
              <a:t>,</a:t>
            </a:r>
            <a:r>
              <a:rPr lang="ja-JP" altLang="en-US">
                <a:solidFill>
                  <a:srgbClr val="FFFF00"/>
                </a:solidFill>
              </a:rPr>
              <a:t>農作業</a:t>
            </a:r>
            <a:r>
              <a:rPr lang="en-US" altLang="ja-JP">
                <a:solidFill>
                  <a:srgbClr val="FFFF00"/>
                </a:solidFill>
              </a:rPr>
              <a:t>,</a:t>
            </a:r>
            <a:r>
              <a:rPr lang="ja-JP" altLang="en-US">
                <a:solidFill>
                  <a:srgbClr val="FFFF00"/>
                </a:solidFill>
              </a:rPr>
              <a:t>手工芸</a:t>
            </a:r>
            <a:r>
              <a:rPr lang="en-US" altLang="ja-JP">
                <a:solidFill>
                  <a:srgbClr val="FFFF00"/>
                </a:solidFill>
              </a:rPr>
              <a:t>,</a:t>
            </a:r>
            <a:r>
              <a:rPr lang="ja-JP" altLang="en-US">
                <a:solidFill>
                  <a:srgbClr val="FFFF00"/>
                </a:solidFill>
              </a:rPr>
              <a:t>陶芸</a:t>
            </a:r>
            <a:r>
              <a:rPr lang="en-US" altLang="ja-JP">
                <a:solidFill>
                  <a:srgbClr val="FFFF00"/>
                </a:solidFill>
              </a:rPr>
              <a:t>)</a:t>
            </a:r>
            <a:r>
              <a:rPr lang="ja-JP" altLang="en-US">
                <a:solidFill>
                  <a:srgbClr val="FFFF00"/>
                </a:solidFill>
              </a:rPr>
              <a:t>　リクリエーション療法</a:t>
            </a:r>
          </a:p>
          <a:p>
            <a:pPr>
              <a:lnSpc>
                <a:spcPct val="90000"/>
              </a:lnSpc>
            </a:pPr>
            <a:r>
              <a:rPr lang="ja-JP" altLang="en-US">
                <a:solidFill>
                  <a:srgbClr val="FFFF00"/>
                </a:solidFill>
              </a:rPr>
              <a:t>生活療法</a:t>
            </a:r>
            <a:r>
              <a:rPr lang="ja-JP" altLang="en-US"/>
              <a:t>：生活技能訓練</a:t>
            </a:r>
            <a:r>
              <a:rPr lang="en-US" altLang="ja-JP"/>
              <a:t>(</a:t>
            </a:r>
            <a:r>
              <a:rPr lang="en-US" altLang="ja-JP">
                <a:solidFill>
                  <a:srgbClr val="FFFF00"/>
                </a:solidFill>
              </a:rPr>
              <a:t>SST</a:t>
            </a:r>
            <a:r>
              <a:rPr lang="en-US" altLang="ja-JP"/>
              <a:t>)</a:t>
            </a:r>
          </a:p>
          <a:p>
            <a:pPr>
              <a:lnSpc>
                <a:spcPct val="90000"/>
              </a:lnSpc>
            </a:pPr>
            <a:r>
              <a:rPr lang="ja-JP" altLang="en-US">
                <a:solidFill>
                  <a:srgbClr val="FFFF00"/>
                </a:solidFill>
              </a:rPr>
              <a:t>デイ・ケア、ナイト・ケア</a:t>
            </a:r>
            <a:r>
              <a:rPr lang="ja-JP" altLang="en-US"/>
              <a:t>：外来での治療</a:t>
            </a:r>
          </a:p>
          <a:p>
            <a:pPr>
              <a:lnSpc>
                <a:spcPct val="90000"/>
              </a:lnSpc>
            </a:pPr>
            <a:r>
              <a:rPr lang="ja-JP" altLang="en-US">
                <a:solidFill>
                  <a:srgbClr val="FFFF00"/>
                </a:solidFill>
              </a:rPr>
              <a:t>訪問看護</a:t>
            </a:r>
            <a:r>
              <a:rPr lang="ja-JP" altLang="en-US"/>
              <a:t>：看護婦</a:t>
            </a:r>
            <a:r>
              <a:rPr lang="en-US" altLang="ja-JP"/>
              <a:t>(</a:t>
            </a:r>
            <a:r>
              <a:rPr lang="ja-JP" altLang="en-US"/>
              <a:t>士</a:t>
            </a:r>
            <a:r>
              <a:rPr lang="en-US" altLang="ja-JP"/>
              <a:t>)</a:t>
            </a:r>
            <a:r>
              <a:rPr lang="ja-JP" altLang="en-US"/>
              <a:t>、ソーシャルワーカー　　　が自宅を訪問する</a:t>
            </a:r>
          </a:p>
          <a:p>
            <a:pPr>
              <a:lnSpc>
                <a:spcPct val="90000"/>
              </a:lnSpc>
            </a:pPr>
            <a:r>
              <a:rPr lang="ja-JP" altLang="en-US">
                <a:solidFill>
                  <a:srgbClr val="FFFF00"/>
                </a:solidFill>
              </a:rPr>
              <a:t>薬物療法</a:t>
            </a:r>
            <a:r>
              <a:rPr lang="ja-JP" altLang="en-US"/>
              <a:t>：維持療法</a:t>
            </a:r>
          </a:p>
          <a:p>
            <a:pPr>
              <a:lnSpc>
                <a:spcPct val="90000"/>
              </a:lnSpc>
            </a:pPr>
            <a:r>
              <a:rPr lang="ja-JP" altLang="en-US">
                <a:solidFill>
                  <a:srgbClr val="FFFF00"/>
                </a:solidFill>
              </a:rPr>
              <a:t>精神療法</a:t>
            </a:r>
          </a:p>
        </p:txBody>
      </p:sp>
    </p:spTree>
    <p:extLst>
      <p:ext uri="{BB962C8B-B14F-4D97-AF65-F5344CB8AC3E}">
        <p14:creationId xmlns:p14="http://schemas.microsoft.com/office/powerpoint/2010/main" val="1918913734"/>
      </p:ext>
    </p:extLst>
  </p:cSld>
  <p:clrMapOvr>
    <a:masterClrMapping/>
  </p:clrMapOvr>
  <mc:AlternateContent xmlns:mc="http://schemas.openxmlformats.org/markup-compatibility/2006" xmlns:p14="http://schemas.microsoft.com/office/powerpoint/2010/main">
    <mc:Choice Requires="p14">
      <p:transition spd="slow" p14:dur="2000" advTm="85395"/>
    </mc:Choice>
    <mc:Fallback xmlns="">
      <p:transition spd="slow" advTm="85395"/>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207B7E5-B363-44D1-A85A-0F3E29F923F6}"/>
              </a:ext>
            </a:extLst>
          </p:cNvPr>
          <p:cNvSpPr>
            <a:spLocks noGrp="1" noChangeArrowheads="1"/>
          </p:cNvSpPr>
          <p:nvPr>
            <p:ph type="title"/>
          </p:nvPr>
        </p:nvSpPr>
        <p:spPr>
          <a:xfrm>
            <a:off x="1150938" y="260648"/>
            <a:ext cx="7793037" cy="1008112"/>
          </a:xfrm>
        </p:spPr>
        <p:txBody>
          <a:bodyPr/>
          <a:lstStyle/>
          <a:p>
            <a:r>
              <a:rPr lang="ja-JP" altLang="en-US" dirty="0">
                <a:solidFill>
                  <a:srgbClr val="FFFF00"/>
                </a:solidFill>
              </a:rPr>
              <a:t>精神障がい者の</a:t>
            </a:r>
            <a:r>
              <a:rPr lang="en-US" altLang="ja-JP" dirty="0">
                <a:solidFill>
                  <a:srgbClr val="FFFF00"/>
                </a:solidFill>
              </a:rPr>
              <a:t>｢</a:t>
            </a:r>
            <a:r>
              <a:rPr lang="ja-JP" altLang="en-US" dirty="0">
                <a:solidFill>
                  <a:srgbClr val="FFFF00"/>
                </a:solidFill>
              </a:rPr>
              <a:t>生活障害</a:t>
            </a:r>
            <a:r>
              <a:rPr lang="en-US" altLang="ja-JP" dirty="0">
                <a:solidFill>
                  <a:srgbClr val="FFFF00"/>
                </a:solidFill>
              </a:rPr>
              <a:t>｣</a:t>
            </a:r>
          </a:p>
        </p:txBody>
      </p:sp>
      <p:sp>
        <p:nvSpPr>
          <p:cNvPr id="46083" name="Rectangle 3">
            <a:extLst>
              <a:ext uri="{FF2B5EF4-FFF2-40B4-BE49-F238E27FC236}">
                <a16:creationId xmlns:a16="http://schemas.microsoft.com/office/drawing/2014/main" id="{7ED507A6-AE5D-4840-BDF2-E3725CCB8A02}"/>
              </a:ext>
            </a:extLst>
          </p:cNvPr>
          <p:cNvSpPr>
            <a:spLocks noGrp="1" noChangeArrowheads="1"/>
          </p:cNvSpPr>
          <p:nvPr>
            <p:ph type="body" idx="1"/>
          </p:nvPr>
        </p:nvSpPr>
        <p:spPr>
          <a:xfrm>
            <a:off x="1182688" y="1556792"/>
            <a:ext cx="7772400" cy="4575721"/>
          </a:xfrm>
        </p:spPr>
        <p:txBody>
          <a:bodyPr/>
          <a:lstStyle/>
          <a:p>
            <a:r>
              <a:rPr lang="ja-JP" altLang="en-US" dirty="0">
                <a:solidFill>
                  <a:srgbClr val="FFFF00"/>
                </a:solidFill>
              </a:rPr>
              <a:t>対人関係の障害</a:t>
            </a:r>
          </a:p>
          <a:p>
            <a:r>
              <a:rPr lang="ja-JP" altLang="en-US" dirty="0">
                <a:solidFill>
                  <a:srgbClr val="FFFF00"/>
                </a:solidFill>
              </a:rPr>
              <a:t>作業する能力の障害</a:t>
            </a:r>
          </a:p>
          <a:p>
            <a:r>
              <a:rPr lang="ja-JP" altLang="en-US" dirty="0">
                <a:solidFill>
                  <a:srgbClr val="FFFF00"/>
                </a:solidFill>
              </a:rPr>
              <a:t>日常生活能力の障害</a:t>
            </a:r>
          </a:p>
          <a:p>
            <a:r>
              <a:rPr lang="ja-JP" altLang="en-US" dirty="0">
                <a:solidFill>
                  <a:srgbClr val="FFFF00"/>
                </a:solidFill>
              </a:rPr>
              <a:t>体験の不足、経験するチャンスの喪失</a:t>
            </a:r>
          </a:p>
          <a:p>
            <a:r>
              <a:rPr lang="ja-JP" altLang="en-US" dirty="0">
                <a:solidFill>
                  <a:srgbClr val="FFFF00"/>
                </a:solidFill>
              </a:rPr>
              <a:t>偏見という社会的背景</a:t>
            </a:r>
            <a:endParaRPr lang="en-US" altLang="ja-JP" dirty="0">
              <a:solidFill>
                <a:srgbClr val="FFFF00"/>
              </a:solidFill>
            </a:endParaRPr>
          </a:p>
          <a:p>
            <a:r>
              <a:rPr lang="ja-JP" altLang="en-US" dirty="0">
                <a:solidFill>
                  <a:srgbClr val="FF0000"/>
                </a:solidFill>
              </a:rPr>
              <a:t>恐る恐る地域生活をしないといけない社会の在り方こそが、生活障害をさらに深めるのだ</a:t>
            </a:r>
          </a:p>
        </p:txBody>
      </p:sp>
    </p:spTree>
    <p:extLst>
      <p:ext uri="{BB962C8B-B14F-4D97-AF65-F5344CB8AC3E}">
        <p14:creationId xmlns:p14="http://schemas.microsoft.com/office/powerpoint/2010/main" val="1634678715"/>
      </p:ext>
    </p:extLst>
  </p:cSld>
  <p:clrMapOvr>
    <a:masterClrMapping/>
  </p:clrMapOvr>
  <mc:AlternateContent xmlns:mc="http://schemas.openxmlformats.org/markup-compatibility/2006" xmlns:p14="http://schemas.microsoft.com/office/powerpoint/2010/main">
    <mc:Choice Requires="p14">
      <p:transition spd="slow" p14:dur="2000" advTm="39157"/>
    </mc:Choice>
    <mc:Fallback xmlns="">
      <p:transition spd="slow" advTm="391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55DE7-3214-1D52-6C1A-1BC1A212125C}"/>
              </a:ext>
            </a:extLst>
          </p:cNvPr>
          <p:cNvSpPr>
            <a:spLocks noGrp="1"/>
          </p:cNvSpPr>
          <p:nvPr>
            <p:ph type="title"/>
          </p:nvPr>
        </p:nvSpPr>
        <p:spPr/>
        <p:txBody>
          <a:bodyPr/>
          <a:lstStyle/>
          <a:p>
            <a:r>
              <a:rPr lang="ja-JP" altLang="en-US" b="1" i="0" dirty="0">
                <a:solidFill>
                  <a:srgbClr val="FFFF00"/>
                </a:solidFill>
                <a:effectLst/>
                <a:latin typeface="BIZ UDPGothic" panose="020B0400000000000000" pitchFamily="50" charset="-128"/>
                <a:ea typeface="BIZ UDPGothic" panose="020B0400000000000000" pitchFamily="50" charset="-128"/>
              </a:rPr>
              <a:t>「障害者差別解消法」の概要</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F9716A7F-2EF4-7468-D3BE-CE8DF6C90132}"/>
              </a:ext>
            </a:extLst>
          </p:cNvPr>
          <p:cNvSpPr>
            <a:spLocks noGrp="1"/>
          </p:cNvSpPr>
          <p:nvPr>
            <p:ph idx="1"/>
          </p:nvPr>
        </p:nvSpPr>
        <p:spPr/>
        <p:txBody>
          <a:bodyPr/>
          <a:lstStyle/>
          <a:p>
            <a:r>
              <a:rPr lang="ja-JP" altLang="en-US" b="0" i="0" dirty="0">
                <a:effectLst/>
                <a:latin typeface="BIZ UDPGothic" panose="020B0400000000000000" pitchFamily="50" charset="-128"/>
                <a:ea typeface="BIZ UDPGothic" panose="020B0400000000000000" pitchFamily="50" charset="-128"/>
              </a:rPr>
              <a:t>全ての国民が、</a:t>
            </a:r>
            <a:r>
              <a:rPr lang="ja-JP" altLang="en-US" b="0" i="0" dirty="0">
                <a:solidFill>
                  <a:schemeClr val="tx2">
                    <a:lumMod val="50000"/>
                  </a:schemeClr>
                </a:solidFill>
                <a:effectLst/>
                <a:latin typeface="BIZ UDPGothic" panose="020B0400000000000000" pitchFamily="50" charset="-128"/>
                <a:ea typeface="BIZ UDPGothic" panose="020B0400000000000000" pitchFamily="50" charset="-128"/>
              </a:rPr>
              <a:t>障害の有無によって分け隔てられることなく</a:t>
            </a:r>
            <a:r>
              <a:rPr lang="ja-JP" altLang="en-US" b="0" i="0" dirty="0">
                <a:effectLst/>
                <a:latin typeface="BIZ UDPGothic" panose="020B0400000000000000" pitchFamily="50" charset="-128"/>
                <a:ea typeface="BIZ UDPGothic" panose="020B0400000000000000" pitchFamily="50" charset="-128"/>
              </a:rPr>
              <a:t>、相互に人格と個性を尊重し合いながら</a:t>
            </a:r>
            <a:r>
              <a:rPr lang="ja-JP" altLang="en-US" b="0" i="0" dirty="0">
                <a:solidFill>
                  <a:schemeClr val="tx2">
                    <a:lumMod val="50000"/>
                  </a:schemeClr>
                </a:solidFill>
                <a:effectLst/>
                <a:latin typeface="BIZ UDPGothic" panose="020B0400000000000000" pitchFamily="50" charset="-128"/>
                <a:ea typeface="BIZ UDPGothic" panose="020B0400000000000000" pitchFamily="50" charset="-128"/>
              </a:rPr>
              <a:t>共生する社会</a:t>
            </a:r>
            <a:r>
              <a:rPr lang="ja-JP" altLang="en-US" b="0" i="0" dirty="0">
                <a:effectLst/>
                <a:latin typeface="BIZ UDPGothic" panose="020B0400000000000000" pitchFamily="50" charset="-128"/>
                <a:ea typeface="BIZ UDPGothic" panose="020B0400000000000000" pitchFamily="50" charset="-128"/>
              </a:rPr>
              <a:t>を実現するためには、日常生活や社会生活における</a:t>
            </a:r>
            <a:r>
              <a:rPr lang="ja-JP" altLang="en-US" b="0" i="0" dirty="0">
                <a:solidFill>
                  <a:schemeClr val="tx2">
                    <a:lumMod val="50000"/>
                  </a:schemeClr>
                </a:solidFill>
                <a:effectLst/>
                <a:latin typeface="BIZ UDPGothic" panose="020B0400000000000000" pitchFamily="50" charset="-128"/>
                <a:ea typeface="BIZ UDPGothic" panose="020B0400000000000000" pitchFamily="50" charset="-128"/>
              </a:rPr>
              <a:t>障害者の活動を制限し、社会への参加を制約している社会的障壁を取り除く</a:t>
            </a:r>
            <a:r>
              <a:rPr lang="ja-JP" altLang="en-US" b="0" i="0" dirty="0">
                <a:effectLst/>
                <a:latin typeface="BIZ UDPGothic" panose="020B0400000000000000" pitchFamily="50" charset="-128"/>
                <a:ea typeface="BIZ UDPGothic" panose="020B0400000000000000" pitchFamily="50" charset="-128"/>
              </a:rPr>
              <a:t>ことが重要である。</a:t>
            </a:r>
            <a:endParaRPr kumimoji="1" lang="ja-JP" altLang="en-US" dirty="0"/>
          </a:p>
        </p:txBody>
      </p:sp>
    </p:spTree>
    <p:extLst>
      <p:ext uri="{BB962C8B-B14F-4D97-AF65-F5344CB8AC3E}">
        <p14:creationId xmlns:p14="http://schemas.microsoft.com/office/powerpoint/2010/main" val="3040546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5182E80-8A20-4D0A-BA11-98961A1152DC}"/>
              </a:ext>
            </a:extLst>
          </p:cNvPr>
          <p:cNvSpPr>
            <a:spLocks noGrp="1" noChangeArrowheads="1"/>
          </p:cNvSpPr>
          <p:nvPr>
            <p:ph type="title"/>
          </p:nvPr>
        </p:nvSpPr>
        <p:spPr/>
        <p:txBody>
          <a:bodyPr/>
          <a:lstStyle/>
          <a:p>
            <a:r>
              <a:rPr lang="ja-JP" altLang="en-US">
                <a:solidFill>
                  <a:srgbClr val="FFFF00"/>
                </a:solidFill>
              </a:rPr>
              <a:t>患者さんと家族を支える人々と施設</a:t>
            </a:r>
          </a:p>
        </p:txBody>
      </p:sp>
      <p:pic>
        <p:nvPicPr>
          <p:cNvPr id="23555" name="Picture 3">
            <a:extLst>
              <a:ext uri="{FF2B5EF4-FFF2-40B4-BE49-F238E27FC236}">
                <a16:creationId xmlns:a16="http://schemas.microsoft.com/office/drawing/2014/main" id="{A761928F-AB7F-469B-8FC3-504C0BE4C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705850" cy="444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1015"/>
    </mc:Choice>
    <mc:Fallback xmlns="">
      <p:transition spd="slow" advTm="3101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291C724-A9BF-547C-818F-AE874FDDC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8576"/>
            <a:ext cx="8640960" cy="6550784"/>
          </a:xfrm>
          <a:prstGeom prst="rect">
            <a:avLst/>
          </a:prstGeom>
        </p:spPr>
      </p:pic>
    </p:spTree>
    <p:extLst>
      <p:ext uri="{BB962C8B-B14F-4D97-AF65-F5344CB8AC3E}">
        <p14:creationId xmlns:p14="http://schemas.microsoft.com/office/powerpoint/2010/main" val="987546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ja-JP" altLang="en-US" dirty="0">
                <a:solidFill>
                  <a:srgbClr val="FFFF00"/>
                </a:solidFill>
              </a:rPr>
              <a:t>気分</a:t>
            </a:r>
            <a:r>
              <a:rPr lang="en-US" altLang="ja-JP" dirty="0">
                <a:solidFill>
                  <a:srgbClr val="FFFF00"/>
                </a:solidFill>
              </a:rPr>
              <a:t>(</a:t>
            </a:r>
            <a:r>
              <a:rPr lang="ja-JP" altLang="en-US" dirty="0">
                <a:solidFill>
                  <a:srgbClr val="FFFF00"/>
                </a:solidFill>
              </a:rPr>
              <a:t>感情</a:t>
            </a:r>
            <a:r>
              <a:rPr lang="en-US" altLang="ja-JP" dirty="0">
                <a:solidFill>
                  <a:srgbClr val="FFFF00"/>
                </a:solidFill>
              </a:rPr>
              <a:t>)</a:t>
            </a:r>
            <a:r>
              <a:rPr lang="ja-JP" altLang="en-US" dirty="0">
                <a:solidFill>
                  <a:srgbClr val="FFFF00"/>
                </a:solidFill>
              </a:rPr>
              <a:t>障害：概念</a:t>
            </a:r>
          </a:p>
        </p:txBody>
      </p:sp>
      <p:sp>
        <p:nvSpPr>
          <p:cNvPr id="76803" name="Rectangle 3"/>
          <p:cNvSpPr>
            <a:spLocks noGrp="1" noChangeArrowheads="1"/>
          </p:cNvSpPr>
          <p:nvPr>
            <p:ph type="body" idx="1"/>
          </p:nvPr>
        </p:nvSpPr>
        <p:spPr/>
        <p:txBody>
          <a:bodyPr/>
          <a:lstStyle/>
          <a:p>
            <a:pPr algn="just">
              <a:defRPr/>
            </a:pPr>
            <a:r>
              <a:rPr lang="ja-JP" altLang="en-US" dirty="0">
                <a:latin typeface="ＭＳ Ｐゴシック" charset="-128"/>
              </a:rPr>
              <a:t>基本障害は、</a:t>
            </a:r>
            <a:r>
              <a:rPr lang="ja-JP" altLang="en-US" dirty="0">
                <a:solidFill>
                  <a:srgbClr val="FFFF00"/>
                </a:solidFill>
                <a:latin typeface="ＭＳ Ｐゴシック" charset="-128"/>
              </a:rPr>
              <a:t>気分あるいは感情の変化</a:t>
            </a:r>
            <a:r>
              <a:rPr lang="ja-JP" altLang="en-US" dirty="0">
                <a:latin typeface="ＭＳ Ｐゴシック" charset="-128"/>
              </a:rPr>
              <a:t>であり、普通抑うつに変化したり昂揚に変化したりする。</a:t>
            </a:r>
            <a:r>
              <a:rPr lang="ja-JP" altLang="en-US" dirty="0">
                <a:solidFill>
                  <a:srgbClr val="FFFF00"/>
                </a:solidFill>
                <a:latin typeface="ＭＳ Ｐゴシック" charset="-128"/>
              </a:rPr>
              <a:t>再発する傾向</a:t>
            </a:r>
            <a:r>
              <a:rPr lang="ja-JP" altLang="en-US" dirty="0">
                <a:latin typeface="ＭＳ Ｐゴシック" charset="-128"/>
              </a:rPr>
              <a:t>にあり個々のエピソードの</a:t>
            </a:r>
            <a:r>
              <a:rPr lang="ja-JP" altLang="en-US" dirty="0">
                <a:solidFill>
                  <a:srgbClr val="FFFF00"/>
                </a:solidFill>
                <a:latin typeface="ＭＳ Ｐゴシック" charset="-128"/>
              </a:rPr>
              <a:t>発症にはストレス</a:t>
            </a:r>
            <a:r>
              <a:rPr lang="ja-JP" altLang="en-US" dirty="0">
                <a:latin typeface="ＭＳ Ｐゴシック" charset="-128"/>
              </a:rPr>
              <a:t>となる出来事や状況</a:t>
            </a:r>
            <a:r>
              <a:rPr lang="en-US" altLang="ja-JP" dirty="0">
                <a:latin typeface="ＭＳ Ｐゴシック" charset="-128"/>
              </a:rPr>
              <a:t>(</a:t>
            </a:r>
            <a:r>
              <a:rPr lang="ja-JP" altLang="en-US" dirty="0">
                <a:solidFill>
                  <a:srgbClr val="FFFF00"/>
                </a:solidFill>
                <a:latin typeface="ＭＳ Ｐゴシック" charset="-128"/>
              </a:rPr>
              <a:t>誘因</a:t>
            </a:r>
            <a:r>
              <a:rPr lang="en-US" altLang="ja-JP" dirty="0">
                <a:latin typeface="ＭＳ Ｐゴシック" charset="-128"/>
              </a:rPr>
              <a:t>)</a:t>
            </a:r>
            <a:r>
              <a:rPr lang="ja-JP" altLang="en-US" dirty="0">
                <a:latin typeface="ＭＳ Ｐゴシック" charset="-128"/>
              </a:rPr>
              <a:t>と関連することが多い。脳の神経伝達物質という立場から言えば、モノアミン</a:t>
            </a:r>
            <a:r>
              <a:rPr lang="en-US" altLang="ja-JP" dirty="0">
                <a:latin typeface="ＭＳ Ｐゴシック" charset="-128"/>
              </a:rPr>
              <a:t>(</a:t>
            </a:r>
            <a:r>
              <a:rPr lang="ja-JP" altLang="en-US" dirty="0">
                <a:solidFill>
                  <a:srgbClr val="FFFF00"/>
                </a:solidFill>
                <a:latin typeface="ＭＳ Ｐゴシック" charset="-128"/>
              </a:rPr>
              <a:t>セロトニン、ノルアドレナリン</a:t>
            </a:r>
            <a:r>
              <a:rPr lang="en-US" altLang="ja-JP" dirty="0">
                <a:latin typeface="ＭＳ Ｐゴシック" charset="-128"/>
              </a:rPr>
              <a:t>)</a:t>
            </a:r>
            <a:r>
              <a:rPr lang="ja-JP" altLang="en-US" dirty="0">
                <a:latin typeface="ＭＳ Ｐゴシック" charset="-128"/>
              </a:rPr>
              <a:t>の過不足が起こっていると考えられる</a:t>
            </a:r>
            <a:r>
              <a:rPr lang="ja-JP" altLang="en-US" dirty="0">
                <a:latin typeface="Century" pitchFamily="18" charset="0"/>
                <a:ea typeface="ＭＳ 明朝" charset="-128"/>
              </a:rPr>
              <a:t>。</a:t>
            </a:r>
            <a:r>
              <a:rPr lang="en-US" altLang="ja-JP" dirty="0">
                <a:solidFill>
                  <a:srgbClr val="FFFF00"/>
                </a:solidFill>
                <a:latin typeface="ＭＳ ゴシック" pitchFamily="49" charset="-128"/>
                <a:ea typeface="ＭＳ ゴシック" pitchFamily="49" charset="-128"/>
              </a:rPr>
              <a:t>(</a:t>
            </a:r>
            <a:r>
              <a:rPr lang="ja-JP" altLang="en-US" dirty="0">
                <a:solidFill>
                  <a:srgbClr val="FFFF00"/>
                </a:solidFill>
                <a:latin typeface="ＭＳ ゴシック" pitchFamily="49" charset="-128"/>
                <a:ea typeface="ＭＳ ゴシック" pitchFamily="49" charset="-128"/>
              </a:rPr>
              <a:t>アミン仮説</a:t>
            </a:r>
            <a:r>
              <a:rPr lang="en-US" altLang="ja-JP" dirty="0">
                <a:solidFill>
                  <a:srgbClr val="FFFF00"/>
                </a:solidFill>
                <a:latin typeface="ＭＳ ゴシック" pitchFamily="49" charset="-128"/>
                <a:ea typeface="ＭＳ ゴシック" pitchFamily="49" charset="-128"/>
              </a:rPr>
              <a:t>)</a:t>
            </a:r>
            <a:endParaRPr lang="ja-JP" altLang="en-US" dirty="0">
              <a:solidFill>
                <a:srgbClr val="FFFF00"/>
              </a:solidFill>
              <a:latin typeface="ＭＳ ゴシック" pitchFamily="49" charset="-128"/>
              <a:ea typeface="ＭＳ ゴシック" pitchFamily="49" charset="-128"/>
            </a:endParaRPr>
          </a:p>
          <a:p>
            <a:pPr>
              <a:defRPr/>
            </a:pPr>
            <a:endParaRPr lang="en-US" altLang="ja-JP" dirty="0"/>
          </a:p>
        </p:txBody>
      </p:sp>
    </p:spTree>
    <p:extLst>
      <p:ext uri="{BB962C8B-B14F-4D97-AF65-F5344CB8AC3E}">
        <p14:creationId xmlns:p14="http://schemas.microsoft.com/office/powerpoint/2010/main" val="729370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2728-349F-B701-6550-92F5B511E9FD}"/>
            </a:ext>
          </a:extLst>
        </p:cNvPr>
        <p:cNvGrpSpPr/>
        <p:nvPr/>
      </p:nvGrpSpPr>
      <p:grpSpPr>
        <a:xfrm>
          <a:off x="0" y="0"/>
          <a:ext cx="0" cy="0"/>
          <a:chOff x="0" y="0"/>
          <a:chExt cx="0" cy="0"/>
        </a:xfrm>
      </p:grpSpPr>
      <p:sp>
        <p:nvSpPr>
          <p:cNvPr id="47106" name="Line 2">
            <a:extLst>
              <a:ext uri="{FF2B5EF4-FFF2-40B4-BE49-F238E27FC236}">
                <a16:creationId xmlns:a16="http://schemas.microsoft.com/office/drawing/2014/main" id="{71B87990-8E44-8C12-97B9-51BEC52BFE35}"/>
              </a:ext>
            </a:extLst>
          </p:cNvPr>
          <p:cNvSpPr>
            <a:spLocks noChangeShapeType="1"/>
          </p:cNvSpPr>
          <p:nvPr/>
        </p:nvSpPr>
        <p:spPr bwMode="auto">
          <a:xfrm>
            <a:off x="4114800" y="2667000"/>
            <a:ext cx="0" cy="1143000"/>
          </a:xfrm>
          <a:prstGeom prst="line">
            <a:avLst/>
          </a:prstGeom>
          <a:noFill/>
          <a:ln w="38100" cap="sq">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7" name="Line 3">
            <a:extLst>
              <a:ext uri="{FF2B5EF4-FFF2-40B4-BE49-F238E27FC236}">
                <a16:creationId xmlns:a16="http://schemas.microsoft.com/office/drawing/2014/main" id="{1B8457DD-5F5D-1965-0F63-8BED3B508AA9}"/>
              </a:ext>
            </a:extLst>
          </p:cNvPr>
          <p:cNvSpPr>
            <a:spLocks noChangeShapeType="1"/>
          </p:cNvSpPr>
          <p:nvPr/>
        </p:nvSpPr>
        <p:spPr bwMode="auto">
          <a:xfrm flipH="1">
            <a:off x="3124200" y="3810000"/>
            <a:ext cx="9906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8" name="Line 4">
            <a:extLst>
              <a:ext uri="{FF2B5EF4-FFF2-40B4-BE49-F238E27FC236}">
                <a16:creationId xmlns:a16="http://schemas.microsoft.com/office/drawing/2014/main" id="{DF44C0B1-B8D9-56BD-76FC-C005CFFB9E5A}"/>
              </a:ext>
            </a:extLst>
          </p:cNvPr>
          <p:cNvSpPr>
            <a:spLocks noChangeShapeType="1"/>
          </p:cNvSpPr>
          <p:nvPr/>
        </p:nvSpPr>
        <p:spPr bwMode="auto">
          <a:xfrm>
            <a:off x="4114800" y="3810000"/>
            <a:ext cx="10668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9" name="Text Box 5">
            <a:extLst>
              <a:ext uri="{FF2B5EF4-FFF2-40B4-BE49-F238E27FC236}">
                <a16:creationId xmlns:a16="http://schemas.microsoft.com/office/drawing/2014/main" id="{B5FAC77E-476C-FD52-1A96-8FC5969537D6}"/>
              </a:ext>
            </a:extLst>
          </p:cNvPr>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a:latin typeface="Times New Roman" panose="02020603050405020304" pitchFamily="18" charset="0"/>
              </a:rPr>
              <a:t>思考</a:t>
            </a:r>
          </a:p>
        </p:txBody>
      </p:sp>
      <p:sp>
        <p:nvSpPr>
          <p:cNvPr id="47110" name="Text Box 6">
            <a:extLst>
              <a:ext uri="{FF2B5EF4-FFF2-40B4-BE49-F238E27FC236}">
                <a16:creationId xmlns:a16="http://schemas.microsoft.com/office/drawing/2014/main" id="{DFE3DBB4-1CF0-7031-A9E9-6E42DA6EBF18}"/>
              </a:ext>
            </a:extLst>
          </p:cNvPr>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a:latin typeface="Times New Roman" panose="02020603050405020304" pitchFamily="18" charset="0"/>
              </a:rPr>
              <a:t>感情</a:t>
            </a:r>
          </a:p>
        </p:txBody>
      </p:sp>
      <p:sp>
        <p:nvSpPr>
          <p:cNvPr id="47111" name="Text Box 7">
            <a:extLst>
              <a:ext uri="{FF2B5EF4-FFF2-40B4-BE49-F238E27FC236}">
                <a16:creationId xmlns:a16="http://schemas.microsoft.com/office/drawing/2014/main" id="{682FD746-A320-C110-E276-712181738E3F}"/>
              </a:ext>
            </a:extLst>
          </p:cNvPr>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a:latin typeface="Times New Roman" panose="02020603050405020304" pitchFamily="18" charset="0"/>
              </a:rPr>
              <a:t>意欲</a:t>
            </a:r>
          </a:p>
        </p:txBody>
      </p:sp>
      <p:sp>
        <p:nvSpPr>
          <p:cNvPr id="5128" name="Rectangle 8">
            <a:extLst>
              <a:ext uri="{FF2B5EF4-FFF2-40B4-BE49-F238E27FC236}">
                <a16:creationId xmlns:a16="http://schemas.microsoft.com/office/drawing/2014/main" id="{226DDDCD-6EF9-6906-706D-B4E045C4C260}"/>
              </a:ext>
            </a:extLst>
          </p:cNvPr>
          <p:cNvSpPr>
            <a:spLocks noGrp="1" noChangeArrowheads="1"/>
          </p:cNvSpPr>
          <p:nvPr>
            <p:ph type="title"/>
          </p:nvPr>
        </p:nvSpPr>
        <p:spPr>
          <a:xfrm>
            <a:off x="1150938" y="261937"/>
            <a:ext cx="7813550" cy="774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rgbClr val="FFFF00"/>
                </a:solidFill>
                <a:effectLst/>
              </a:rPr>
              <a:t>心の動きの</a:t>
            </a:r>
            <a:r>
              <a:rPr lang="en-US" altLang="ja-JP" dirty="0">
                <a:solidFill>
                  <a:srgbClr val="FFFF00"/>
                </a:solidFill>
                <a:effectLst/>
              </a:rPr>
              <a:t>3</a:t>
            </a:r>
            <a:r>
              <a:rPr lang="ja-JP" altLang="en-US" dirty="0">
                <a:solidFill>
                  <a:srgbClr val="FFFF00"/>
                </a:solidFill>
                <a:effectLst/>
              </a:rPr>
              <a:t>要素</a:t>
            </a:r>
          </a:p>
        </p:txBody>
      </p:sp>
      <p:pic>
        <p:nvPicPr>
          <p:cNvPr id="47113" name="Picture 9" descr="j0078622">
            <a:extLst>
              <a:ext uri="{FF2B5EF4-FFF2-40B4-BE49-F238E27FC236}">
                <a16:creationId xmlns:a16="http://schemas.microsoft.com/office/drawing/2014/main" id="{A6F9A844-0202-422D-5859-A0E264FAE3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j0078625">
            <a:extLst>
              <a:ext uri="{FF2B5EF4-FFF2-40B4-BE49-F238E27FC236}">
                <a16:creationId xmlns:a16="http://schemas.microsoft.com/office/drawing/2014/main" id="{E45E0B21-5D5B-68B5-3C89-D313F69460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j0078716">
            <a:extLst>
              <a:ext uri="{FF2B5EF4-FFF2-40B4-BE49-F238E27FC236}">
                <a16:creationId xmlns:a16="http://schemas.microsoft.com/office/drawing/2014/main" id="{11A11488-269F-CB21-963F-94330369D6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j0078715">
            <a:extLst>
              <a:ext uri="{FF2B5EF4-FFF2-40B4-BE49-F238E27FC236}">
                <a16:creationId xmlns:a16="http://schemas.microsoft.com/office/drawing/2014/main" id="{6B9584CE-CD43-43CD-0FE7-B2C9138F7A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1550" y="4724400"/>
            <a:ext cx="1506538" cy="1871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60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 fill="hold"/>
                                        <p:tgtEl>
                                          <p:spTgt spid="47114"/>
                                        </p:tgtEl>
                                        <p:attrNameLst>
                                          <p:attrName>ppt_x</p:attrName>
                                        </p:attrNameLst>
                                      </p:cBhvr>
                                      <p:tavLst>
                                        <p:tav tm="0">
                                          <p:val>
                                            <p:strVal val="0-#ppt_w/2"/>
                                          </p:val>
                                        </p:tav>
                                        <p:tav tm="100000">
                                          <p:val>
                                            <p:strVal val="#ppt_x"/>
                                          </p:val>
                                        </p:tav>
                                      </p:tavLst>
                                    </p:anim>
                                    <p:anim calcmode="lin" valueType="num">
                                      <p:cBhvr additive="base">
                                        <p:cTn id="8" dur="500"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7113"/>
                                        </p:tgtEl>
                                        <p:attrNameLst>
                                          <p:attrName>style.visibility</p:attrName>
                                        </p:attrNameLst>
                                      </p:cBhvr>
                                      <p:to>
                                        <p:strVal val="visible"/>
                                      </p:to>
                                    </p:set>
                                    <p:anim calcmode="lin" valueType="num">
                                      <p:cBhvr additive="base">
                                        <p:cTn id="13" dur="500" fill="hold"/>
                                        <p:tgtEl>
                                          <p:spTgt spid="47113"/>
                                        </p:tgtEl>
                                        <p:attrNameLst>
                                          <p:attrName>ppt_x</p:attrName>
                                        </p:attrNameLst>
                                      </p:cBhvr>
                                      <p:tavLst>
                                        <p:tav tm="0">
                                          <p:val>
                                            <p:strVal val="1+#ppt_w/2"/>
                                          </p:val>
                                        </p:tav>
                                        <p:tav tm="100000">
                                          <p:val>
                                            <p:strVal val="#ppt_x"/>
                                          </p:val>
                                        </p:tav>
                                      </p:tavLst>
                                    </p:anim>
                                    <p:anim calcmode="lin" valueType="num">
                                      <p:cBhvr additive="base">
                                        <p:cTn id="14"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7106"/>
                                        </p:tgtEl>
                                        <p:attrNameLst>
                                          <p:attrName>style.visibility</p:attrName>
                                        </p:attrNameLst>
                                      </p:cBhvr>
                                      <p:to>
                                        <p:strVal val="visible"/>
                                      </p:to>
                                    </p:set>
                                    <p:anim calcmode="lin" valueType="num">
                                      <p:cBhvr additive="base">
                                        <p:cTn id="19" dur="500" fill="hold"/>
                                        <p:tgtEl>
                                          <p:spTgt spid="47106"/>
                                        </p:tgtEl>
                                        <p:attrNameLst>
                                          <p:attrName>ppt_x</p:attrName>
                                        </p:attrNameLst>
                                      </p:cBhvr>
                                      <p:tavLst>
                                        <p:tav tm="0">
                                          <p:val>
                                            <p:strVal val="0-#ppt_w/2"/>
                                          </p:val>
                                        </p:tav>
                                        <p:tav tm="100000">
                                          <p:val>
                                            <p:strVal val="#ppt_x"/>
                                          </p:val>
                                        </p:tav>
                                      </p:tavLst>
                                    </p:anim>
                                    <p:anim calcmode="lin" valueType="num">
                                      <p:cBhvr additive="base">
                                        <p:cTn id="20" dur="500" fill="hold"/>
                                        <p:tgtEl>
                                          <p:spTgt spid="47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7109"/>
                                        </p:tgtEl>
                                        <p:attrNameLst>
                                          <p:attrName>style.visibility</p:attrName>
                                        </p:attrNameLst>
                                      </p:cBhvr>
                                      <p:to>
                                        <p:strVal val="visible"/>
                                      </p:to>
                                    </p:set>
                                    <p:anim calcmode="lin" valueType="num">
                                      <p:cBhvr additive="base">
                                        <p:cTn id="23" dur="500" fill="hold"/>
                                        <p:tgtEl>
                                          <p:spTgt spid="47109"/>
                                        </p:tgtEl>
                                        <p:attrNameLst>
                                          <p:attrName>ppt_x</p:attrName>
                                        </p:attrNameLst>
                                      </p:cBhvr>
                                      <p:tavLst>
                                        <p:tav tm="0">
                                          <p:val>
                                            <p:strVal val="0-#ppt_w/2"/>
                                          </p:val>
                                        </p:tav>
                                        <p:tav tm="100000">
                                          <p:val>
                                            <p:strVal val="#ppt_x"/>
                                          </p:val>
                                        </p:tav>
                                      </p:tavLst>
                                    </p:anim>
                                    <p:anim calcmode="lin" valueType="num">
                                      <p:cBhvr additive="base">
                                        <p:cTn id="24" dur="500" fill="hold"/>
                                        <p:tgtEl>
                                          <p:spTgt spid="471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nodeType="clickEffect">
                                  <p:stCondLst>
                                    <p:cond delay="0"/>
                                  </p:stCondLst>
                                  <p:childTnLst>
                                    <p:set>
                                      <p:cBhvr>
                                        <p:cTn id="28" dur="1" fill="hold">
                                          <p:stCondLst>
                                            <p:cond delay="0"/>
                                          </p:stCondLst>
                                        </p:cTn>
                                        <p:tgtEl>
                                          <p:spTgt spid="47115"/>
                                        </p:tgtEl>
                                        <p:attrNameLst>
                                          <p:attrName>style.visibility</p:attrName>
                                        </p:attrNameLst>
                                      </p:cBhvr>
                                      <p:to>
                                        <p:strVal val="visible"/>
                                      </p:to>
                                    </p:set>
                                    <p:anim calcmode="lin" valueType="num">
                                      <p:cBhvr additive="base">
                                        <p:cTn id="29" dur="500" fill="hold"/>
                                        <p:tgtEl>
                                          <p:spTgt spid="47115"/>
                                        </p:tgtEl>
                                        <p:attrNameLst>
                                          <p:attrName>ppt_x</p:attrName>
                                        </p:attrNameLst>
                                      </p:cBhvr>
                                      <p:tavLst>
                                        <p:tav tm="0">
                                          <p:val>
                                            <p:strVal val="0-#ppt_w/2"/>
                                          </p:val>
                                        </p:tav>
                                        <p:tav tm="100000">
                                          <p:val>
                                            <p:strVal val="#ppt_x"/>
                                          </p:val>
                                        </p:tav>
                                      </p:tavLst>
                                    </p:anim>
                                    <p:anim calcmode="lin" valueType="num">
                                      <p:cBhvr additive="base">
                                        <p:cTn id="30"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7107"/>
                                        </p:tgtEl>
                                        <p:attrNameLst>
                                          <p:attrName>style.visibility</p:attrName>
                                        </p:attrNameLst>
                                      </p:cBhvr>
                                      <p:to>
                                        <p:strVal val="visible"/>
                                      </p:to>
                                    </p:set>
                                    <p:anim calcmode="lin" valueType="num">
                                      <p:cBhvr additive="base">
                                        <p:cTn id="35" dur="500" fill="hold"/>
                                        <p:tgtEl>
                                          <p:spTgt spid="47107"/>
                                        </p:tgtEl>
                                        <p:attrNameLst>
                                          <p:attrName>ppt_x</p:attrName>
                                        </p:attrNameLst>
                                      </p:cBhvr>
                                      <p:tavLst>
                                        <p:tav tm="0">
                                          <p:val>
                                            <p:strVal val="0-#ppt_w/2"/>
                                          </p:val>
                                        </p:tav>
                                        <p:tav tm="100000">
                                          <p:val>
                                            <p:strVal val="#ppt_x"/>
                                          </p:val>
                                        </p:tav>
                                      </p:tavLst>
                                    </p:anim>
                                    <p:anim calcmode="lin" valueType="num">
                                      <p:cBhvr additive="base">
                                        <p:cTn id="36" dur="500" fill="hold"/>
                                        <p:tgtEl>
                                          <p:spTgt spid="47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type.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7110"/>
                                        </p:tgtEl>
                                        <p:attrNameLst>
                                          <p:attrName>style.visibility</p:attrName>
                                        </p:attrNameLst>
                                      </p:cBhvr>
                                      <p:to>
                                        <p:strVal val="visible"/>
                                      </p:to>
                                    </p:set>
                                    <p:anim calcmode="lin" valueType="num">
                                      <p:cBhvr additive="base">
                                        <p:cTn id="39" dur="500" fill="hold"/>
                                        <p:tgtEl>
                                          <p:spTgt spid="47110"/>
                                        </p:tgtEl>
                                        <p:attrNameLst>
                                          <p:attrName>ppt_x</p:attrName>
                                        </p:attrNameLst>
                                      </p:cBhvr>
                                      <p:tavLst>
                                        <p:tav tm="0">
                                          <p:val>
                                            <p:strVal val="0-#ppt_w/2"/>
                                          </p:val>
                                        </p:tav>
                                        <p:tav tm="100000">
                                          <p:val>
                                            <p:strVal val="#ppt_x"/>
                                          </p:val>
                                        </p:tav>
                                      </p:tavLst>
                                    </p:anim>
                                    <p:anim calcmode="lin" valueType="num">
                                      <p:cBhvr additive="base">
                                        <p:cTn id="40" dur="500" fill="hold"/>
                                        <p:tgtEl>
                                          <p:spTgt spid="47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nodeType="clickEffect">
                                  <p:stCondLst>
                                    <p:cond delay="0"/>
                                  </p:stCondLst>
                                  <p:childTnLst>
                                    <p:set>
                                      <p:cBhvr>
                                        <p:cTn id="44" dur="1" fill="hold">
                                          <p:stCondLst>
                                            <p:cond delay="0"/>
                                          </p:stCondLst>
                                        </p:cTn>
                                        <p:tgtEl>
                                          <p:spTgt spid="47116"/>
                                        </p:tgtEl>
                                        <p:attrNameLst>
                                          <p:attrName>style.visibility</p:attrName>
                                        </p:attrNameLst>
                                      </p:cBhvr>
                                      <p:to>
                                        <p:strVal val="visible"/>
                                      </p:to>
                                    </p:set>
                                    <p:anim calcmode="lin" valueType="num">
                                      <p:cBhvr additive="base">
                                        <p:cTn id="45" dur="500" fill="hold"/>
                                        <p:tgtEl>
                                          <p:spTgt spid="47116"/>
                                        </p:tgtEl>
                                        <p:attrNameLst>
                                          <p:attrName>ppt_x</p:attrName>
                                        </p:attrNameLst>
                                      </p:cBhvr>
                                      <p:tavLst>
                                        <p:tav tm="0">
                                          <p:val>
                                            <p:strVal val="1+#ppt_w/2"/>
                                          </p:val>
                                        </p:tav>
                                        <p:tav tm="100000">
                                          <p:val>
                                            <p:strVal val="#ppt_x"/>
                                          </p:val>
                                        </p:tav>
                                      </p:tavLst>
                                    </p:anim>
                                    <p:anim calcmode="lin" valueType="num">
                                      <p:cBhvr additive="base">
                                        <p:cTn id="46"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47108"/>
                                        </p:tgtEl>
                                        <p:attrNameLst>
                                          <p:attrName>style.visibility</p:attrName>
                                        </p:attrNameLst>
                                      </p:cBhvr>
                                      <p:to>
                                        <p:strVal val="visible"/>
                                      </p:to>
                                    </p:set>
                                    <p:anim calcmode="lin" valueType="num">
                                      <p:cBhvr additive="base">
                                        <p:cTn id="51" dur="500" fill="hold"/>
                                        <p:tgtEl>
                                          <p:spTgt spid="47108"/>
                                        </p:tgtEl>
                                        <p:attrNameLst>
                                          <p:attrName>ppt_x</p:attrName>
                                        </p:attrNameLst>
                                      </p:cBhvr>
                                      <p:tavLst>
                                        <p:tav tm="0">
                                          <p:val>
                                            <p:strVal val="1+#ppt_w/2"/>
                                          </p:val>
                                        </p:tav>
                                        <p:tav tm="100000">
                                          <p:val>
                                            <p:strVal val="#ppt_x"/>
                                          </p:val>
                                        </p:tav>
                                      </p:tavLst>
                                    </p:anim>
                                    <p:anim calcmode="lin" valueType="num">
                                      <p:cBhvr additive="base">
                                        <p:cTn id="52" dur="500" fill="hold"/>
                                        <p:tgtEl>
                                          <p:spTgt spid="47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par>
                                <p:cTn id="53" presetID="2" presetClass="entr" presetSubtype="2" fill="hold" grpId="0" nodeType="withEffect">
                                  <p:stCondLst>
                                    <p:cond delay="0"/>
                                  </p:stCondLst>
                                  <p:childTnLst>
                                    <p:set>
                                      <p:cBhvr>
                                        <p:cTn id="54" dur="1" fill="hold">
                                          <p:stCondLst>
                                            <p:cond delay="0"/>
                                          </p:stCondLst>
                                        </p:cTn>
                                        <p:tgtEl>
                                          <p:spTgt spid="47111"/>
                                        </p:tgtEl>
                                        <p:attrNameLst>
                                          <p:attrName>style.visibility</p:attrName>
                                        </p:attrNameLst>
                                      </p:cBhvr>
                                      <p:to>
                                        <p:strVal val="visible"/>
                                      </p:to>
                                    </p:set>
                                    <p:anim calcmode="lin" valueType="num">
                                      <p:cBhvr additive="base">
                                        <p:cTn id="55" dur="500" fill="hold"/>
                                        <p:tgtEl>
                                          <p:spTgt spid="47111"/>
                                        </p:tgtEl>
                                        <p:attrNameLst>
                                          <p:attrName>ppt_x</p:attrName>
                                        </p:attrNameLst>
                                      </p:cBhvr>
                                      <p:tavLst>
                                        <p:tav tm="0">
                                          <p:val>
                                            <p:strVal val="1+#ppt_w/2"/>
                                          </p:val>
                                        </p:tav>
                                        <p:tav tm="100000">
                                          <p:val>
                                            <p:strVal val="#ppt_x"/>
                                          </p:val>
                                        </p:tav>
                                      </p:tavLst>
                                    </p:anim>
                                    <p:anim calcmode="lin" valueType="num">
                                      <p:cBhvr additive="base">
                                        <p:cTn id="56" dur="500" fill="hold"/>
                                        <p:tgtEl>
                                          <p:spTgt spid="47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utoUpdateAnimBg="0"/>
      <p:bldP spid="47110" grpId="0" autoUpdateAnimBg="0"/>
      <p:bldP spid="4711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26424-6339-0D0B-A83D-0E06D4C090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132718-BE1D-08F7-E00F-3B9934EF975E}"/>
              </a:ext>
            </a:extLst>
          </p:cNvPr>
          <p:cNvSpPr>
            <a:spLocks noGrp="1"/>
          </p:cNvSpPr>
          <p:nvPr>
            <p:ph type="title"/>
          </p:nvPr>
        </p:nvSpPr>
        <p:spPr>
          <a:xfrm>
            <a:off x="683568" y="980728"/>
            <a:ext cx="8260407" cy="1368152"/>
          </a:xfrm>
        </p:spPr>
        <p:txBody>
          <a:bodyPr/>
          <a:lstStyle/>
          <a:p>
            <a:pPr>
              <a:defRPr/>
            </a:pPr>
            <a:r>
              <a:rPr lang="ja-JP" altLang="en-US" dirty="0">
                <a:solidFill>
                  <a:srgbClr val="FFFF00"/>
                </a:solidFill>
              </a:rPr>
              <a:t>こころのエネルギーが下がったら</a:t>
            </a:r>
            <a:br>
              <a:rPr lang="en-US" altLang="ja-JP" dirty="0">
                <a:solidFill>
                  <a:srgbClr val="FFFF00"/>
                </a:solidFill>
              </a:rPr>
            </a:br>
            <a:r>
              <a:rPr lang="ja-JP" altLang="en-US" dirty="0">
                <a:solidFill>
                  <a:srgbClr val="FFFF00"/>
                </a:solidFill>
              </a:rPr>
              <a:t>１．　感情は？</a:t>
            </a:r>
          </a:p>
        </p:txBody>
      </p:sp>
      <p:sp>
        <p:nvSpPr>
          <p:cNvPr id="3" name="コンテンツ プレースホルダー 2">
            <a:extLst>
              <a:ext uri="{FF2B5EF4-FFF2-40B4-BE49-F238E27FC236}">
                <a16:creationId xmlns:a16="http://schemas.microsoft.com/office/drawing/2014/main" id="{10C1AA7B-F5F0-1563-A9E6-0D9FECC6B398}"/>
              </a:ext>
            </a:extLst>
          </p:cNvPr>
          <p:cNvSpPr>
            <a:spLocks noGrp="1"/>
          </p:cNvSpPr>
          <p:nvPr>
            <p:ph idx="1"/>
          </p:nvPr>
        </p:nvSpPr>
        <p:spPr>
          <a:xfrm>
            <a:off x="1182688" y="2564903"/>
            <a:ext cx="7772400" cy="3567609"/>
          </a:xfrm>
        </p:spPr>
        <p:txBody>
          <a:bodyPr/>
          <a:lstStyle/>
          <a:p>
            <a:pPr>
              <a:defRPr/>
            </a:pPr>
            <a:r>
              <a:rPr lang="ja-JP" altLang="en-US" dirty="0"/>
              <a:t>気持ちが晴れない</a:t>
            </a:r>
            <a:endParaRPr lang="en-US" altLang="ja-JP" dirty="0"/>
          </a:p>
          <a:p>
            <a:pPr>
              <a:defRPr/>
            </a:pPr>
            <a:r>
              <a:rPr lang="ja-JP" altLang="en-US" dirty="0"/>
              <a:t>気が滅入る</a:t>
            </a:r>
            <a:endParaRPr lang="en-US" altLang="ja-JP" dirty="0"/>
          </a:p>
          <a:p>
            <a:pPr>
              <a:defRPr/>
            </a:pPr>
            <a:r>
              <a:rPr lang="ja-JP" altLang="en-US" dirty="0"/>
              <a:t>悲しくなる</a:t>
            </a:r>
            <a:endParaRPr lang="en-US" altLang="ja-JP" dirty="0"/>
          </a:p>
          <a:p>
            <a:pPr>
              <a:defRPr/>
            </a:pPr>
            <a:r>
              <a:rPr lang="ja-JP" altLang="en-US" dirty="0"/>
              <a:t>知らずに涙が出る</a:t>
            </a:r>
            <a:endParaRPr lang="en-US" altLang="ja-JP" dirty="0"/>
          </a:p>
          <a:p>
            <a:pPr>
              <a:defRPr/>
            </a:pPr>
            <a:r>
              <a:rPr lang="ja-JP" altLang="en-US" dirty="0"/>
              <a:t>自分自身が情けない</a:t>
            </a:r>
            <a:endParaRPr lang="en-US" altLang="ja-JP" dirty="0"/>
          </a:p>
          <a:p>
            <a:pPr>
              <a:defRPr/>
            </a:pPr>
            <a:r>
              <a:rPr lang="ja-JP" altLang="en-US" dirty="0">
                <a:solidFill>
                  <a:srgbClr val="FFFF00"/>
                </a:solidFill>
              </a:rPr>
              <a:t>不安になりやすい</a:t>
            </a:r>
          </a:p>
        </p:txBody>
      </p:sp>
    </p:spTree>
    <p:extLst>
      <p:ext uri="{BB962C8B-B14F-4D97-AF65-F5344CB8AC3E}">
        <p14:creationId xmlns:p14="http://schemas.microsoft.com/office/powerpoint/2010/main" val="379931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16F10-90D4-BB10-6E3D-41CFBCEFF3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CE0A25F-C90F-A565-E22A-7523731AD7C8}"/>
              </a:ext>
            </a:extLst>
          </p:cNvPr>
          <p:cNvSpPr>
            <a:spLocks noGrp="1"/>
          </p:cNvSpPr>
          <p:nvPr>
            <p:ph type="title"/>
          </p:nvPr>
        </p:nvSpPr>
        <p:spPr>
          <a:xfrm>
            <a:off x="1150938" y="332656"/>
            <a:ext cx="7793037" cy="792088"/>
          </a:xfrm>
        </p:spPr>
        <p:txBody>
          <a:bodyPr/>
          <a:lstStyle/>
          <a:p>
            <a:pPr>
              <a:defRPr/>
            </a:pPr>
            <a:r>
              <a:rPr lang="ja-JP" altLang="en-US" dirty="0">
                <a:solidFill>
                  <a:srgbClr val="FFFF00"/>
                </a:solidFill>
              </a:rPr>
              <a:t>不安は体の症状を作り出す</a:t>
            </a:r>
          </a:p>
        </p:txBody>
      </p:sp>
      <p:sp>
        <p:nvSpPr>
          <p:cNvPr id="3" name="コンテンツ プレースホルダー 2">
            <a:extLst>
              <a:ext uri="{FF2B5EF4-FFF2-40B4-BE49-F238E27FC236}">
                <a16:creationId xmlns:a16="http://schemas.microsoft.com/office/drawing/2014/main" id="{DFC51018-09E3-C39F-DEFA-4A1E34B9BD30}"/>
              </a:ext>
            </a:extLst>
          </p:cNvPr>
          <p:cNvSpPr>
            <a:spLocks noGrp="1"/>
          </p:cNvSpPr>
          <p:nvPr>
            <p:ph idx="1"/>
          </p:nvPr>
        </p:nvSpPr>
        <p:spPr>
          <a:xfrm>
            <a:off x="457200" y="1340768"/>
            <a:ext cx="8229600" cy="4790157"/>
          </a:xfrm>
        </p:spPr>
        <p:txBody>
          <a:bodyPr/>
          <a:lstStyle/>
          <a:p>
            <a:pPr>
              <a:defRPr/>
            </a:pPr>
            <a:r>
              <a:rPr lang="ja-JP" altLang="en-US" sz="2800" dirty="0"/>
              <a:t>ドキドキする、動悸がする</a:t>
            </a:r>
            <a:endParaRPr lang="en-US" altLang="ja-JP" sz="2800" dirty="0"/>
          </a:p>
          <a:p>
            <a:pPr>
              <a:defRPr/>
            </a:pPr>
            <a:r>
              <a:rPr lang="ja-JP" altLang="en-US" sz="2800" dirty="0"/>
              <a:t>脈が速い、頭に血が上る</a:t>
            </a:r>
            <a:endParaRPr lang="en-US" altLang="ja-JP" sz="2800" dirty="0"/>
          </a:p>
          <a:p>
            <a:pPr>
              <a:defRPr/>
            </a:pPr>
            <a:r>
              <a:rPr lang="ja-JP" altLang="en-US" sz="2800" dirty="0"/>
              <a:t>息苦しい、過呼吸になる</a:t>
            </a:r>
            <a:endParaRPr lang="en-US" altLang="ja-JP" sz="2800" dirty="0"/>
          </a:p>
          <a:p>
            <a:pPr>
              <a:defRPr/>
            </a:pPr>
            <a:r>
              <a:rPr lang="ja-JP" altLang="en-US" sz="2800" dirty="0"/>
              <a:t>胸がむかむか、吐きそう、胃が痛い</a:t>
            </a:r>
            <a:endParaRPr lang="en-US" altLang="ja-JP" sz="2800" dirty="0"/>
          </a:p>
          <a:p>
            <a:pPr>
              <a:defRPr/>
            </a:pPr>
            <a:r>
              <a:rPr lang="ja-JP" altLang="en-US" sz="2800" dirty="0"/>
              <a:t>腹痛・下痢をする</a:t>
            </a:r>
            <a:endParaRPr lang="en-US" altLang="ja-JP" sz="2800" dirty="0"/>
          </a:p>
          <a:p>
            <a:pPr>
              <a:defRPr/>
            </a:pPr>
            <a:r>
              <a:rPr lang="ja-JP" altLang="en-US" sz="2800" dirty="0"/>
              <a:t>おしっこに行きたい、おしっこが漏れそう</a:t>
            </a:r>
            <a:endParaRPr lang="en-US" altLang="ja-JP" sz="2800" dirty="0"/>
          </a:p>
          <a:p>
            <a:pPr>
              <a:defRPr/>
            </a:pPr>
            <a:r>
              <a:rPr lang="ja-JP" altLang="en-US" sz="2800" dirty="0"/>
              <a:t>冷や汗が出る、手に汗をかく</a:t>
            </a:r>
            <a:endParaRPr lang="en-US" altLang="ja-JP" sz="2800" dirty="0"/>
          </a:p>
          <a:p>
            <a:pPr>
              <a:defRPr/>
            </a:pPr>
            <a:r>
              <a:rPr lang="ja-JP" altLang="en-US" sz="2800" dirty="0"/>
              <a:t>手が震える、足ががくがくする</a:t>
            </a:r>
            <a:endParaRPr lang="en-US" altLang="ja-JP" sz="2800" dirty="0"/>
          </a:p>
          <a:p>
            <a:pPr>
              <a:defRPr/>
            </a:pPr>
            <a:r>
              <a:rPr lang="ja-JP" altLang="en-US" sz="2800" dirty="0"/>
              <a:t>頭痛、首の後ろが痛い、肩がこる、</a:t>
            </a:r>
            <a:endParaRPr lang="en-US" altLang="ja-JP" sz="2800" dirty="0"/>
          </a:p>
          <a:p>
            <a:pPr>
              <a:defRPr/>
            </a:pPr>
            <a:endParaRPr lang="en-US" altLang="ja-JP" dirty="0"/>
          </a:p>
          <a:p>
            <a:pPr>
              <a:defRPr/>
            </a:pPr>
            <a:endParaRPr lang="ja-JP" altLang="en-US" dirty="0"/>
          </a:p>
        </p:txBody>
      </p:sp>
    </p:spTree>
    <p:extLst>
      <p:ext uri="{BB962C8B-B14F-4D97-AF65-F5344CB8AC3E}">
        <p14:creationId xmlns:p14="http://schemas.microsoft.com/office/powerpoint/2010/main" val="1281554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994A7-5415-2D42-1C05-DB268D7800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D68218-8173-9726-633F-00DB8EF97701}"/>
              </a:ext>
            </a:extLst>
          </p:cNvPr>
          <p:cNvSpPr>
            <a:spLocks noGrp="1"/>
          </p:cNvSpPr>
          <p:nvPr>
            <p:ph type="title"/>
          </p:nvPr>
        </p:nvSpPr>
        <p:spPr>
          <a:xfrm>
            <a:off x="323528" y="617538"/>
            <a:ext cx="8620447" cy="1299294"/>
          </a:xfrm>
        </p:spPr>
        <p:txBody>
          <a:bodyPr/>
          <a:lstStyle/>
          <a:p>
            <a:r>
              <a:rPr lang="ja-JP" altLang="en-US" dirty="0">
                <a:solidFill>
                  <a:srgbClr val="FFFF00"/>
                </a:solidFill>
              </a:rPr>
              <a:t>こころのエネルギーが下がったら</a:t>
            </a:r>
            <a:br>
              <a:rPr lang="en-US" altLang="ja-JP" dirty="0">
                <a:solidFill>
                  <a:srgbClr val="FFFF00"/>
                </a:solidFill>
              </a:rPr>
            </a:br>
            <a:r>
              <a:rPr lang="en-US" altLang="ja-JP" dirty="0">
                <a:solidFill>
                  <a:srgbClr val="FFFF00"/>
                </a:solidFill>
              </a:rPr>
              <a:t>2</a:t>
            </a:r>
            <a:r>
              <a:rPr lang="ja-JP" altLang="en-US" dirty="0">
                <a:solidFill>
                  <a:srgbClr val="FFFF00"/>
                </a:solidFill>
              </a:rPr>
              <a:t>．　思考は？</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D1D49A1E-60F6-38BA-B44D-7736BBC9BE47}"/>
              </a:ext>
            </a:extLst>
          </p:cNvPr>
          <p:cNvSpPr>
            <a:spLocks noGrp="1"/>
          </p:cNvSpPr>
          <p:nvPr>
            <p:ph idx="1"/>
          </p:nvPr>
        </p:nvSpPr>
        <p:spPr/>
        <p:txBody>
          <a:bodyPr/>
          <a:lstStyle/>
          <a:p>
            <a:r>
              <a:rPr kumimoji="1" lang="ja-JP" altLang="en-US" sz="2800" dirty="0"/>
              <a:t>思考の流れは</a:t>
            </a:r>
            <a:r>
              <a:rPr kumimoji="1" lang="ja-JP" altLang="en-US" sz="2800" dirty="0">
                <a:solidFill>
                  <a:srgbClr val="FFFF00"/>
                </a:solidFill>
              </a:rPr>
              <a:t>油切れの歯車</a:t>
            </a:r>
            <a:r>
              <a:rPr kumimoji="1" lang="ja-JP" altLang="en-US" sz="2800" dirty="0"/>
              <a:t>のよう</a:t>
            </a:r>
            <a:endParaRPr kumimoji="1" lang="en-US" altLang="ja-JP" sz="2800" dirty="0"/>
          </a:p>
          <a:p>
            <a:r>
              <a:rPr lang="ja-JP" altLang="en-US" sz="2800" dirty="0">
                <a:solidFill>
                  <a:srgbClr val="FFFF00"/>
                </a:solidFill>
              </a:rPr>
              <a:t>集中力がない</a:t>
            </a:r>
            <a:endParaRPr lang="en-US" altLang="ja-JP" sz="2800" dirty="0">
              <a:solidFill>
                <a:srgbClr val="FFFF00"/>
              </a:solidFill>
            </a:endParaRPr>
          </a:p>
          <a:p>
            <a:r>
              <a:rPr kumimoji="1" lang="ja-JP" altLang="en-US" sz="2800" dirty="0">
                <a:solidFill>
                  <a:srgbClr val="FFFF00"/>
                </a:solidFill>
              </a:rPr>
              <a:t>不安なことが浮かんでしまう</a:t>
            </a:r>
            <a:endParaRPr kumimoji="1" lang="en-US" altLang="ja-JP" sz="2800" dirty="0">
              <a:solidFill>
                <a:srgbClr val="FFFF00"/>
              </a:solidFill>
            </a:endParaRPr>
          </a:p>
          <a:p>
            <a:r>
              <a:rPr lang="ja-JP" altLang="en-US" sz="2800" dirty="0"/>
              <a:t>読んでることが頭に入らない</a:t>
            </a:r>
            <a:endParaRPr lang="en-US" altLang="ja-JP" sz="2800" dirty="0"/>
          </a:p>
          <a:p>
            <a:r>
              <a:rPr kumimoji="1" lang="ja-JP" altLang="en-US" sz="2800" dirty="0"/>
              <a:t>判断力がない</a:t>
            </a:r>
            <a:endParaRPr kumimoji="1" lang="en-US" altLang="ja-JP" sz="2800" dirty="0"/>
          </a:p>
          <a:p>
            <a:r>
              <a:rPr lang="ja-JP" altLang="en-US" sz="2800" dirty="0">
                <a:solidFill>
                  <a:srgbClr val="FFFF00"/>
                </a:solidFill>
              </a:rPr>
              <a:t>決断力がない</a:t>
            </a:r>
            <a:r>
              <a:rPr lang="ja-JP" altLang="en-US" sz="2800" dirty="0"/>
              <a:t>、思考が行きつ戻りつ</a:t>
            </a:r>
            <a:endParaRPr lang="en-US" altLang="ja-JP" sz="2800" dirty="0"/>
          </a:p>
          <a:p>
            <a:r>
              <a:rPr kumimoji="1" lang="ja-JP" altLang="en-US" sz="2800" dirty="0">
                <a:solidFill>
                  <a:srgbClr val="FFFF00"/>
                </a:solidFill>
              </a:rPr>
              <a:t>自信がなくなる</a:t>
            </a:r>
            <a:endParaRPr kumimoji="1" lang="en-US" altLang="ja-JP" sz="2800" dirty="0">
              <a:solidFill>
                <a:srgbClr val="FFFF00"/>
              </a:solidFill>
            </a:endParaRPr>
          </a:p>
          <a:p>
            <a:r>
              <a:rPr kumimoji="1" lang="ja-JP" altLang="en-US" sz="2800" dirty="0"/>
              <a:t>自分のせいで事がうまくいかない</a:t>
            </a:r>
            <a:endParaRPr kumimoji="1" lang="en-US" altLang="ja-JP" sz="2800" dirty="0"/>
          </a:p>
          <a:p>
            <a:r>
              <a:rPr lang="ja-JP" altLang="en-US" sz="2800" dirty="0">
                <a:solidFill>
                  <a:srgbClr val="FFFF00"/>
                </a:solidFill>
              </a:rPr>
              <a:t>周りの人や家族に申し訳ない</a:t>
            </a:r>
            <a:endParaRPr kumimoji="1" lang="ja-JP" altLang="en-US" sz="2800" dirty="0">
              <a:solidFill>
                <a:srgbClr val="FFFF00"/>
              </a:solidFill>
            </a:endParaRPr>
          </a:p>
        </p:txBody>
      </p:sp>
    </p:spTree>
    <p:extLst>
      <p:ext uri="{BB962C8B-B14F-4D97-AF65-F5344CB8AC3E}">
        <p14:creationId xmlns:p14="http://schemas.microsoft.com/office/powerpoint/2010/main" val="2326187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887F4-2FE8-2C8D-A7AF-0EE802B291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4D953F4-9347-7604-AC2D-B2E1686BD64F}"/>
              </a:ext>
            </a:extLst>
          </p:cNvPr>
          <p:cNvSpPr>
            <a:spLocks noGrp="1"/>
          </p:cNvSpPr>
          <p:nvPr>
            <p:ph type="title"/>
          </p:nvPr>
        </p:nvSpPr>
        <p:spPr>
          <a:xfrm>
            <a:off x="251520" y="617537"/>
            <a:ext cx="8692455" cy="1400175"/>
          </a:xfrm>
        </p:spPr>
        <p:txBody>
          <a:bodyPr/>
          <a:lstStyle/>
          <a:p>
            <a:r>
              <a:rPr lang="ja-JP" altLang="en-US" dirty="0">
                <a:solidFill>
                  <a:srgbClr val="FFFF00"/>
                </a:solidFill>
              </a:rPr>
              <a:t>こころのエネルギーが下がったら</a:t>
            </a:r>
            <a:br>
              <a:rPr lang="en-US" altLang="ja-JP" dirty="0">
                <a:solidFill>
                  <a:srgbClr val="FFFF00"/>
                </a:solidFill>
              </a:rPr>
            </a:br>
            <a:r>
              <a:rPr lang="en-US" altLang="ja-JP" dirty="0">
                <a:solidFill>
                  <a:srgbClr val="FFFF00"/>
                </a:solidFill>
              </a:rPr>
              <a:t>3</a:t>
            </a:r>
            <a:r>
              <a:rPr lang="ja-JP" altLang="en-US" dirty="0">
                <a:solidFill>
                  <a:srgbClr val="FFFF00"/>
                </a:solidFill>
              </a:rPr>
              <a:t>．　意欲は？</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14491162-A636-98E9-09F1-BE367B685B05}"/>
              </a:ext>
            </a:extLst>
          </p:cNvPr>
          <p:cNvSpPr>
            <a:spLocks noGrp="1"/>
          </p:cNvSpPr>
          <p:nvPr>
            <p:ph idx="1"/>
          </p:nvPr>
        </p:nvSpPr>
        <p:spPr>
          <a:xfrm>
            <a:off x="1182688" y="2492895"/>
            <a:ext cx="7772400" cy="3639617"/>
          </a:xfrm>
        </p:spPr>
        <p:txBody>
          <a:bodyPr/>
          <a:lstStyle/>
          <a:p>
            <a:r>
              <a:rPr kumimoji="1" lang="ja-JP" altLang="en-US" sz="2800" dirty="0"/>
              <a:t>やらなければと思うのに</a:t>
            </a:r>
            <a:r>
              <a:rPr kumimoji="1" lang="ja-JP" altLang="en-US" sz="2800" dirty="0">
                <a:solidFill>
                  <a:srgbClr val="FFFF00"/>
                </a:solidFill>
              </a:rPr>
              <a:t>手を付けられない</a:t>
            </a:r>
            <a:endParaRPr kumimoji="1" lang="en-US" altLang="ja-JP" sz="2800" dirty="0">
              <a:solidFill>
                <a:srgbClr val="FFFF00"/>
              </a:solidFill>
            </a:endParaRPr>
          </a:p>
          <a:p>
            <a:r>
              <a:rPr lang="ja-JP" altLang="en-US" sz="2800" dirty="0"/>
              <a:t>以前ならパッパッとできたことなのに気が重い</a:t>
            </a:r>
            <a:endParaRPr kumimoji="1" lang="en-US" altLang="ja-JP" sz="2800" dirty="0"/>
          </a:p>
          <a:p>
            <a:r>
              <a:rPr lang="ja-JP" altLang="en-US" sz="2800" dirty="0">
                <a:solidFill>
                  <a:srgbClr val="FFFF00"/>
                </a:solidFill>
              </a:rPr>
              <a:t>面倒くさいなあと後回し</a:t>
            </a:r>
            <a:endParaRPr lang="en-US" altLang="ja-JP" sz="2800" dirty="0">
              <a:solidFill>
                <a:srgbClr val="FFFF00"/>
              </a:solidFill>
            </a:endParaRPr>
          </a:p>
          <a:p>
            <a:r>
              <a:rPr kumimoji="1" lang="ja-JP" altLang="en-US" sz="2800" dirty="0">
                <a:solidFill>
                  <a:srgbClr val="FFFF00"/>
                </a:solidFill>
              </a:rPr>
              <a:t>動き出すのもおっくう</a:t>
            </a:r>
            <a:r>
              <a:rPr kumimoji="1" lang="ja-JP" altLang="en-US" sz="2800" dirty="0"/>
              <a:t>だ</a:t>
            </a:r>
            <a:endParaRPr kumimoji="1" lang="en-US" altLang="ja-JP" sz="2800" dirty="0"/>
          </a:p>
          <a:p>
            <a:r>
              <a:rPr lang="ja-JP" altLang="en-US" sz="2800" dirty="0"/>
              <a:t>起きないといけないと思うのに起きだせない</a:t>
            </a:r>
            <a:endParaRPr kumimoji="1" lang="ja-JP" altLang="en-US" sz="2800" dirty="0"/>
          </a:p>
        </p:txBody>
      </p:sp>
    </p:spTree>
    <p:extLst>
      <p:ext uri="{BB962C8B-B14F-4D97-AF65-F5344CB8AC3E}">
        <p14:creationId xmlns:p14="http://schemas.microsoft.com/office/powerpoint/2010/main" val="1706516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22A0B-D1B9-C66E-8AFE-ABD8AD00EB1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83AED0-973E-889F-D594-65A2C3F5998E}"/>
              </a:ext>
            </a:extLst>
          </p:cNvPr>
          <p:cNvSpPr>
            <a:spLocks noGrp="1"/>
          </p:cNvSpPr>
          <p:nvPr>
            <p:ph type="title"/>
          </p:nvPr>
        </p:nvSpPr>
        <p:spPr/>
        <p:txBody>
          <a:bodyPr/>
          <a:lstStyle/>
          <a:p>
            <a:r>
              <a:rPr kumimoji="1" lang="ja-JP" altLang="en-US" dirty="0">
                <a:solidFill>
                  <a:srgbClr val="FFFF00"/>
                </a:solidFill>
              </a:rPr>
              <a:t>こころの働きの負のスパイラル</a:t>
            </a:r>
          </a:p>
        </p:txBody>
      </p:sp>
      <p:sp>
        <p:nvSpPr>
          <p:cNvPr id="3" name="コンテンツ プレースホルダー 2">
            <a:extLst>
              <a:ext uri="{FF2B5EF4-FFF2-40B4-BE49-F238E27FC236}">
                <a16:creationId xmlns:a16="http://schemas.microsoft.com/office/drawing/2014/main" id="{FE6DB705-B63E-3E38-F08E-EB6BD7B045F4}"/>
              </a:ext>
            </a:extLst>
          </p:cNvPr>
          <p:cNvSpPr>
            <a:spLocks noGrp="1"/>
          </p:cNvSpPr>
          <p:nvPr>
            <p:ph idx="1"/>
          </p:nvPr>
        </p:nvSpPr>
        <p:spPr/>
        <p:txBody>
          <a:bodyPr/>
          <a:lstStyle/>
          <a:p>
            <a:r>
              <a:rPr kumimoji="1" lang="ja-JP" altLang="en-US" dirty="0">
                <a:solidFill>
                  <a:srgbClr val="FFFF00"/>
                </a:solidFill>
              </a:rPr>
              <a:t>感情・思考・意欲は互いに負の方向に引っ張り込む</a:t>
            </a:r>
            <a:endParaRPr kumimoji="1" lang="en-US" altLang="ja-JP" dirty="0">
              <a:solidFill>
                <a:srgbClr val="FFFF00"/>
              </a:solidFill>
            </a:endParaRPr>
          </a:p>
          <a:p>
            <a:r>
              <a:rPr lang="ja-JP" altLang="en-US" dirty="0">
                <a:solidFill>
                  <a:srgbClr val="FFFF00"/>
                </a:solidFill>
              </a:rPr>
              <a:t>感情・思考・意欲</a:t>
            </a:r>
            <a:r>
              <a:rPr lang="ja-JP" altLang="en-US" dirty="0"/>
              <a:t>はどんどん</a:t>
            </a:r>
            <a:r>
              <a:rPr lang="ja-JP" altLang="en-US" dirty="0">
                <a:solidFill>
                  <a:srgbClr val="FFFF00"/>
                </a:solidFill>
              </a:rPr>
              <a:t>負の重い症状になっていく</a:t>
            </a:r>
            <a:endParaRPr kumimoji="1" lang="ja-JP" altLang="en-US" dirty="0">
              <a:solidFill>
                <a:srgbClr val="FFFF00"/>
              </a:solidFill>
            </a:endParaRPr>
          </a:p>
        </p:txBody>
      </p:sp>
    </p:spTree>
    <p:extLst>
      <p:ext uri="{BB962C8B-B14F-4D97-AF65-F5344CB8AC3E}">
        <p14:creationId xmlns:p14="http://schemas.microsoft.com/office/powerpoint/2010/main" val="1754943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8F79F-C431-EEA9-162E-1F49450F67B4}"/>
            </a:ext>
          </a:extLst>
        </p:cNvPr>
        <p:cNvGrpSpPr/>
        <p:nvPr/>
      </p:nvGrpSpPr>
      <p:grpSpPr>
        <a:xfrm>
          <a:off x="0" y="0"/>
          <a:ext cx="0" cy="0"/>
          <a:chOff x="0" y="0"/>
          <a:chExt cx="0" cy="0"/>
        </a:xfrm>
      </p:grpSpPr>
      <p:pic>
        <p:nvPicPr>
          <p:cNvPr id="12290" name="Picture 8" descr="C:\Documents and Settings\田中　千足\Application Data\Microsoft\Media Catalog\j0078820.wmf">
            <a:extLst>
              <a:ext uri="{FF2B5EF4-FFF2-40B4-BE49-F238E27FC236}">
                <a16:creationId xmlns:a16="http://schemas.microsoft.com/office/drawing/2014/main" id="{E42F569C-C312-6928-9A87-8F090833D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25812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C3B730AD-E76C-E290-D84C-E1729390C367}"/>
              </a:ext>
            </a:extLst>
          </p:cNvPr>
          <p:cNvSpPr>
            <a:spLocks noGrp="1" noChangeArrowheads="1"/>
          </p:cNvSpPr>
          <p:nvPr>
            <p:ph type="title"/>
          </p:nvPr>
        </p:nvSpPr>
        <p:spPr/>
        <p:txBody>
          <a:bodyPr/>
          <a:lstStyle/>
          <a:p>
            <a:pPr eaLnBrk="1" hangingPunct="1">
              <a:defRPr/>
            </a:pPr>
            <a:r>
              <a:rPr lang="ja-JP" altLang="en-US" dirty="0">
                <a:solidFill>
                  <a:srgbClr val="FFFF66"/>
                </a:solidFill>
              </a:rPr>
              <a:t>不安とうつ状態</a:t>
            </a:r>
          </a:p>
        </p:txBody>
      </p:sp>
      <p:sp>
        <p:nvSpPr>
          <p:cNvPr id="12292" name="Text Box 4">
            <a:extLst>
              <a:ext uri="{FF2B5EF4-FFF2-40B4-BE49-F238E27FC236}">
                <a16:creationId xmlns:a16="http://schemas.microsoft.com/office/drawing/2014/main" id="{250D5278-3FBB-DC8F-FE7C-D68E799B9D91}"/>
              </a:ext>
            </a:extLst>
          </p:cNvPr>
          <p:cNvSpPr txBox="1">
            <a:spLocks noChangeArrowheads="1"/>
          </p:cNvSpPr>
          <p:nvPr/>
        </p:nvSpPr>
        <p:spPr bwMode="auto">
          <a:xfrm>
            <a:off x="2051050" y="3573463"/>
            <a:ext cx="1657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4400">
                <a:solidFill>
                  <a:srgbClr val="FFFF66"/>
                </a:solidFill>
                <a:latin typeface="Times New Roman" panose="02020603050405020304" pitchFamily="18" charset="0"/>
              </a:rPr>
              <a:t>不安</a:t>
            </a:r>
          </a:p>
        </p:txBody>
      </p:sp>
      <p:sp>
        <p:nvSpPr>
          <p:cNvPr id="12293" name="Text Box 5">
            <a:extLst>
              <a:ext uri="{FF2B5EF4-FFF2-40B4-BE49-F238E27FC236}">
                <a16:creationId xmlns:a16="http://schemas.microsoft.com/office/drawing/2014/main" id="{6E5C9784-CB17-3F5D-7189-C7D03DCAF529}"/>
              </a:ext>
            </a:extLst>
          </p:cNvPr>
          <p:cNvSpPr txBox="1">
            <a:spLocks noChangeArrowheads="1"/>
          </p:cNvSpPr>
          <p:nvPr/>
        </p:nvSpPr>
        <p:spPr bwMode="auto">
          <a:xfrm>
            <a:off x="5334000" y="35052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4400">
                <a:solidFill>
                  <a:srgbClr val="FFFF66"/>
                </a:solidFill>
                <a:latin typeface="Times New Roman" panose="02020603050405020304" pitchFamily="18" charset="0"/>
              </a:rPr>
              <a:t>うつ状態</a:t>
            </a:r>
          </a:p>
        </p:txBody>
      </p:sp>
      <p:sp>
        <p:nvSpPr>
          <p:cNvPr id="12294" name="AutoShape 6">
            <a:extLst>
              <a:ext uri="{FF2B5EF4-FFF2-40B4-BE49-F238E27FC236}">
                <a16:creationId xmlns:a16="http://schemas.microsoft.com/office/drawing/2014/main" id="{F76923BE-A398-ACEB-2059-EBD9DC37BE2D}"/>
              </a:ext>
            </a:extLst>
          </p:cNvPr>
          <p:cNvSpPr>
            <a:spLocks noChangeArrowheads="1"/>
          </p:cNvSpPr>
          <p:nvPr/>
        </p:nvSpPr>
        <p:spPr bwMode="auto">
          <a:xfrm>
            <a:off x="2362200" y="2667000"/>
            <a:ext cx="40386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12295" name="AutoShape 7">
            <a:extLst>
              <a:ext uri="{FF2B5EF4-FFF2-40B4-BE49-F238E27FC236}">
                <a16:creationId xmlns:a16="http://schemas.microsoft.com/office/drawing/2014/main" id="{77327EE4-AB9E-9A34-52CE-5A4ADD165D25}"/>
              </a:ext>
            </a:extLst>
          </p:cNvPr>
          <p:cNvSpPr>
            <a:spLocks noChangeArrowheads="1"/>
          </p:cNvSpPr>
          <p:nvPr/>
        </p:nvSpPr>
        <p:spPr bwMode="auto">
          <a:xfrm rot="10595044">
            <a:off x="2743200" y="4191000"/>
            <a:ext cx="3810000" cy="1295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19" y="10800"/>
                </a:moveTo>
                <a:cubicBezTo>
                  <a:pt x="16119" y="7862"/>
                  <a:pt x="13737" y="5481"/>
                  <a:pt x="10800" y="5481"/>
                </a:cubicBezTo>
                <a:cubicBezTo>
                  <a:pt x="7862" y="5481"/>
                  <a:pt x="5481" y="7862"/>
                  <a:pt x="5481" y="10800"/>
                </a:cubicBezTo>
                <a:lnTo>
                  <a:pt x="0" y="10800"/>
                </a:lnTo>
                <a:cubicBezTo>
                  <a:pt x="0" y="4835"/>
                  <a:pt x="4835" y="0"/>
                  <a:pt x="10800" y="0"/>
                </a:cubicBezTo>
                <a:cubicBezTo>
                  <a:pt x="16764" y="0"/>
                  <a:pt x="21599" y="4835"/>
                  <a:pt x="21600" y="10799"/>
                </a:cubicBezTo>
                <a:lnTo>
                  <a:pt x="21600" y="10800"/>
                </a:lnTo>
                <a:lnTo>
                  <a:pt x="24300" y="10800"/>
                </a:lnTo>
                <a:lnTo>
                  <a:pt x="18860" y="16241"/>
                </a:lnTo>
                <a:lnTo>
                  <a:pt x="13419" y="10800"/>
                </a:lnTo>
                <a:lnTo>
                  <a:pt x="16119" y="10800"/>
                </a:lnTo>
                <a:close/>
              </a:path>
            </a:pathLst>
          </a:custGeom>
          <a:solidFill>
            <a:schemeClr val="accent1"/>
          </a:solidFill>
          <a:ln w="9525">
            <a:solidFill>
              <a:schemeClr val="tx1"/>
            </a:solidFill>
            <a:miter lim="800000"/>
            <a:headEnd/>
            <a:tailEnd/>
          </a:ln>
        </p:spPr>
        <p:txBody>
          <a:bodyPr wrap="none" anchor="ctr"/>
          <a:lstStyle/>
          <a:p>
            <a:endParaRPr lang="ja-JP" altLang="en-US"/>
          </a:p>
        </p:txBody>
      </p:sp>
      <p:pic>
        <p:nvPicPr>
          <p:cNvPr id="12296" name="Picture 9" descr="C:\Documents and Settings\田中　千足\Application Data\Microsoft\Media Catalog\j0160356.wmf">
            <a:extLst>
              <a:ext uri="{FF2B5EF4-FFF2-40B4-BE49-F238E27FC236}">
                <a16:creationId xmlns:a16="http://schemas.microsoft.com/office/drawing/2014/main" id="{6307B11E-3DDF-A241-B8AB-2A4882F634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971800"/>
            <a:ext cx="136366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63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1DF5B-7A8E-A528-2515-99BACCF10C3E}"/>
              </a:ext>
            </a:extLst>
          </p:cNvPr>
          <p:cNvSpPr>
            <a:spLocks noGrp="1"/>
          </p:cNvSpPr>
          <p:nvPr>
            <p:ph type="title"/>
          </p:nvPr>
        </p:nvSpPr>
        <p:spPr>
          <a:xfrm>
            <a:off x="1150938" y="404664"/>
            <a:ext cx="7793037" cy="864096"/>
          </a:xfrm>
        </p:spPr>
        <p:txBody>
          <a:bodyPr/>
          <a:lstStyle/>
          <a:p>
            <a:r>
              <a:rPr lang="ja-JP" altLang="en-US" b="0" i="0" dirty="0">
                <a:solidFill>
                  <a:schemeClr val="tx2">
                    <a:lumMod val="50000"/>
                  </a:schemeClr>
                </a:solidFill>
                <a:effectLst/>
                <a:latin typeface="BIZ UDPGothic" panose="020B0400000000000000" pitchFamily="50" charset="-128"/>
                <a:ea typeface="BIZ UDPGothic" panose="020B0400000000000000" pitchFamily="50" charset="-128"/>
              </a:rPr>
              <a:t>障害の「社会モデル」とは</a:t>
            </a:r>
            <a:endParaRPr kumimoji="1" lang="ja-JP" altLang="en-US" dirty="0">
              <a:solidFill>
                <a:schemeClr val="tx2">
                  <a:lumMod val="50000"/>
                </a:schemeClr>
              </a:solidFill>
            </a:endParaRPr>
          </a:p>
        </p:txBody>
      </p:sp>
      <p:pic>
        <p:nvPicPr>
          <p:cNvPr id="4098" name="Picture 2">
            <a:extLst>
              <a:ext uri="{FF2B5EF4-FFF2-40B4-BE49-F238E27FC236}">
                <a16:creationId xmlns:a16="http://schemas.microsoft.com/office/drawing/2014/main" id="{E5C5BDE3-78E5-9990-B834-C22EAF755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28092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54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BB945-C323-6522-76C6-1197D6D48C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4AE9C3-09F0-271B-9B79-F7CAA8755885}"/>
              </a:ext>
            </a:extLst>
          </p:cNvPr>
          <p:cNvSpPr>
            <a:spLocks noGrp="1"/>
          </p:cNvSpPr>
          <p:nvPr>
            <p:ph type="title"/>
          </p:nvPr>
        </p:nvSpPr>
        <p:spPr/>
        <p:txBody>
          <a:bodyPr/>
          <a:lstStyle/>
          <a:p>
            <a:r>
              <a:rPr kumimoji="1" lang="ja-JP" altLang="en-US" dirty="0">
                <a:solidFill>
                  <a:srgbClr val="FFFF00"/>
                </a:solidFill>
              </a:rPr>
              <a:t>こころのエネルギー論</a:t>
            </a:r>
          </a:p>
        </p:txBody>
      </p:sp>
      <p:sp>
        <p:nvSpPr>
          <p:cNvPr id="3" name="コンテンツ プレースホルダー 2">
            <a:extLst>
              <a:ext uri="{FF2B5EF4-FFF2-40B4-BE49-F238E27FC236}">
                <a16:creationId xmlns:a16="http://schemas.microsoft.com/office/drawing/2014/main" id="{BE63109C-11FB-C1B2-9948-6C7A9574C480}"/>
              </a:ext>
            </a:extLst>
          </p:cNvPr>
          <p:cNvSpPr>
            <a:spLocks noGrp="1"/>
          </p:cNvSpPr>
          <p:nvPr>
            <p:ph idx="1"/>
          </p:nvPr>
        </p:nvSpPr>
        <p:spPr/>
        <p:txBody>
          <a:bodyPr/>
          <a:lstStyle/>
          <a:p>
            <a:r>
              <a:rPr kumimoji="1" lang="ja-JP" altLang="en-US" dirty="0"/>
              <a:t>ある</a:t>
            </a:r>
            <a:r>
              <a:rPr kumimoji="1" lang="ja-JP" altLang="en-US" dirty="0">
                <a:solidFill>
                  <a:srgbClr val="FFFF00"/>
                </a:solidFill>
              </a:rPr>
              <a:t>課題をクリア</a:t>
            </a:r>
            <a:r>
              <a:rPr kumimoji="1" lang="ja-JP" altLang="en-US" dirty="0">
                <a:solidFill>
                  <a:schemeClr val="tx2"/>
                </a:solidFill>
              </a:rPr>
              <a:t>するのには</a:t>
            </a:r>
            <a:r>
              <a:rPr kumimoji="1" lang="ja-JP" altLang="en-US" dirty="0">
                <a:solidFill>
                  <a:srgbClr val="FFFF00"/>
                </a:solidFill>
              </a:rPr>
              <a:t>エネルギーが必要</a:t>
            </a:r>
            <a:endParaRPr kumimoji="1" lang="en-US" altLang="ja-JP" dirty="0">
              <a:solidFill>
                <a:srgbClr val="FFFF00"/>
              </a:solidFill>
            </a:endParaRPr>
          </a:p>
          <a:p>
            <a:r>
              <a:rPr lang="ja-JP" altLang="en-US" dirty="0"/>
              <a:t>その</a:t>
            </a:r>
            <a:r>
              <a:rPr lang="ja-JP" altLang="en-US" dirty="0">
                <a:solidFill>
                  <a:srgbClr val="FFFF00"/>
                </a:solidFill>
              </a:rPr>
              <a:t>課題の難しさ</a:t>
            </a:r>
            <a:r>
              <a:rPr lang="ja-JP" altLang="en-US" dirty="0">
                <a:solidFill>
                  <a:schemeClr val="tx2"/>
                </a:solidFill>
              </a:rPr>
              <a:t>によってクリアすべき</a:t>
            </a:r>
            <a:r>
              <a:rPr lang="ja-JP" altLang="en-US" dirty="0">
                <a:solidFill>
                  <a:srgbClr val="FFFF00"/>
                </a:solidFill>
              </a:rPr>
              <a:t>壁の高さ</a:t>
            </a:r>
            <a:r>
              <a:rPr lang="ja-JP" altLang="en-US" dirty="0"/>
              <a:t>は異なる</a:t>
            </a:r>
            <a:endParaRPr lang="en-US" altLang="ja-JP" dirty="0"/>
          </a:p>
          <a:p>
            <a:r>
              <a:rPr kumimoji="1" lang="ja-JP" altLang="en-US" dirty="0">
                <a:solidFill>
                  <a:srgbClr val="FFFF00"/>
                </a:solidFill>
              </a:rPr>
              <a:t>人によって</a:t>
            </a:r>
            <a:r>
              <a:rPr kumimoji="1" lang="ja-JP" altLang="en-US" dirty="0"/>
              <a:t>同じ課題でも</a:t>
            </a:r>
            <a:r>
              <a:rPr kumimoji="1" lang="ja-JP" altLang="en-US" dirty="0">
                <a:solidFill>
                  <a:srgbClr val="FFFF00"/>
                </a:solidFill>
              </a:rPr>
              <a:t>壁の高さは異なる</a:t>
            </a:r>
            <a:endParaRPr kumimoji="1" lang="en-US" altLang="ja-JP" dirty="0">
              <a:solidFill>
                <a:srgbClr val="FFFF00"/>
              </a:solidFill>
            </a:endParaRPr>
          </a:p>
          <a:p>
            <a:r>
              <a:rPr lang="ja-JP" altLang="en-US" dirty="0"/>
              <a:t>同じ人でも</a:t>
            </a:r>
            <a:r>
              <a:rPr lang="ja-JP" altLang="en-US" dirty="0">
                <a:solidFill>
                  <a:srgbClr val="FFFF00"/>
                </a:solidFill>
              </a:rPr>
              <a:t>状況によって壁の高さは異なる</a:t>
            </a:r>
            <a:endParaRPr kumimoji="1" lang="ja-JP" altLang="en-US" dirty="0">
              <a:solidFill>
                <a:srgbClr val="FFFF00"/>
              </a:solidFill>
            </a:endParaRPr>
          </a:p>
        </p:txBody>
      </p:sp>
      <mc:AlternateContent xmlns:mc="http://schemas.openxmlformats.org/markup-compatibility/2006" xmlns:p14="http://schemas.microsoft.com/office/powerpoint/2010/main">
        <mc:Choice Requires="p14">
          <p:contentPart p14:bwMode="auto" r:id="rId2">
            <p14:nvContentPartPr>
              <p14:cNvPr id="4" name="インク 3">
                <a:extLst>
                  <a:ext uri="{FF2B5EF4-FFF2-40B4-BE49-F238E27FC236}">
                    <a16:creationId xmlns:a16="http://schemas.microsoft.com/office/drawing/2014/main" id="{3E367A6D-AADE-BF42-99A4-BAE35BC8EE96}"/>
                  </a:ext>
                </a:extLst>
              </p14:cNvPr>
              <p14:cNvContentPartPr/>
              <p14:nvPr/>
            </p14:nvContentPartPr>
            <p14:xfrm>
              <a:off x="3296665" y="737981"/>
              <a:ext cx="360" cy="360"/>
            </p14:xfrm>
          </p:contentPart>
        </mc:Choice>
        <mc:Fallback xmlns="">
          <p:pic>
            <p:nvPicPr>
              <p:cNvPr id="4" name="インク 3">
                <a:extLst>
                  <a:ext uri="{FF2B5EF4-FFF2-40B4-BE49-F238E27FC236}">
                    <a16:creationId xmlns:a16="http://schemas.microsoft.com/office/drawing/2014/main" id="{4EF652FC-46AA-BDBB-D81C-4B762048D751}"/>
                  </a:ext>
                </a:extLst>
              </p:cNvPr>
              <p:cNvPicPr/>
              <p:nvPr/>
            </p:nvPicPr>
            <p:blipFill>
              <a:blip r:embed="rId3"/>
              <a:stretch>
                <a:fillRect/>
              </a:stretch>
            </p:blipFill>
            <p:spPr>
              <a:xfrm>
                <a:off x="3287665" y="7289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インク 4">
                <a:extLst>
                  <a:ext uri="{FF2B5EF4-FFF2-40B4-BE49-F238E27FC236}">
                    <a16:creationId xmlns:a16="http://schemas.microsoft.com/office/drawing/2014/main" id="{5C4AF6A5-C9F2-83BC-C0F7-B66D85F0AF11}"/>
                  </a:ext>
                </a:extLst>
              </p14:cNvPr>
              <p14:cNvContentPartPr/>
              <p14:nvPr/>
            </p14:nvContentPartPr>
            <p14:xfrm>
              <a:off x="4748185" y="1026341"/>
              <a:ext cx="1800" cy="360"/>
            </p14:xfrm>
          </p:contentPart>
        </mc:Choice>
        <mc:Fallback xmlns="">
          <p:pic>
            <p:nvPicPr>
              <p:cNvPr id="5" name="インク 4">
                <a:extLst>
                  <a:ext uri="{FF2B5EF4-FFF2-40B4-BE49-F238E27FC236}">
                    <a16:creationId xmlns:a16="http://schemas.microsoft.com/office/drawing/2014/main" id="{C63E8C38-4E41-4D1D-E606-F0F528641460}"/>
                  </a:ext>
                </a:extLst>
              </p:cNvPr>
              <p:cNvPicPr/>
              <p:nvPr/>
            </p:nvPicPr>
            <p:blipFill>
              <a:blip r:embed="rId5"/>
              <a:stretch>
                <a:fillRect/>
              </a:stretch>
            </p:blipFill>
            <p:spPr>
              <a:xfrm>
                <a:off x="4739185" y="1017701"/>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インク 5">
                <a:extLst>
                  <a:ext uri="{FF2B5EF4-FFF2-40B4-BE49-F238E27FC236}">
                    <a16:creationId xmlns:a16="http://schemas.microsoft.com/office/drawing/2014/main" id="{91D128E1-FB25-FCA8-7C33-23358B7D03C8}"/>
                  </a:ext>
                </a:extLst>
              </p14:cNvPr>
              <p14:cNvContentPartPr/>
              <p14:nvPr/>
            </p14:nvContentPartPr>
            <p14:xfrm>
              <a:off x="-248975" y="4491701"/>
              <a:ext cx="1800" cy="360"/>
            </p14:xfrm>
          </p:contentPart>
        </mc:Choice>
        <mc:Fallback xmlns="">
          <p:pic>
            <p:nvPicPr>
              <p:cNvPr id="6" name="インク 5">
                <a:extLst>
                  <a:ext uri="{FF2B5EF4-FFF2-40B4-BE49-F238E27FC236}">
                    <a16:creationId xmlns:a16="http://schemas.microsoft.com/office/drawing/2014/main" id="{11773E7D-347E-57BE-EF82-2239A79F1174}"/>
                  </a:ext>
                </a:extLst>
              </p:cNvPr>
              <p:cNvPicPr/>
              <p:nvPr/>
            </p:nvPicPr>
            <p:blipFill>
              <a:blip r:embed="rId5"/>
              <a:stretch>
                <a:fillRect/>
              </a:stretch>
            </p:blipFill>
            <p:spPr>
              <a:xfrm>
                <a:off x="-257615" y="4482701"/>
                <a:ext cx="19440" cy="18000"/>
              </a:xfrm>
              <a:prstGeom prst="rect">
                <a:avLst/>
              </a:prstGeom>
            </p:spPr>
          </p:pic>
        </mc:Fallback>
      </mc:AlternateContent>
    </p:spTree>
    <p:extLst>
      <p:ext uri="{BB962C8B-B14F-4D97-AF65-F5344CB8AC3E}">
        <p14:creationId xmlns:p14="http://schemas.microsoft.com/office/powerpoint/2010/main" val="3964571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B7DFC-D61B-E659-43AA-2838F70EC4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456670-EF97-EC29-BED3-A27E87137A28}"/>
              </a:ext>
            </a:extLst>
          </p:cNvPr>
          <p:cNvSpPr>
            <a:spLocks noGrp="1"/>
          </p:cNvSpPr>
          <p:nvPr>
            <p:ph type="title"/>
          </p:nvPr>
        </p:nvSpPr>
        <p:spPr/>
        <p:txBody>
          <a:bodyPr/>
          <a:lstStyle/>
          <a:p>
            <a:r>
              <a:rPr kumimoji="1" lang="ja-JP" altLang="en-US" dirty="0"/>
              <a:t>こころのエネルギー論</a:t>
            </a:r>
          </a:p>
        </p:txBody>
      </p:sp>
      <p:grpSp>
        <p:nvGrpSpPr>
          <p:cNvPr id="28" name="グループ化 27">
            <a:extLst>
              <a:ext uri="{FF2B5EF4-FFF2-40B4-BE49-F238E27FC236}">
                <a16:creationId xmlns:a16="http://schemas.microsoft.com/office/drawing/2014/main" id="{4F846EA8-1F8D-596E-DC39-4F05A37C83F6}"/>
              </a:ext>
            </a:extLst>
          </p:cNvPr>
          <p:cNvGrpSpPr/>
          <p:nvPr/>
        </p:nvGrpSpPr>
        <p:grpSpPr>
          <a:xfrm>
            <a:off x="1717200" y="2025000"/>
            <a:ext cx="5756400" cy="702000"/>
            <a:chOff x="1717200" y="2025000"/>
            <a:chExt cx="5756400" cy="702000"/>
          </a:xfrm>
        </p:grpSpPr>
        <p:cxnSp>
          <p:nvCxnSpPr>
            <p:cNvPr id="4" name="直線コネクタ 3">
              <a:extLst>
                <a:ext uri="{FF2B5EF4-FFF2-40B4-BE49-F238E27FC236}">
                  <a16:creationId xmlns:a16="http://schemas.microsoft.com/office/drawing/2014/main" id="{03A555B2-DA8B-2AFE-C648-64FF2C4CE3DD}"/>
                </a:ext>
              </a:extLst>
            </p:cNvPr>
            <p:cNvCxnSpPr/>
            <p:nvPr/>
          </p:nvCxnSpPr>
          <p:spPr bwMode="auto">
            <a:xfrm>
              <a:off x="1717200" y="2727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コネクタ 6">
              <a:extLst>
                <a:ext uri="{FF2B5EF4-FFF2-40B4-BE49-F238E27FC236}">
                  <a16:creationId xmlns:a16="http://schemas.microsoft.com/office/drawing/2014/main" id="{C653EDA2-D371-0B25-C793-6C2E4FBA992E}"/>
                </a:ext>
              </a:extLst>
            </p:cNvPr>
            <p:cNvCxnSpPr/>
            <p:nvPr/>
          </p:nvCxnSpPr>
          <p:spPr bwMode="auto">
            <a:xfrm>
              <a:off x="2419200" y="24462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a:extLst>
                <a:ext uri="{FF2B5EF4-FFF2-40B4-BE49-F238E27FC236}">
                  <a16:creationId xmlns:a16="http://schemas.microsoft.com/office/drawing/2014/main" id="{D4FB7C0F-AE68-1BF4-DD9E-F31FFA47D31F}"/>
                </a:ext>
              </a:extLst>
            </p:cNvPr>
            <p:cNvCxnSpPr/>
            <p:nvPr/>
          </p:nvCxnSpPr>
          <p:spPr bwMode="auto">
            <a:xfrm>
              <a:off x="3870000" y="2727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5B3ED64A-A69A-2E2E-896C-D3F1F44562BE}"/>
                </a:ext>
              </a:extLst>
            </p:cNvPr>
            <p:cNvCxnSpPr/>
            <p:nvPr/>
          </p:nvCxnSpPr>
          <p:spPr bwMode="auto">
            <a:xfrm>
              <a:off x="4572000" y="23058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28F68D65-0B36-383E-4A55-D36AA4BE60E4}"/>
                </a:ext>
              </a:extLst>
            </p:cNvPr>
            <p:cNvCxnSpPr/>
            <p:nvPr/>
          </p:nvCxnSpPr>
          <p:spPr bwMode="auto">
            <a:xfrm>
              <a:off x="5929200" y="2727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a:extLst>
                <a:ext uri="{FF2B5EF4-FFF2-40B4-BE49-F238E27FC236}">
                  <a16:creationId xmlns:a16="http://schemas.microsoft.com/office/drawing/2014/main" id="{86813246-8AB0-3986-3401-7C0312548041}"/>
                </a:ext>
              </a:extLst>
            </p:cNvPr>
            <p:cNvCxnSpPr/>
            <p:nvPr/>
          </p:nvCxnSpPr>
          <p:spPr bwMode="auto">
            <a:xfrm>
              <a:off x="6678000" y="2025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a:extLst>
                <a:ext uri="{FF2B5EF4-FFF2-40B4-BE49-F238E27FC236}">
                  <a16:creationId xmlns:a16="http://schemas.microsoft.com/office/drawing/2014/main" id="{6E7D1B31-C04D-F910-4252-DE546EB1A56E}"/>
                </a:ext>
              </a:extLst>
            </p:cNvPr>
            <p:cNvCxnSpPr/>
            <p:nvPr/>
          </p:nvCxnSpPr>
          <p:spPr bwMode="auto">
            <a:xfrm>
              <a:off x="2419200" y="2446200"/>
              <a:ext cx="0" cy="2808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a:extLst>
                <a:ext uri="{FF2B5EF4-FFF2-40B4-BE49-F238E27FC236}">
                  <a16:creationId xmlns:a16="http://schemas.microsoft.com/office/drawing/2014/main" id="{C26F2AB6-C56E-01AF-925E-695F2719B14E}"/>
                </a:ext>
              </a:extLst>
            </p:cNvPr>
            <p:cNvCxnSpPr/>
            <p:nvPr/>
          </p:nvCxnSpPr>
          <p:spPr bwMode="auto">
            <a:xfrm>
              <a:off x="4572000" y="2305800"/>
              <a:ext cx="0" cy="4212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a:extLst>
                <a:ext uri="{FF2B5EF4-FFF2-40B4-BE49-F238E27FC236}">
                  <a16:creationId xmlns:a16="http://schemas.microsoft.com/office/drawing/2014/main" id="{40208E44-5A65-8F26-6E67-ACEF6DB56D2C}"/>
                </a:ext>
              </a:extLst>
            </p:cNvPr>
            <p:cNvCxnSpPr/>
            <p:nvPr/>
          </p:nvCxnSpPr>
          <p:spPr bwMode="auto">
            <a:xfrm>
              <a:off x="6678000" y="2025000"/>
              <a:ext cx="0" cy="70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9" name="図 28">
            <a:extLst>
              <a:ext uri="{FF2B5EF4-FFF2-40B4-BE49-F238E27FC236}">
                <a16:creationId xmlns:a16="http://schemas.microsoft.com/office/drawing/2014/main" id="{643D70DF-F4F8-0B1A-63B5-E9DD52CECCDA}"/>
              </a:ext>
            </a:extLst>
          </p:cNvPr>
          <p:cNvPicPr>
            <a:picLocks noChangeAspect="1"/>
          </p:cNvPicPr>
          <p:nvPr/>
        </p:nvPicPr>
        <p:blipFill>
          <a:blip r:embed="rId3"/>
          <a:stretch>
            <a:fillRect/>
          </a:stretch>
        </p:blipFill>
        <p:spPr>
          <a:xfrm>
            <a:off x="1717200" y="4353854"/>
            <a:ext cx="5767316" cy="725487"/>
          </a:xfrm>
          <a:prstGeom prst="rect">
            <a:avLst/>
          </a:prstGeom>
        </p:spPr>
      </p:pic>
      <p:pic>
        <p:nvPicPr>
          <p:cNvPr id="30" name="図 29">
            <a:extLst>
              <a:ext uri="{FF2B5EF4-FFF2-40B4-BE49-F238E27FC236}">
                <a16:creationId xmlns:a16="http://schemas.microsoft.com/office/drawing/2014/main" id="{BF488BF2-C976-1D4B-D820-74956A0AC183}"/>
              </a:ext>
            </a:extLst>
          </p:cNvPr>
          <p:cNvPicPr>
            <a:picLocks noChangeAspect="1"/>
          </p:cNvPicPr>
          <p:nvPr/>
        </p:nvPicPr>
        <p:blipFill>
          <a:blip r:embed="rId3"/>
          <a:stretch>
            <a:fillRect/>
          </a:stretch>
        </p:blipFill>
        <p:spPr>
          <a:xfrm>
            <a:off x="1717200" y="3234297"/>
            <a:ext cx="5767316" cy="725487"/>
          </a:xfrm>
          <a:prstGeom prst="rect">
            <a:avLst/>
          </a:prstGeom>
        </p:spPr>
      </p:pic>
      <p:pic>
        <p:nvPicPr>
          <p:cNvPr id="31" name="図 30">
            <a:extLst>
              <a:ext uri="{FF2B5EF4-FFF2-40B4-BE49-F238E27FC236}">
                <a16:creationId xmlns:a16="http://schemas.microsoft.com/office/drawing/2014/main" id="{EAE55DAE-FF94-65FC-69D8-646AF8F41EFE}"/>
              </a:ext>
            </a:extLst>
          </p:cNvPr>
          <p:cNvPicPr>
            <a:picLocks noChangeAspect="1"/>
          </p:cNvPicPr>
          <p:nvPr/>
        </p:nvPicPr>
        <p:blipFill>
          <a:blip r:embed="rId3"/>
          <a:stretch>
            <a:fillRect/>
          </a:stretch>
        </p:blipFill>
        <p:spPr>
          <a:xfrm>
            <a:off x="1717200" y="5561210"/>
            <a:ext cx="5767316" cy="725487"/>
          </a:xfrm>
          <a:prstGeom prst="rect">
            <a:avLst/>
          </a:prstGeom>
        </p:spPr>
      </p:pic>
      <p:cxnSp>
        <p:nvCxnSpPr>
          <p:cNvPr id="33" name="直線矢印コネクタ 32">
            <a:extLst>
              <a:ext uri="{FF2B5EF4-FFF2-40B4-BE49-F238E27FC236}">
                <a16:creationId xmlns:a16="http://schemas.microsoft.com/office/drawing/2014/main" id="{84F39DF2-2176-D7E5-B95A-E67BDCC7A4E8}"/>
              </a:ext>
            </a:extLst>
          </p:cNvPr>
          <p:cNvCxnSpPr/>
          <p:nvPr/>
        </p:nvCxnSpPr>
        <p:spPr bwMode="auto">
          <a:xfrm flipV="1">
            <a:off x="1015200" y="1603800"/>
            <a:ext cx="0" cy="1123200"/>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a:extLst>
              <a:ext uri="{FF2B5EF4-FFF2-40B4-BE49-F238E27FC236}">
                <a16:creationId xmlns:a16="http://schemas.microsoft.com/office/drawing/2014/main" id="{086E361C-830A-3CCB-D750-1F8543186105}"/>
              </a:ext>
            </a:extLst>
          </p:cNvPr>
          <p:cNvCxnSpPr/>
          <p:nvPr/>
        </p:nvCxnSpPr>
        <p:spPr bwMode="auto">
          <a:xfrm flipV="1">
            <a:off x="1015200" y="3288600"/>
            <a:ext cx="0" cy="655543"/>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図 35">
            <a:extLst>
              <a:ext uri="{FF2B5EF4-FFF2-40B4-BE49-F238E27FC236}">
                <a16:creationId xmlns:a16="http://schemas.microsoft.com/office/drawing/2014/main" id="{F9685830-EB07-F4B1-438D-178CB7D8AC29}"/>
              </a:ext>
            </a:extLst>
          </p:cNvPr>
          <p:cNvPicPr>
            <a:picLocks noChangeAspect="1"/>
          </p:cNvPicPr>
          <p:nvPr/>
        </p:nvPicPr>
        <p:blipFill>
          <a:blip r:embed="rId4"/>
          <a:stretch>
            <a:fillRect/>
          </a:stretch>
        </p:blipFill>
        <p:spPr>
          <a:xfrm>
            <a:off x="899366" y="4552200"/>
            <a:ext cx="231668" cy="527141"/>
          </a:xfrm>
          <a:prstGeom prst="rect">
            <a:avLst/>
          </a:prstGeom>
        </p:spPr>
      </p:pic>
      <p:pic>
        <p:nvPicPr>
          <p:cNvPr id="37" name="図 36">
            <a:extLst>
              <a:ext uri="{FF2B5EF4-FFF2-40B4-BE49-F238E27FC236}">
                <a16:creationId xmlns:a16="http://schemas.microsoft.com/office/drawing/2014/main" id="{0D67ABD0-BF48-7B48-7C02-693C3E5F5808}"/>
              </a:ext>
            </a:extLst>
          </p:cNvPr>
          <p:cNvPicPr>
            <a:picLocks noChangeAspect="1"/>
          </p:cNvPicPr>
          <p:nvPr/>
        </p:nvPicPr>
        <p:blipFill>
          <a:blip r:embed="rId4"/>
          <a:stretch>
            <a:fillRect/>
          </a:stretch>
        </p:blipFill>
        <p:spPr>
          <a:xfrm>
            <a:off x="907387" y="6049800"/>
            <a:ext cx="231668" cy="223131"/>
          </a:xfrm>
          <a:prstGeom prst="rect">
            <a:avLst/>
          </a:prstGeom>
        </p:spPr>
      </p:pic>
      <p:sp>
        <p:nvSpPr>
          <p:cNvPr id="38" name="楕円 37">
            <a:extLst>
              <a:ext uri="{FF2B5EF4-FFF2-40B4-BE49-F238E27FC236}">
                <a16:creationId xmlns:a16="http://schemas.microsoft.com/office/drawing/2014/main" id="{85B2594C-E98A-038E-5C84-4A8FBBBC8208}"/>
              </a:ext>
            </a:extLst>
          </p:cNvPr>
          <p:cNvSpPr/>
          <p:nvPr/>
        </p:nvSpPr>
        <p:spPr bwMode="auto">
          <a:xfrm>
            <a:off x="1951200" y="2586600"/>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39" name="楕円 38">
            <a:extLst>
              <a:ext uri="{FF2B5EF4-FFF2-40B4-BE49-F238E27FC236}">
                <a16:creationId xmlns:a16="http://schemas.microsoft.com/office/drawing/2014/main" id="{D471B47B-7659-4D62-B361-71AA6B08F699}"/>
              </a:ext>
            </a:extLst>
          </p:cNvPr>
          <p:cNvSpPr/>
          <p:nvPr/>
        </p:nvSpPr>
        <p:spPr bwMode="auto">
          <a:xfrm>
            <a:off x="2688097" y="2284508"/>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40" name="楕円 39">
            <a:extLst>
              <a:ext uri="{FF2B5EF4-FFF2-40B4-BE49-F238E27FC236}">
                <a16:creationId xmlns:a16="http://schemas.microsoft.com/office/drawing/2014/main" id="{7831488A-23D7-875B-ED1D-E1FF16F1D03D}"/>
              </a:ext>
            </a:extLst>
          </p:cNvPr>
          <p:cNvSpPr/>
          <p:nvPr/>
        </p:nvSpPr>
        <p:spPr bwMode="auto">
          <a:xfrm>
            <a:off x="4162293" y="2569254"/>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41" name="図 40">
            <a:extLst>
              <a:ext uri="{FF2B5EF4-FFF2-40B4-BE49-F238E27FC236}">
                <a16:creationId xmlns:a16="http://schemas.microsoft.com/office/drawing/2014/main" id="{A82E5A78-DD05-004A-91E4-53F97E4C53E1}"/>
              </a:ext>
            </a:extLst>
          </p:cNvPr>
          <p:cNvPicPr>
            <a:picLocks noChangeAspect="1"/>
          </p:cNvPicPr>
          <p:nvPr/>
        </p:nvPicPr>
        <p:blipFill>
          <a:blip r:embed="rId5"/>
          <a:stretch>
            <a:fillRect/>
          </a:stretch>
        </p:blipFill>
        <p:spPr>
          <a:xfrm>
            <a:off x="4864706" y="2126087"/>
            <a:ext cx="152413" cy="152413"/>
          </a:xfrm>
          <a:prstGeom prst="rect">
            <a:avLst/>
          </a:prstGeom>
        </p:spPr>
      </p:pic>
      <p:pic>
        <p:nvPicPr>
          <p:cNvPr id="42" name="図 41">
            <a:extLst>
              <a:ext uri="{FF2B5EF4-FFF2-40B4-BE49-F238E27FC236}">
                <a16:creationId xmlns:a16="http://schemas.microsoft.com/office/drawing/2014/main" id="{D1F2F055-C7BD-DFBD-BECC-EE284896FB72}"/>
              </a:ext>
            </a:extLst>
          </p:cNvPr>
          <p:cNvPicPr>
            <a:picLocks noChangeAspect="1"/>
          </p:cNvPicPr>
          <p:nvPr/>
        </p:nvPicPr>
        <p:blipFill>
          <a:blip r:embed="rId5"/>
          <a:stretch>
            <a:fillRect/>
          </a:stretch>
        </p:blipFill>
        <p:spPr>
          <a:xfrm>
            <a:off x="6260685" y="2551927"/>
            <a:ext cx="152413" cy="152413"/>
          </a:xfrm>
          <a:prstGeom prst="rect">
            <a:avLst/>
          </a:prstGeom>
        </p:spPr>
      </p:pic>
      <p:pic>
        <p:nvPicPr>
          <p:cNvPr id="43" name="図 42">
            <a:extLst>
              <a:ext uri="{FF2B5EF4-FFF2-40B4-BE49-F238E27FC236}">
                <a16:creationId xmlns:a16="http://schemas.microsoft.com/office/drawing/2014/main" id="{F80A2C78-97D7-7769-2433-FD70F8ABC039}"/>
              </a:ext>
            </a:extLst>
          </p:cNvPr>
          <p:cNvPicPr>
            <a:picLocks noChangeAspect="1"/>
          </p:cNvPicPr>
          <p:nvPr/>
        </p:nvPicPr>
        <p:blipFill>
          <a:blip r:embed="rId5"/>
          <a:stretch>
            <a:fillRect/>
          </a:stretch>
        </p:blipFill>
        <p:spPr>
          <a:xfrm>
            <a:off x="6999593" y="1833956"/>
            <a:ext cx="152413" cy="152413"/>
          </a:xfrm>
          <a:prstGeom prst="rect">
            <a:avLst/>
          </a:prstGeom>
        </p:spPr>
      </p:pic>
      <p:sp>
        <p:nvSpPr>
          <p:cNvPr id="44" name="楕円 43">
            <a:extLst>
              <a:ext uri="{FF2B5EF4-FFF2-40B4-BE49-F238E27FC236}">
                <a16:creationId xmlns:a16="http://schemas.microsoft.com/office/drawing/2014/main" id="{EE762F87-5303-959A-0183-01C53D543EF1}"/>
              </a:ext>
            </a:extLst>
          </p:cNvPr>
          <p:cNvSpPr/>
          <p:nvPr/>
        </p:nvSpPr>
        <p:spPr bwMode="auto">
          <a:xfrm>
            <a:off x="1959315" y="378025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45" name="図 44">
            <a:extLst>
              <a:ext uri="{FF2B5EF4-FFF2-40B4-BE49-F238E27FC236}">
                <a16:creationId xmlns:a16="http://schemas.microsoft.com/office/drawing/2014/main" id="{1791D0E0-1CFD-30BD-0D05-004D5ED9226F}"/>
              </a:ext>
            </a:extLst>
          </p:cNvPr>
          <p:cNvPicPr>
            <a:picLocks noChangeAspect="1"/>
          </p:cNvPicPr>
          <p:nvPr/>
        </p:nvPicPr>
        <p:blipFill>
          <a:blip r:embed="rId5"/>
          <a:stretch>
            <a:fillRect/>
          </a:stretch>
        </p:blipFill>
        <p:spPr>
          <a:xfrm>
            <a:off x="2740793" y="3500919"/>
            <a:ext cx="152413" cy="152413"/>
          </a:xfrm>
          <a:prstGeom prst="rect">
            <a:avLst/>
          </a:prstGeom>
        </p:spPr>
      </p:pic>
      <p:pic>
        <p:nvPicPr>
          <p:cNvPr id="46" name="図 45">
            <a:extLst>
              <a:ext uri="{FF2B5EF4-FFF2-40B4-BE49-F238E27FC236}">
                <a16:creationId xmlns:a16="http://schemas.microsoft.com/office/drawing/2014/main" id="{C0C8448F-2C87-4A5D-0D43-BDC2CB13C441}"/>
              </a:ext>
            </a:extLst>
          </p:cNvPr>
          <p:cNvPicPr>
            <a:picLocks noChangeAspect="1"/>
          </p:cNvPicPr>
          <p:nvPr/>
        </p:nvPicPr>
        <p:blipFill>
          <a:blip r:embed="rId5"/>
          <a:stretch>
            <a:fillRect/>
          </a:stretch>
        </p:blipFill>
        <p:spPr>
          <a:xfrm>
            <a:off x="4109379" y="3767117"/>
            <a:ext cx="152413" cy="152413"/>
          </a:xfrm>
          <a:prstGeom prst="rect">
            <a:avLst/>
          </a:prstGeom>
        </p:spPr>
      </p:pic>
      <p:pic>
        <p:nvPicPr>
          <p:cNvPr id="47" name="図 46">
            <a:extLst>
              <a:ext uri="{FF2B5EF4-FFF2-40B4-BE49-F238E27FC236}">
                <a16:creationId xmlns:a16="http://schemas.microsoft.com/office/drawing/2014/main" id="{E68E22E3-1164-58FD-2347-2C2769AFF3D8}"/>
              </a:ext>
            </a:extLst>
          </p:cNvPr>
          <p:cNvPicPr>
            <a:picLocks noChangeAspect="1"/>
          </p:cNvPicPr>
          <p:nvPr/>
        </p:nvPicPr>
        <p:blipFill>
          <a:blip r:embed="rId5"/>
          <a:stretch>
            <a:fillRect/>
          </a:stretch>
        </p:blipFill>
        <p:spPr>
          <a:xfrm>
            <a:off x="4940912" y="3319742"/>
            <a:ext cx="152413" cy="152413"/>
          </a:xfrm>
          <a:prstGeom prst="rect">
            <a:avLst/>
          </a:prstGeom>
        </p:spPr>
      </p:pic>
      <p:pic>
        <p:nvPicPr>
          <p:cNvPr id="48" name="図 47">
            <a:extLst>
              <a:ext uri="{FF2B5EF4-FFF2-40B4-BE49-F238E27FC236}">
                <a16:creationId xmlns:a16="http://schemas.microsoft.com/office/drawing/2014/main" id="{D3E12132-F521-1E81-8FC3-C7B970FD4153}"/>
              </a:ext>
            </a:extLst>
          </p:cNvPr>
          <p:cNvPicPr>
            <a:picLocks noChangeAspect="1"/>
          </p:cNvPicPr>
          <p:nvPr/>
        </p:nvPicPr>
        <p:blipFill>
          <a:blip r:embed="rId5"/>
          <a:stretch>
            <a:fillRect/>
          </a:stretch>
        </p:blipFill>
        <p:spPr>
          <a:xfrm>
            <a:off x="6221698" y="3784855"/>
            <a:ext cx="152413" cy="152413"/>
          </a:xfrm>
          <a:prstGeom prst="rect">
            <a:avLst/>
          </a:prstGeom>
        </p:spPr>
      </p:pic>
      <p:sp>
        <p:nvSpPr>
          <p:cNvPr id="49" name="楕円 48">
            <a:extLst>
              <a:ext uri="{FF2B5EF4-FFF2-40B4-BE49-F238E27FC236}">
                <a16:creationId xmlns:a16="http://schemas.microsoft.com/office/drawing/2014/main" id="{5720A80A-4664-281C-3B1C-BC87EDC5F8BE}"/>
              </a:ext>
            </a:extLst>
          </p:cNvPr>
          <p:cNvSpPr/>
          <p:nvPr/>
        </p:nvSpPr>
        <p:spPr bwMode="auto">
          <a:xfrm>
            <a:off x="1951200" y="493894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50" name="図 49">
            <a:extLst>
              <a:ext uri="{FF2B5EF4-FFF2-40B4-BE49-F238E27FC236}">
                <a16:creationId xmlns:a16="http://schemas.microsoft.com/office/drawing/2014/main" id="{3A42095D-024B-7107-73AC-FAD14F3CEC0D}"/>
              </a:ext>
            </a:extLst>
          </p:cNvPr>
          <p:cNvPicPr>
            <a:picLocks noChangeAspect="1"/>
          </p:cNvPicPr>
          <p:nvPr/>
        </p:nvPicPr>
        <p:blipFill>
          <a:blip r:embed="rId5"/>
          <a:stretch>
            <a:fillRect/>
          </a:stretch>
        </p:blipFill>
        <p:spPr>
          <a:xfrm>
            <a:off x="2758296" y="4600263"/>
            <a:ext cx="152413" cy="152413"/>
          </a:xfrm>
          <a:prstGeom prst="rect">
            <a:avLst/>
          </a:prstGeom>
        </p:spPr>
      </p:pic>
      <p:pic>
        <p:nvPicPr>
          <p:cNvPr id="51" name="図 50">
            <a:extLst>
              <a:ext uri="{FF2B5EF4-FFF2-40B4-BE49-F238E27FC236}">
                <a16:creationId xmlns:a16="http://schemas.microsoft.com/office/drawing/2014/main" id="{C31B9438-369F-68A5-D0BC-75C2BF995307}"/>
              </a:ext>
            </a:extLst>
          </p:cNvPr>
          <p:cNvPicPr>
            <a:picLocks noChangeAspect="1"/>
          </p:cNvPicPr>
          <p:nvPr/>
        </p:nvPicPr>
        <p:blipFill>
          <a:blip r:embed="rId5"/>
          <a:stretch>
            <a:fillRect/>
          </a:stretch>
        </p:blipFill>
        <p:spPr>
          <a:xfrm>
            <a:off x="4121394" y="4918756"/>
            <a:ext cx="152413" cy="152413"/>
          </a:xfrm>
          <a:prstGeom prst="rect">
            <a:avLst/>
          </a:prstGeom>
        </p:spPr>
      </p:pic>
      <p:sp>
        <p:nvSpPr>
          <p:cNvPr id="52" name="楕円 51">
            <a:extLst>
              <a:ext uri="{FF2B5EF4-FFF2-40B4-BE49-F238E27FC236}">
                <a16:creationId xmlns:a16="http://schemas.microsoft.com/office/drawing/2014/main" id="{5A2799C6-5ED6-9A85-F59E-B0317219BA72}"/>
              </a:ext>
            </a:extLst>
          </p:cNvPr>
          <p:cNvSpPr/>
          <p:nvPr/>
        </p:nvSpPr>
        <p:spPr bwMode="auto">
          <a:xfrm>
            <a:off x="6186602" y="492476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3" name="楕円 52">
            <a:extLst>
              <a:ext uri="{FF2B5EF4-FFF2-40B4-BE49-F238E27FC236}">
                <a16:creationId xmlns:a16="http://schemas.microsoft.com/office/drawing/2014/main" id="{35D1C650-BB4D-EE30-56C1-26D926BBF5A0}"/>
              </a:ext>
            </a:extLst>
          </p:cNvPr>
          <p:cNvSpPr/>
          <p:nvPr/>
        </p:nvSpPr>
        <p:spPr bwMode="auto">
          <a:xfrm>
            <a:off x="1951200" y="613253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4" name="楕円 53">
            <a:extLst>
              <a:ext uri="{FF2B5EF4-FFF2-40B4-BE49-F238E27FC236}">
                <a16:creationId xmlns:a16="http://schemas.microsoft.com/office/drawing/2014/main" id="{B92EAE16-ABC1-7FC5-EE84-04EBFA8AA012}"/>
              </a:ext>
            </a:extLst>
          </p:cNvPr>
          <p:cNvSpPr/>
          <p:nvPr/>
        </p:nvSpPr>
        <p:spPr bwMode="auto">
          <a:xfrm>
            <a:off x="4121394" y="6091167"/>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5" name="楕円 54">
            <a:extLst>
              <a:ext uri="{FF2B5EF4-FFF2-40B4-BE49-F238E27FC236}">
                <a16:creationId xmlns:a16="http://schemas.microsoft.com/office/drawing/2014/main" id="{C5CBB1A4-EC22-4345-A906-133E50603927}"/>
              </a:ext>
            </a:extLst>
          </p:cNvPr>
          <p:cNvSpPr/>
          <p:nvPr/>
        </p:nvSpPr>
        <p:spPr bwMode="auto">
          <a:xfrm>
            <a:off x="6219281" y="613253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6" name="楕円 55">
            <a:extLst>
              <a:ext uri="{FF2B5EF4-FFF2-40B4-BE49-F238E27FC236}">
                <a16:creationId xmlns:a16="http://schemas.microsoft.com/office/drawing/2014/main" id="{29BB8ABC-DD69-E914-4759-B0090DAC4407}"/>
              </a:ext>
            </a:extLst>
          </p:cNvPr>
          <p:cNvSpPr/>
          <p:nvPr/>
        </p:nvSpPr>
        <p:spPr bwMode="auto">
          <a:xfrm>
            <a:off x="6433811" y="3877564"/>
            <a:ext cx="187200" cy="4571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57" name="図 56">
            <a:extLst>
              <a:ext uri="{FF2B5EF4-FFF2-40B4-BE49-F238E27FC236}">
                <a16:creationId xmlns:a16="http://schemas.microsoft.com/office/drawing/2014/main" id="{FC2F2337-F756-305C-4603-8A211D0CD10E}"/>
              </a:ext>
            </a:extLst>
          </p:cNvPr>
          <p:cNvPicPr>
            <a:picLocks noChangeAspect="1"/>
          </p:cNvPicPr>
          <p:nvPr/>
        </p:nvPicPr>
        <p:blipFill>
          <a:blip r:embed="rId6"/>
          <a:stretch>
            <a:fillRect/>
          </a:stretch>
        </p:blipFill>
        <p:spPr>
          <a:xfrm>
            <a:off x="4318733" y="5009143"/>
            <a:ext cx="195089" cy="60965"/>
          </a:xfrm>
          <a:prstGeom prst="rect">
            <a:avLst/>
          </a:prstGeom>
        </p:spPr>
      </p:pic>
      <p:pic>
        <p:nvPicPr>
          <p:cNvPr id="58" name="図 57">
            <a:extLst>
              <a:ext uri="{FF2B5EF4-FFF2-40B4-BE49-F238E27FC236}">
                <a16:creationId xmlns:a16="http://schemas.microsoft.com/office/drawing/2014/main" id="{3B6BBD59-C954-5C29-4D2A-508D5CDB61FD}"/>
              </a:ext>
            </a:extLst>
          </p:cNvPr>
          <p:cNvPicPr>
            <a:picLocks noChangeAspect="1"/>
          </p:cNvPicPr>
          <p:nvPr/>
        </p:nvPicPr>
        <p:blipFill>
          <a:blip r:embed="rId6"/>
          <a:stretch>
            <a:fillRect/>
          </a:stretch>
        </p:blipFill>
        <p:spPr>
          <a:xfrm>
            <a:off x="6437161" y="4987419"/>
            <a:ext cx="195089" cy="60965"/>
          </a:xfrm>
          <a:prstGeom prst="rect">
            <a:avLst/>
          </a:prstGeom>
        </p:spPr>
      </p:pic>
      <p:pic>
        <p:nvPicPr>
          <p:cNvPr id="59" name="図 58">
            <a:extLst>
              <a:ext uri="{FF2B5EF4-FFF2-40B4-BE49-F238E27FC236}">
                <a16:creationId xmlns:a16="http://schemas.microsoft.com/office/drawing/2014/main" id="{3DBB3EAC-8865-76A9-7E92-60CDEEFE3756}"/>
              </a:ext>
            </a:extLst>
          </p:cNvPr>
          <p:cNvPicPr>
            <a:picLocks noChangeAspect="1"/>
          </p:cNvPicPr>
          <p:nvPr/>
        </p:nvPicPr>
        <p:blipFill>
          <a:blip r:embed="rId6"/>
          <a:stretch>
            <a:fillRect/>
          </a:stretch>
        </p:blipFill>
        <p:spPr>
          <a:xfrm>
            <a:off x="2163905" y="6201080"/>
            <a:ext cx="195089" cy="60965"/>
          </a:xfrm>
          <a:prstGeom prst="rect">
            <a:avLst/>
          </a:prstGeom>
        </p:spPr>
      </p:pic>
      <p:pic>
        <p:nvPicPr>
          <p:cNvPr id="60" name="図 59">
            <a:extLst>
              <a:ext uri="{FF2B5EF4-FFF2-40B4-BE49-F238E27FC236}">
                <a16:creationId xmlns:a16="http://schemas.microsoft.com/office/drawing/2014/main" id="{030BBF13-6D8B-3281-DD6F-7CC8FDF0AFAF}"/>
              </a:ext>
            </a:extLst>
          </p:cNvPr>
          <p:cNvPicPr>
            <a:picLocks noChangeAspect="1"/>
          </p:cNvPicPr>
          <p:nvPr/>
        </p:nvPicPr>
        <p:blipFill>
          <a:blip r:embed="rId6"/>
          <a:stretch>
            <a:fillRect/>
          </a:stretch>
        </p:blipFill>
        <p:spPr>
          <a:xfrm>
            <a:off x="4318733" y="6190242"/>
            <a:ext cx="195089" cy="60965"/>
          </a:xfrm>
          <a:prstGeom prst="rect">
            <a:avLst/>
          </a:prstGeom>
        </p:spPr>
      </p:pic>
      <p:pic>
        <p:nvPicPr>
          <p:cNvPr id="61" name="図 60">
            <a:extLst>
              <a:ext uri="{FF2B5EF4-FFF2-40B4-BE49-F238E27FC236}">
                <a16:creationId xmlns:a16="http://schemas.microsoft.com/office/drawing/2014/main" id="{4DA3F6A1-217F-77D9-B244-1286117EDC49}"/>
              </a:ext>
            </a:extLst>
          </p:cNvPr>
          <p:cNvPicPr>
            <a:picLocks noChangeAspect="1"/>
          </p:cNvPicPr>
          <p:nvPr/>
        </p:nvPicPr>
        <p:blipFill>
          <a:blip r:embed="rId6"/>
          <a:stretch>
            <a:fillRect/>
          </a:stretch>
        </p:blipFill>
        <p:spPr>
          <a:xfrm>
            <a:off x="6429866" y="6190241"/>
            <a:ext cx="195089" cy="60965"/>
          </a:xfrm>
          <a:prstGeom prst="rect">
            <a:avLst/>
          </a:prstGeom>
        </p:spPr>
      </p:pic>
      <mc:AlternateContent xmlns:mc="http://schemas.openxmlformats.org/markup-compatibility/2006" xmlns:p14="http://schemas.microsoft.com/office/powerpoint/2010/main">
        <mc:Choice Requires="p14">
          <p:contentPart p14:bwMode="auto" r:id="rId7">
            <p14:nvContentPartPr>
              <p14:cNvPr id="67" name="インク 66">
                <a:extLst>
                  <a:ext uri="{FF2B5EF4-FFF2-40B4-BE49-F238E27FC236}">
                    <a16:creationId xmlns:a16="http://schemas.microsoft.com/office/drawing/2014/main" id="{B61B81A3-E427-5F9B-8864-EC8C30EE0AC0}"/>
                  </a:ext>
                </a:extLst>
              </p14:cNvPr>
              <p14:cNvContentPartPr/>
              <p14:nvPr/>
            </p14:nvContentPartPr>
            <p14:xfrm>
              <a:off x="2036665" y="1875221"/>
              <a:ext cx="709920" cy="611640"/>
            </p14:xfrm>
          </p:contentPart>
        </mc:Choice>
        <mc:Fallback xmlns="">
          <p:pic>
            <p:nvPicPr>
              <p:cNvPr id="67" name="インク 66">
                <a:extLst>
                  <a:ext uri="{FF2B5EF4-FFF2-40B4-BE49-F238E27FC236}">
                    <a16:creationId xmlns:a16="http://schemas.microsoft.com/office/drawing/2014/main" id="{6FA57463-2ED3-E0FD-99E7-DDFDF610FB1B}"/>
                  </a:ext>
                </a:extLst>
              </p:cNvPr>
              <p:cNvPicPr/>
              <p:nvPr/>
            </p:nvPicPr>
            <p:blipFill>
              <a:blip r:embed="rId8"/>
              <a:stretch>
                <a:fillRect/>
              </a:stretch>
            </p:blipFill>
            <p:spPr>
              <a:xfrm>
                <a:off x="2028025" y="1866221"/>
                <a:ext cx="72756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8" name="インク 67">
                <a:extLst>
                  <a:ext uri="{FF2B5EF4-FFF2-40B4-BE49-F238E27FC236}">
                    <a16:creationId xmlns:a16="http://schemas.microsoft.com/office/drawing/2014/main" id="{9AE5FE28-28E0-3D1D-48BC-97798C993965}"/>
                  </a:ext>
                </a:extLst>
              </p14:cNvPr>
              <p14:cNvContentPartPr/>
              <p14:nvPr/>
            </p14:nvContentPartPr>
            <p14:xfrm>
              <a:off x="4251025" y="1813661"/>
              <a:ext cx="669600" cy="680760"/>
            </p14:xfrm>
          </p:contentPart>
        </mc:Choice>
        <mc:Fallback xmlns="">
          <p:pic>
            <p:nvPicPr>
              <p:cNvPr id="68" name="インク 67">
                <a:extLst>
                  <a:ext uri="{FF2B5EF4-FFF2-40B4-BE49-F238E27FC236}">
                    <a16:creationId xmlns:a16="http://schemas.microsoft.com/office/drawing/2014/main" id="{99894D72-8412-E856-A71E-23A41C5E05B0}"/>
                  </a:ext>
                </a:extLst>
              </p:cNvPr>
              <p:cNvPicPr/>
              <p:nvPr/>
            </p:nvPicPr>
            <p:blipFill>
              <a:blip r:embed="rId10"/>
              <a:stretch>
                <a:fillRect/>
              </a:stretch>
            </p:blipFill>
            <p:spPr>
              <a:xfrm>
                <a:off x="4242025" y="1805021"/>
                <a:ext cx="68724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9" name="インク 68">
                <a:extLst>
                  <a:ext uri="{FF2B5EF4-FFF2-40B4-BE49-F238E27FC236}">
                    <a16:creationId xmlns:a16="http://schemas.microsoft.com/office/drawing/2014/main" id="{D5F0F810-E8F2-07FB-FCAE-2AA6250B3252}"/>
                  </a:ext>
                </a:extLst>
              </p14:cNvPr>
              <p14:cNvContentPartPr/>
              <p14:nvPr/>
            </p14:nvContentPartPr>
            <p14:xfrm>
              <a:off x="6320305" y="1658501"/>
              <a:ext cx="626400" cy="828360"/>
            </p14:xfrm>
          </p:contentPart>
        </mc:Choice>
        <mc:Fallback xmlns="">
          <p:pic>
            <p:nvPicPr>
              <p:cNvPr id="69" name="インク 68">
                <a:extLst>
                  <a:ext uri="{FF2B5EF4-FFF2-40B4-BE49-F238E27FC236}">
                    <a16:creationId xmlns:a16="http://schemas.microsoft.com/office/drawing/2014/main" id="{24CE3D4C-8D61-A1C9-2AD2-BECAACBA2EF7}"/>
                  </a:ext>
                </a:extLst>
              </p:cNvPr>
              <p:cNvPicPr/>
              <p:nvPr/>
            </p:nvPicPr>
            <p:blipFill>
              <a:blip r:embed="rId12"/>
              <a:stretch>
                <a:fillRect/>
              </a:stretch>
            </p:blipFill>
            <p:spPr>
              <a:xfrm>
                <a:off x="6311665" y="1649501"/>
                <a:ext cx="64404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 name="インク 69">
                <a:extLst>
                  <a:ext uri="{FF2B5EF4-FFF2-40B4-BE49-F238E27FC236}">
                    <a16:creationId xmlns:a16="http://schemas.microsoft.com/office/drawing/2014/main" id="{57C56123-279E-3A4E-9744-0E84A5EDA5A4}"/>
                  </a:ext>
                </a:extLst>
              </p14:cNvPr>
              <p14:cNvContentPartPr/>
              <p14:nvPr/>
            </p14:nvContentPartPr>
            <p14:xfrm>
              <a:off x="2029105" y="3359501"/>
              <a:ext cx="734400" cy="394560"/>
            </p14:xfrm>
          </p:contentPart>
        </mc:Choice>
        <mc:Fallback xmlns="">
          <p:pic>
            <p:nvPicPr>
              <p:cNvPr id="70" name="インク 69">
                <a:extLst>
                  <a:ext uri="{FF2B5EF4-FFF2-40B4-BE49-F238E27FC236}">
                    <a16:creationId xmlns:a16="http://schemas.microsoft.com/office/drawing/2014/main" id="{5AFD4C41-EB32-4317-75F9-8172139E2356}"/>
                  </a:ext>
                </a:extLst>
              </p:cNvPr>
              <p:cNvPicPr/>
              <p:nvPr/>
            </p:nvPicPr>
            <p:blipFill>
              <a:blip r:embed="rId14"/>
              <a:stretch>
                <a:fillRect/>
              </a:stretch>
            </p:blipFill>
            <p:spPr>
              <a:xfrm>
                <a:off x="2020465" y="3350501"/>
                <a:ext cx="7520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 name="インク 70">
                <a:extLst>
                  <a:ext uri="{FF2B5EF4-FFF2-40B4-BE49-F238E27FC236}">
                    <a16:creationId xmlns:a16="http://schemas.microsoft.com/office/drawing/2014/main" id="{3DF7E641-480B-BA84-43AC-EC3B1BCCA9A4}"/>
                  </a:ext>
                </a:extLst>
              </p14:cNvPr>
              <p14:cNvContentPartPr/>
              <p14:nvPr/>
            </p14:nvContentPartPr>
            <p14:xfrm>
              <a:off x="4211065" y="3342941"/>
              <a:ext cx="689040" cy="419400"/>
            </p14:xfrm>
          </p:contentPart>
        </mc:Choice>
        <mc:Fallback xmlns="">
          <p:pic>
            <p:nvPicPr>
              <p:cNvPr id="71" name="インク 70">
                <a:extLst>
                  <a:ext uri="{FF2B5EF4-FFF2-40B4-BE49-F238E27FC236}">
                    <a16:creationId xmlns:a16="http://schemas.microsoft.com/office/drawing/2014/main" id="{76856187-A541-875E-8287-1792B34E81EE}"/>
                  </a:ext>
                </a:extLst>
              </p:cNvPr>
              <p:cNvPicPr/>
              <p:nvPr/>
            </p:nvPicPr>
            <p:blipFill>
              <a:blip r:embed="rId16"/>
              <a:stretch>
                <a:fillRect/>
              </a:stretch>
            </p:blipFill>
            <p:spPr>
              <a:xfrm>
                <a:off x="4202065" y="3333941"/>
                <a:ext cx="7066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 name="インク 71">
                <a:extLst>
                  <a:ext uri="{FF2B5EF4-FFF2-40B4-BE49-F238E27FC236}">
                    <a16:creationId xmlns:a16="http://schemas.microsoft.com/office/drawing/2014/main" id="{7190ADC6-E73B-FE98-4A4E-F3D956519B74}"/>
                  </a:ext>
                </a:extLst>
              </p14:cNvPr>
              <p14:cNvContentPartPr/>
              <p14:nvPr/>
            </p14:nvContentPartPr>
            <p14:xfrm>
              <a:off x="6279625" y="3424661"/>
              <a:ext cx="430200" cy="353520"/>
            </p14:xfrm>
          </p:contentPart>
        </mc:Choice>
        <mc:Fallback xmlns="">
          <p:pic>
            <p:nvPicPr>
              <p:cNvPr id="72" name="インク 71">
                <a:extLst>
                  <a:ext uri="{FF2B5EF4-FFF2-40B4-BE49-F238E27FC236}">
                    <a16:creationId xmlns:a16="http://schemas.microsoft.com/office/drawing/2014/main" id="{77FFDC5D-6F50-2BF2-6CA6-6B07E6F38DE6}"/>
                  </a:ext>
                </a:extLst>
              </p:cNvPr>
              <p:cNvPicPr/>
              <p:nvPr/>
            </p:nvPicPr>
            <p:blipFill>
              <a:blip r:embed="rId18"/>
              <a:stretch>
                <a:fillRect/>
              </a:stretch>
            </p:blipFill>
            <p:spPr>
              <a:xfrm>
                <a:off x="6270985" y="3415661"/>
                <a:ext cx="4478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3" name="インク 72">
                <a:extLst>
                  <a:ext uri="{FF2B5EF4-FFF2-40B4-BE49-F238E27FC236}">
                    <a16:creationId xmlns:a16="http://schemas.microsoft.com/office/drawing/2014/main" id="{44980824-1F10-DE98-6EB0-5C3D4D57D6C1}"/>
                  </a:ext>
                </a:extLst>
              </p14:cNvPr>
              <p14:cNvContentPartPr/>
              <p14:nvPr/>
            </p14:nvContentPartPr>
            <p14:xfrm>
              <a:off x="2029105" y="4561901"/>
              <a:ext cx="670680" cy="315000"/>
            </p14:xfrm>
          </p:contentPart>
        </mc:Choice>
        <mc:Fallback xmlns="">
          <p:pic>
            <p:nvPicPr>
              <p:cNvPr id="73" name="インク 72">
                <a:extLst>
                  <a:ext uri="{FF2B5EF4-FFF2-40B4-BE49-F238E27FC236}">
                    <a16:creationId xmlns:a16="http://schemas.microsoft.com/office/drawing/2014/main" id="{A6C4B9D3-F9E3-6A6E-252E-F5150667D11D}"/>
                  </a:ext>
                </a:extLst>
              </p:cNvPr>
              <p:cNvPicPr/>
              <p:nvPr/>
            </p:nvPicPr>
            <p:blipFill>
              <a:blip r:embed="rId20"/>
              <a:stretch>
                <a:fillRect/>
              </a:stretch>
            </p:blipFill>
            <p:spPr>
              <a:xfrm>
                <a:off x="2020105" y="4552901"/>
                <a:ext cx="688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 name="インク 73">
                <a:extLst>
                  <a:ext uri="{FF2B5EF4-FFF2-40B4-BE49-F238E27FC236}">
                    <a16:creationId xmlns:a16="http://schemas.microsoft.com/office/drawing/2014/main" id="{FF8D27EA-3978-2687-662E-105205195C86}"/>
                  </a:ext>
                </a:extLst>
              </p14:cNvPr>
              <p14:cNvContentPartPr/>
              <p14:nvPr/>
            </p14:nvContentPartPr>
            <p14:xfrm>
              <a:off x="4218985" y="4761701"/>
              <a:ext cx="288360" cy="131040"/>
            </p14:xfrm>
          </p:contentPart>
        </mc:Choice>
        <mc:Fallback xmlns="">
          <p:pic>
            <p:nvPicPr>
              <p:cNvPr id="74" name="インク 73">
                <a:extLst>
                  <a:ext uri="{FF2B5EF4-FFF2-40B4-BE49-F238E27FC236}">
                    <a16:creationId xmlns:a16="http://schemas.microsoft.com/office/drawing/2014/main" id="{9D9C015B-38F2-9DE4-8BB3-05C0352F984E}"/>
                  </a:ext>
                </a:extLst>
              </p:cNvPr>
              <p:cNvPicPr/>
              <p:nvPr/>
            </p:nvPicPr>
            <p:blipFill>
              <a:blip r:embed="rId22"/>
              <a:stretch>
                <a:fillRect/>
              </a:stretch>
            </p:blipFill>
            <p:spPr>
              <a:xfrm>
                <a:off x="4209985" y="4753061"/>
                <a:ext cx="30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5" name="インク 74">
                <a:extLst>
                  <a:ext uri="{FF2B5EF4-FFF2-40B4-BE49-F238E27FC236}">
                    <a16:creationId xmlns:a16="http://schemas.microsoft.com/office/drawing/2014/main" id="{526ADAEC-61DA-0019-2CE9-81053183E792}"/>
                  </a:ext>
                </a:extLst>
              </p14:cNvPr>
              <p14:cNvContentPartPr/>
              <p14:nvPr/>
            </p14:nvContentPartPr>
            <p14:xfrm>
              <a:off x="4439665" y="4788341"/>
              <a:ext cx="44280" cy="115920"/>
            </p14:xfrm>
          </p:contentPart>
        </mc:Choice>
        <mc:Fallback xmlns="">
          <p:pic>
            <p:nvPicPr>
              <p:cNvPr id="75" name="インク 74">
                <a:extLst>
                  <a:ext uri="{FF2B5EF4-FFF2-40B4-BE49-F238E27FC236}">
                    <a16:creationId xmlns:a16="http://schemas.microsoft.com/office/drawing/2014/main" id="{2C0D5CFB-0B3C-9B73-75EC-9D4288964A24}"/>
                  </a:ext>
                </a:extLst>
              </p:cNvPr>
              <p:cNvPicPr/>
              <p:nvPr/>
            </p:nvPicPr>
            <p:blipFill>
              <a:blip r:embed="rId24"/>
              <a:stretch>
                <a:fillRect/>
              </a:stretch>
            </p:blipFill>
            <p:spPr>
              <a:xfrm>
                <a:off x="4431025" y="4779341"/>
                <a:ext cx="61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6" name="インク 75">
                <a:extLst>
                  <a:ext uri="{FF2B5EF4-FFF2-40B4-BE49-F238E27FC236}">
                    <a16:creationId xmlns:a16="http://schemas.microsoft.com/office/drawing/2014/main" id="{2C9017BA-CA3A-9D42-8E69-6EFEC55C6DDF}"/>
                  </a:ext>
                </a:extLst>
              </p14:cNvPr>
              <p14:cNvContentPartPr/>
              <p14:nvPr/>
            </p14:nvContentPartPr>
            <p14:xfrm>
              <a:off x="4435705" y="4884821"/>
              <a:ext cx="11880" cy="59760"/>
            </p14:xfrm>
          </p:contentPart>
        </mc:Choice>
        <mc:Fallback xmlns="">
          <p:pic>
            <p:nvPicPr>
              <p:cNvPr id="76" name="インク 75">
                <a:extLst>
                  <a:ext uri="{FF2B5EF4-FFF2-40B4-BE49-F238E27FC236}">
                    <a16:creationId xmlns:a16="http://schemas.microsoft.com/office/drawing/2014/main" id="{EF315729-BDAB-F8CD-C05E-BD9DBAD70C62}"/>
                  </a:ext>
                </a:extLst>
              </p:cNvPr>
              <p:cNvPicPr/>
              <p:nvPr/>
            </p:nvPicPr>
            <p:blipFill>
              <a:blip r:embed="rId26"/>
              <a:stretch>
                <a:fillRect/>
              </a:stretch>
            </p:blipFill>
            <p:spPr>
              <a:xfrm>
                <a:off x="4426705" y="4875821"/>
                <a:ext cx="29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7" name="インク 76">
                <a:extLst>
                  <a:ext uri="{FF2B5EF4-FFF2-40B4-BE49-F238E27FC236}">
                    <a16:creationId xmlns:a16="http://schemas.microsoft.com/office/drawing/2014/main" id="{7539EA0C-5447-C752-473F-4D4D3E576FFD}"/>
                  </a:ext>
                </a:extLst>
              </p14:cNvPr>
              <p14:cNvContentPartPr/>
              <p14:nvPr/>
            </p14:nvContentPartPr>
            <p14:xfrm>
              <a:off x="6240025" y="4707341"/>
              <a:ext cx="377640" cy="217440"/>
            </p14:xfrm>
          </p:contentPart>
        </mc:Choice>
        <mc:Fallback xmlns="">
          <p:pic>
            <p:nvPicPr>
              <p:cNvPr id="77" name="インク 76">
                <a:extLst>
                  <a:ext uri="{FF2B5EF4-FFF2-40B4-BE49-F238E27FC236}">
                    <a16:creationId xmlns:a16="http://schemas.microsoft.com/office/drawing/2014/main" id="{CF1005CB-2CB0-B77E-244A-B76CD45B3B8F}"/>
                  </a:ext>
                </a:extLst>
              </p:cNvPr>
              <p:cNvPicPr/>
              <p:nvPr/>
            </p:nvPicPr>
            <p:blipFill>
              <a:blip r:embed="rId28"/>
              <a:stretch>
                <a:fillRect/>
              </a:stretch>
            </p:blipFill>
            <p:spPr>
              <a:xfrm>
                <a:off x="6231385" y="4698701"/>
                <a:ext cx="395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8" name="インク 77">
                <a:extLst>
                  <a:ext uri="{FF2B5EF4-FFF2-40B4-BE49-F238E27FC236}">
                    <a16:creationId xmlns:a16="http://schemas.microsoft.com/office/drawing/2014/main" id="{B4EE5C9F-5B28-6BC9-FAC8-D1436972A6BE}"/>
                  </a:ext>
                </a:extLst>
              </p14:cNvPr>
              <p14:cNvContentPartPr/>
              <p14:nvPr/>
            </p14:nvContentPartPr>
            <p14:xfrm>
              <a:off x="2053225" y="6085061"/>
              <a:ext cx="306720" cy="69480"/>
            </p14:xfrm>
          </p:contentPart>
        </mc:Choice>
        <mc:Fallback xmlns="">
          <p:pic>
            <p:nvPicPr>
              <p:cNvPr id="78" name="インク 77">
                <a:extLst>
                  <a:ext uri="{FF2B5EF4-FFF2-40B4-BE49-F238E27FC236}">
                    <a16:creationId xmlns:a16="http://schemas.microsoft.com/office/drawing/2014/main" id="{4E71AF76-4B27-0BAB-294D-9DBF88D6473F}"/>
                  </a:ext>
                </a:extLst>
              </p:cNvPr>
              <p:cNvPicPr/>
              <p:nvPr/>
            </p:nvPicPr>
            <p:blipFill>
              <a:blip r:embed="rId30"/>
              <a:stretch>
                <a:fillRect/>
              </a:stretch>
            </p:blipFill>
            <p:spPr>
              <a:xfrm>
                <a:off x="2044225" y="6076061"/>
                <a:ext cx="324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9" name="インク 78">
                <a:extLst>
                  <a:ext uri="{FF2B5EF4-FFF2-40B4-BE49-F238E27FC236}">
                    <a16:creationId xmlns:a16="http://schemas.microsoft.com/office/drawing/2014/main" id="{1E35410F-2E4F-664D-2874-9B45EBFB4C82}"/>
                  </a:ext>
                </a:extLst>
              </p14:cNvPr>
              <p14:cNvContentPartPr/>
              <p14:nvPr/>
            </p14:nvContentPartPr>
            <p14:xfrm>
              <a:off x="4234825" y="6062741"/>
              <a:ext cx="306000" cy="129600"/>
            </p14:xfrm>
          </p:contentPart>
        </mc:Choice>
        <mc:Fallback xmlns="">
          <p:pic>
            <p:nvPicPr>
              <p:cNvPr id="79" name="インク 78">
                <a:extLst>
                  <a:ext uri="{FF2B5EF4-FFF2-40B4-BE49-F238E27FC236}">
                    <a16:creationId xmlns:a16="http://schemas.microsoft.com/office/drawing/2014/main" id="{E06497F0-4289-B91F-01C7-AF3FAD780E1C}"/>
                  </a:ext>
                </a:extLst>
              </p:cNvPr>
              <p:cNvPicPr/>
              <p:nvPr/>
            </p:nvPicPr>
            <p:blipFill>
              <a:blip r:embed="rId32"/>
              <a:stretch>
                <a:fillRect/>
              </a:stretch>
            </p:blipFill>
            <p:spPr>
              <a:xfrm>
                <a:off x="4226185" y="6054101"/>
                <a:ext cx="323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0" name="インク 79">
                <a:extLst>
                  <a:ext uri="{FF2B5EF4-FFF2-40B4-BE49-F238E27FC236}">
                    <a16:creationId xmlns:a16="http://schemas.microsoft.com/office/drawing/2014/main" id="{7E1D335B-072F-B7D7-0AB7-A17760C62A9D}"/>
                  </a:ext>
                </a:extLst>
              </p14:cNvPr>
              <p14:cNvContentPartPr/>
              <p14:nvPr/>
            </p14:nvContentPartPr>
            <p14:xfrm>
              <a:off x="6304105" y="6023861"/>
              <a:ext cx="315720" cy="104400"/>
            </p14:xfrm>
          </p:contentPart>
        </mc:Choice>
        <mc:Fallback xmlns="">
          <p:pic>
            <p:nvPicPr>
              <p:cNvPr id="80" name="インク 79">
                <a:extLst>
                  <a:ext uri="{FF2B5EF4-FFF2-40B4-BE49-F238E27FC236}">
                    <a16:creationId xmlns:a16="http://schemas.microsoft.com/office/drawing/2014/main" id="{306F3948-32DC-3745-3C47-6F320F33838A}"/>
                  </a:ext>
                </a:extLst>
              </p:cNvPr>
              <p:cNvPicPr/>
              <p:nvPr/>
            </p:nvPicPr>
            <p:blipFill>
              <a:blip r:embed="rId34"/>
              <a:stretch>
                <a:fillRect/>
              </a:stretch>
            </p:blipFill>
            <p:spPr>
              <a:xfrm>
                <a:off x="6295465" y="6014861"/>
                <a:ext cx="333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インク 80">
                <a:extLst>
                  <a:ext uri="{FF2B5EF4-FFF2-40B4-BE49-F238E27FC236}">
                    <a16:creationId xmlns:a16="http://schemas.microsoft.com/office/drawing/2014/main" id="{DF491B62-1525-76CA-400A-2D20C37BDC84}"/>
                  </a:ext>
                </a:extLst>
              </p14:cNvPr>
              <p14:cNvContentPartPr/>
              <p14:nvPr/>
            </p14:nvContentPartPr>
            <p14:xfrm>
              <a:off x="2750905" y="2133701"/>
              <a:ext cx="9000" cy="95400"/>
            </p14:xfrm>
          </p:contentPart>
        </mc:Choice>
        <mc:Fallback xmlns="">
          <p:pic>
            <p:nvPicPr>
              <p:cNvPr id="81" name="インク 80">
                <a:extLst>
                  <a:ext uri="{FF2B5EF4-FFF2-40B4-BE49-F238E27FC236}">
                    <a16:creationId xmlns:a16="http://schemas.microsoft.com/office/drawing/2014/main" id="{A9B3BBA0-8E76-F099-3C8B-69B4CBEB002C}"/>
                  </a:ext>
                </a:extLst>
              </p:cNvPr>
              <p:cNvPicPr/>
              <p:nvPr/>
            </p:nvPicPr>
            <p:blipFill>
              <a:blip r:embed="rId36"/>
              <a:stretch>
                <a:fillRect/>
              </a:stretch>
            </p:blipFill>
            <p:spPr>
              <a:xfrm>
                <a:off x="2742265" y="2124701"/>
                <a:ext cx="26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インク 81">
                <a:extLst>
                  <a:ext uri="{FF2B5EF4-FFF2-40B4-BE49-F238E27FC236}">
                    <a16:creationId xmlns:a16="http://schemas.microsoft.com/office/drawing/2014/main" id="{2765F886-7A89-3E68-976C-13AEF206BC77}"/>
                  </a:ext>
                </a:extLst>
              </p14:cNvPr>
              <p14:cNvContentPartPr/>
              <p14:nvPr/>
            </p14:nvContentPartPr>
            <p14:xfrm>
              <a:off x="4467385" y="2037221"/>
              <a:ext cx="360" cy="360"/>
            </p14:xfrm>
          </p:contentPart>
        </mc:Choice>
        <mc:Fallback xmlns="">
          <p:pic>
            <p:nvPicPr>
              <p:cNvPr id="82" name="インク 81">
                <a:extLst>
                  <a:ext uri="{FF2B5EF4-FFF2-40B4-BE49-F238E27FC236}">
                    <a16:creationId xmlns:a16="http://schemas.microsoft.com/office/drawing/2014/main" id="{86BFB5C8-672B-4A77-041E-B9893F5CF3F5}"/>
                  </a:ext>
                </a:extLst>
              </p:cNvPr>
              <p:cNvPicPr/>
              <p:nvPr/>
            </p:nvPicPr>
            <p:blipFill>
              <a:blip r:embed="rId38"/>
              <a:stretch>
                <a:fillRect/>
              </a:stretch>
            </p:blipFill>
            <p:spPr>
              <a:xfrm>
                <a:off x="4458745" y="20282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3" name="インク 82">
                <a:extLst>
                  <a:ext uri="{FF2B5EF4-FFF2-40B4-BE49-F238E27FC236}">
                    <a16:creationId xmlns:a16="http://schemas.microsoft.com/office/drawing/2014/main" id="{7957494A-A914-A366-59CE-F2DCB1D17003}"/>
                  </a:ext>
                </a:extLst>
              </p14:cNvPr>
              <p14:cNvContentPartPr/>
              <p14:nvPr/>
            </p14:nvContentPartPr>
            <p14:xfrm>
              <a:off x="8229385" y="1540061"/>
              <a:ext cx="1800" cy="360"/>
            </p14:xfrm>
          </p:contentPart>
        </mc:Choice>
        <mc:Fallback xmlns="">
          <p:pic>
            <p:nvPicPr>
              <p:cNvPr id="83" name="インク 82">
                <a:extLst>
                  <a:ext uri="{FF2B5EF4-FFF2-40B4-BE49-F238E27FC236}">
                    <a16:creationId xmlns:a16="http://schemas.microsoft.com/office/drawing/2014/main" id="{AD5EC570-EC9E-87DD-C051-28A7E1AAE56D}"/>
                  </a:ext>
                </a:extLst>
              </p:cNvPr>
              <p:cNvPicPr/>
              <p:nvPr/>
            </p:nvPicPr>
            <p:blipFill>
              <a:blip r:embed="rId40"/>
              <a:stretch>
                <a:fillRect/>
              </a:stretch>
            </p:blipFill>
            <p:spPr>
              <a:xfrm>
                <a:off x="8220385" y="1531061"/>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4" name="インク 83">
                <a:extLst>
                  <a:ext uri="{FF2B5EF4-FFF2-40B4-BE49-F238E27FC236}">
                    <a16:creationId xmlns:a16="http://schemas.microsoft.com/office/drawing/2014/main" id="{BBAC2F19-B3F3-9B6C-4237-123476748B38}"/>
                  </a:ext>
                </a:extLst>
              </p14:cNvPr>
              <p14:cNvContentPartPr/>
              <p14:nvPr/>
            </p14:nvContentPartPr>
            <p14:xfrm>
              <a:off x="4555585" y="930221"/>
              <a:ext cx="360" cy="360"/>
            </p14:xfrm>
          </p:contentPart>
        </mc:Choice>
        <mc:Fallback xmlns="">
          <p:pic>
            <p:nvPicPr>
              <p:cNvPr id="84" name="インク 83">
                <a:extLst>
                  <a:ext uri="{FF2B5EF4-FFF2-40B4-BE49-F238E27FC236}">
                    <a16:creationId xmlns:a16="http://schemas.microsoft.com/office/drawing/2014/main" id="{252C8430-67C3-6399-C208-FAE17CD2F775}"/>
                  </a:ext>
                </a:extLst>
              </p:cNvPr>
              <p:cNvPicPr/>
              <p:nvPr/>
            </p:nvPicPr>
            <p:blipFill>
              <a:blip r:embed="rId38"/>
              <a:stretch>
                <a:fillRect/>
              </a:stretch>
            </p:blipFill>
            <p:spPr>
              <a:xfrm>
                <a:off x="4546945" y="9215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インク 84">
                <a:extLst>
                  <a:ext uri="{FF2B5EF4-FFF2-40B4-BE49-F238E27FC236}">
                    <a16:creationId xmlns:a16="http://schemas.microsoft.com/office/drawing/2014/main" id="{ECC29505-1478-3482-FD62-5BEC30806D4E}"/>
                  </a:ext>
                </a:extLst>
              </p14:cNvPr>
              <p14:cNvContentPartPr/>
              <p14:nvPr/>
            </p14:nvContentPartPr>
            <p14:xfrm>
              <a:off x="8775145" y="3392621"/>
              <a:ext cx="1800" cy="360"/>
            </p14:xfrm>
          </p:contentPart>
        </mc:Choice>
        <mc:Fallback xmlns="">
          <p:pic>
            <p:nvPicPr>
              <p:cNvPr id="85" name="インク 84">
                <a:extLst>
                  <a:ext uri="{FF2B5EF4-FFF2-40B4-BE49-F238E27FC236}">
                    <a16:creationId xmlns:a16="http://schemas.microsoft.com/office/drawing/2014/main" id="{00192CFA-089F-2788-5DF6-88E23E76BB18}"/>
                  </a:ext>
                </a:extLst>
              </p:cNvPr>
              <p:cNvPicPr/>
              <p:nvPr/>
            </p:nvPicPr>
            <p:blipFill>
              <a:blip r:embed="rId43"/>
              <a:stretch>
                <a:fillRect/>
              </a:stretch>
            </p:blipFill>
            <p:spPr>
              <a:xfrm>
                <a:off x="8766145" y="3383621"/>
                <a:ext cx="19440" cy="18000"/>
              </a:xfrm>
              <a:prstGeom prst="rect">
                <a:avLst/>
              </a:prstGeom>
            </p:spPr>
          </p:pic>
        </mc:Fallback>
      </mc:AlternateContent>
    </p:spTree>
    <p:extLst>
      <p:ext uri="{BB962C8B-B14F-4D97-AF65-F5344CB8AC3E}">
        <p14:creationId xmlns:p14="http://schemas.microsoft.com/office/powerpoint/2010/main" val="179469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3E122-5E42-6B7C-5651-B5557B9455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A442BD-EEBB-9974-0884-1D11B611129C}"/>
              </a:ext>
            </a:extLst>
          </p:cNvPr>
          <p:cNvSpPr>
            <a:spLocks noGrp="1"/>
          </p:cNvSpPr>
          <p:nvPr>
            <p:ph type="title"/>
          </p:nvPr>
        </p:nvSpPr>
        <p:spPr>
          <a:xfrm>
            <a:off x="611560" y="476672"/>
            <a:ext cx="8332415" cy="1008112"/>
          </a:xfrm>
        </p:spPr>
        <p:txBody>
          <a:bodyPr/>
          <a:lstStyle/>
          <a:p>
            <a:r>
              <a:rPr kumimoji="1" lang="ja-JP" altLang="en-US" dirty="0">
                <a:solidFill>
                  <a:srgbClr val="FFFF00"/>
                </a:solidFill>
              </a:rPr>
              <a:t>こころのエネルギーを減らすもの</a:t>
            </a:r>
          </a:p>
        </p:txBody>
      </p:sp>
      <p:sp>
        <p:nvSpPr>
          <p:cNvPr id="3" name="コンテンツ プレースホルダー 2">
            <a:extLst>
              <a:ext uri="{FF2B5EF4-FFF2-40B4-BE49-F238E27FC236}">
                <a16:creationId xmlns:a16="http://schemas.microsoft.com/office/drawing/2014/main" id="{A6FF3008-5628-358C-B07A-419FAB0DD988}"/>
              </a:ext>
            </a:extLst>
          </p:cNvPr>
          <p:cNvSpPr>
            <a:spLocks noGrp="1"/>
          </p:cNvSpPr>
          <p:nvPr>
            <p:ph idx="1"/>
          </p:nvPr>
        </p:nvSpPr>
        <p:spPr>
          <a:xfrm>
            <a:off x="467544" y="1556792"/>
            <a:ext cx="8487544" cy="4575721"/>
          </a:xfrm>
        </p:spPr>
        <p:txBody>
          <a:bodyPr/>
          <a:lstStyle/>
          <a:p>
            <a:r>
              <a:rPr kumimoji="1" lang="ja-JP" altLang="en-US" dirty="0">
                <a:solidFill>
                  <a:srgbClr val="FFFF00"/>
                </a:solidFill>
              </a:rPr>
              <a:t>過負荷</a:t>
            </a:r>
            <a:endParaRPr kumimoji="1" lang="en-US" altLang="ja-JP" dirty="0">
              <a:solidFill>
                <a:srgbClr val="FFFF00"/>
              </a:solidFill>
            </a:endParaRPr>
          </a:p>
          <a:p>
            <a:pPr lvl="1"/>
            <a:r>
              <a:rPr lang="ja-JP" altLang="en-US" dirty="0"/>
              <a:t>自分の手に負いかねることまでせねばならない</a:t>
            </a:r>
            <a:endParaRPr lang="en-US" altLang="ja-JP" dirty="0"/>
          </a:p>
          <a:p>
            <a:pPr lvl="1"/>
            <a:r>
              <a:rPr kumimoji="1" lang="ja-JP" altLang="en-US" dirty="0"/>
              <a:t>あれもこれもやらねばならない</a:t>
            </a:r>
            <a:endParaRPr kumimoji="1" lang="en-US" altLang="ja-JP" dirty="0"/>
          </a:p>
          <a:p>
            <a:pPr lvl="1"/>
            <a:r>
              <a:rPr lang="ja-JP" altLang="en-US" dirty="0"/>
              <a:t>ストレスを受けまくりながらやらねばならない</a:t>
            </a:r>
            <a:endParaRPr lang="en-US" altLang="ja-JP" dirty="0"/>
          </a:p>
          <a:p>
            <a:r>
              <a:rPr lang="ja-JP" altLang="en-US" dirty="0">
                <a:solidFill>
                  <a:srgbClr val="FFFF00"/>
                </a:solidFill>
              </a:rPr>
              <a:t>喪失体験</a:t>
            </a:r>
            <a:endParaRPr lang="en-US" altLang="ja-JP" dirty="0">
              <a:solidFill>
                <a:srgbClr val="FFFF00"/>
              </a:solidFill>
            </a:endParaRPr>
          </a:p>
          <a:p>
            <a:pPr lvl="1"/>
            <a:r>
              <a:rPr kumimoji="1" lang="ja-JP" altLang="en-US" dirty="0">
                <a:solidFill>
                  <a:srgbClr val="FFFF00"/>
                </a:solidFill>
              </a:rPr>
              <a:t>悲哀</a:t>
            </a:r>
            <a:r>
              <a:rPr kumimoji="1" lang="ja-JP" altLang="en-US" dirty="0"/>
              <a:t>は直接的にこころの</a:t>
            </a:r>
            <a:r>
              <a:rPr kumimoji="1" lang="ja-JP" altLang="en-US" dirty="0">
                <a:solidFill>
                  <a:srgbClr val="FFFF00"/>
                </a:solidFill>
              </a:rPr>
              <a:t>エネルギーを消費</a:t>
            </a:r>
            <a:r>
              <a:rPr kumimoji="1" lang="ja-JP" altLang="en-US" dirty="0"/>
              <a:t>する</a:t>
            </a:r>
            <a:endParaRPr kumimoji="1" lang="en-US" altLang="ja-JP" dirty="0"/>
          </a:p>
          <a:p>
            <a:pPr lvl="1"/>
            <a:r>
              <a:rPr lang="ja-JP" altLang="en-US" dirty="0"/>
              <a:t>支えてくれた人や関係を失う</a:t>
            </a:r>
            <a:endParaRPr lang="en-US" altLang="ja-JP" dirty="0"/>
          </a:p>
          <a:p>
            <a:pPr lvl="1"/>
            <a:r>
              <a:rPr kumimoji="1" lang="ja-JP" altLang="en-US" dirty="0">
                <a:solidFill>
                  <a:srgbClr val="FFFF00"/>
                </a:solidFill>
              </a:rPr>
              <a:t>人生を戦う武器をなくしてしまう</a:t>
            </a:r>
          </a:p>
        </p:txBody>
      </p:sp>
    </p:spTree>
    <p:extLst>
      <p:ext uri="{BB962C8B-B14F-4D97-AF65-F5344CB8AC3E}">
        <p14:creationId xmlns:p14="http://schemas.microsoft.com/office/powerpoint/2010/main" val="3873764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C189C-F14D-7270-F6E2-A2FD5CE833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106BC11-8769-42D4-3727-067B014022E2}"/>
              </a:ext>
            </a:extLst>
          </p:cNvPr>
          <p:cNvSpPr>
            <a:spLocks noGrp="1"/>
          </p:cNvSpPr>
          <p:nvPr>
            <p:ph type="title"/>
          </p:nvPr>
        </p:nvSpPr>
        <p:spPr>
          <a:xfrm>
            <a:off x="899592" y="617538"/>
            <a:ext cx="8044383" cy="1143000"/>
          </a:xfrm>
        </p:spPr>
        <p:txBody>
          <a:bodyPr/>
          <a:lstStyle/>
          <a:p>
            <a:r>
              <a:rPr kumimoji="1" lang="ja-JP" altLang="en-US" dirty="0">
                <a:solidFill>
                  <a:srgbClr val="FFFF00"/>
                </a:solidFill>
              </a:rPr>
              <a:t>こころのエネルギーを増やすもの</a:t>
            </a:r>
          </a:p>
        </p:txBody>
      </p:sp>
      <p:sp>
        <p:nvSpPr>
          <p:cNvPr id="3" name="コンテンツ プレースホルダー 2">
            <a:extLst>
              <a:ext uri="{FF2B5EF4-FFF2-40B4-BE49-F238E27FC236}">
                <a16:creationId xmlns:a16="http://schemas.microsoft.com/office/drawing/2014/main" id="{AE18541A-0427-2AFB-D1BD-DB4E4282DD6D}"/>
              </a:ext>
            </a:extLst>
          </p:cNvPr>
          <p:cNvSpPr>
            <a:spLocks noGrp="1"/>
          </p:cNvSpPr>
          <p:nvPr>
            <p:ph idx="1"/>
          </p:nvPr>
        </p:nvSpPr>
        <p:spPr/>
        <p:txBody>
          <a:bodyPr/>
          <a:lstStyle/>
          <a:p>
            <a:r>
              <a:rPr kumimoji="1" lang="ja-JP" altLang="en-US" dirty="0">
                <a:solidFill>
                  <a:srgbClr val="FFFF00"/>
                </a:solidFill>
              </a:rPr>
              <a:t>休養と栄養補給</a:t>
            </a:r>
            <a:endParaRPr kumimoji="1" lang="en-US" altLang="ja-JP" dirty="0">
              <a:solidFill>
                <a:srgbClr val="FFFF00"/>
              </a:solidFill>
            </a:endParaRPr>
          </a:p>
          <a:p>
            <a:r>
              <a:rPr lang="ja-JP" altLang="en-US" dirty="0">
                <a:solidFill>
                  <a:srgbClr val="FFFF00"/>
                </a:solidFill>
              </a:rPr>
              <a:t>好奇心を満たす</a:t>
            </a:r>
            <a:r>
              <a:rPr lang="ja-JP" altLang="en-US" dirty="0"/>
              <a:t>こと</a:t>
            </a:r>
            <a:endParaRPr lang="en-US" altLang="ja-JP" dirty="0"/>
          </a:p>
          <a:p>
            <a:r>
              <a:rPr kumimoji="1" lang="ja-JP" altLang="en-US" dirty="0">
                <a:solidFill>
                  <a:srgbClr val="FFFF00"/>
                </a:solidFill>
              </a:rPr>
              <a:t>楽しめる</a:t>
            </a:r>
            <a:r>
              <a:rPr kumimoji="1" lang="ja-JP" altLang="en-US" dirty="0"/>
              <a:t>こと</a:t>
            </a:r>
            <a:endParaRPr kumimoji="1" lang="en-US" altLang="ja-JP" dirty="0"/>
          </a:p>
          <a:p>
            <a:r>
              <a:rPr lang="ja-JP" altLang="en-US" dirty="0">
                <a:solidFill>
                  <a:srgbClr val="FFFF00"/>
                </a:solidFill>
              </a:rPr>
              <a:t>満たされた気分</a:t>
            </a:r>
            <a:r>
              <a:rPr lang="ja-JP" altLang="en-US" dirty="0"/>
              <a:t>になること</a:t>
            </a:r>
            <a:endParaRPr lang="en-US" altLang="ja-JP" dirty="0"/>
          </a:p>
          <a:p>
            <a:r>
              <a:rPr kumimoji="1" lang="ja-JP" altLang="en-US" dirty="0">
                <a:solidFill>
                  <a:srgbClr val="FFFF00"/>
                </a:solidFill>
              </a:rPr>
              <a:t>自己肯定感を持てる</a:t>
            </a:r>
            <a:r>
              <a:rPr kumimoji="1" lang="ja-JP" altLang="en-US" dirty="0"/>
              <a:t>こと</a:t>
            </a:r>
            <a:endParaRPr kumimoji="1" lang="en-US" altLang="ja-JP" dirty="0"/>
          </a:p>
          <a:p>
            <a:r>
              <a:rPr lang="ja-JP" altLang="en-US" dirty="0">
                <a:solidFill>
                  <a:srgbClr val="FFFF00"/>
                </a:solidFill>
              </a:rPr>
              <a:t>肯定的な回想</a:t>
            </a:r>
            <a:r>
              <a:rPr lang="ja-JP" altLang="en-US" dirty="0"/>
              <a:t>をすること</a:t>
            </a:r>
            <a:endParaRPr kumimoji="1" lang="ja-JP" altLang="en-US" dirty="0"/>
          </a:p>
        </p:txBody>
      </p:sp>
    </p:spTree>
    <p:extLst>
      <p:ext uri="{BB962C8B-B14F-4D97-AF65-F5344CB8AC3E}">
        <p14:creationId xmlns:p14="http://schemas.microsoft.com/office/powerpoint/2010/main" val="382252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4F806-9C75-8D82-BA6F-104C40C8E74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A21965-4947-18F3-DDEB-B9B659D53BBA}"/>
              </a:ext>
            </a:extLst>
          </p:cNvPr>
          <p:cNvSpPr>
            <a:spLocks noGrp="1"/>
          </p:cNvSpPr>
          <p:nvPr>
            <p:ph type="title"/>
          </p:nvPr>
        </p:nvSpPr>
        <p:spPr/>
        <p:txBody>
          <a:bodyPr/>
          <a:lstStyle/>
          <a:p>
            <a:r>
              <a:rPr kumimoji="1" lang="ja-JP" altLang="en-US" dirty="0">
                <a:solidFill>
                  <a:srgbClr val="FFFF00"/>
                </a:solidFill>
              </a:rPr>
              <a:t>レジリエンス</a:t>
            </a:r>
          </a:p>
        </p:txBody>
      </p:sp>
      <p:sp>
        <p:nvSpPr>
          <p:cNvPr id="3" name="コンテンツ プレースホルダー 2">
            <a:extLst>
              <a:ext uri="{FF2B5EF4-FFF2-40B4-BE49-F238E27FC236}">
                <a16:creationId xmlns:a16="http://schemas.microsoft.com/office/drawing/2014/main" id="{F9BBFFA0-4434-4AC8-F8B1-092A410E399F}"/>
              </a:ext>
            </a:extLst>
          </p:cNvPr>
          <p:cNvSpPr>
            <a:spLocks noGrp="1"/>
          </p:cNvSpPr>
          <p:nvPr>
            <p:ph idx="1"/>
          </p:nvPr>
        </p:nvSpPr>
        <p:spPr>
          <a:xfrm>
            <a:off x="395536" y="2017713"/>
            <a:ext cx="8559552" cy="4114800"/>
          </a:xfrm>
        </p:spPr>
        <p:txBody>
          <a:bodyPr/>
          <a:lstStyle/>
          <a:p>
            <a:r>
              <a:rPr kumimoji="1" lang="ja-JP" altLang="en-US" dirty="0">
                <a:solidFill>
                  <a:schemeClr val="tx2"/>
                </a:solidFill>
              </a:rPr>
              <a:t>ストレス</a:t>
            </a:r>
            <a:r>
              <a:rPr kumimoji="1" lang="ja-JP" altLang="en-US" dirty="0"/>
              <a:t>や</a:t>
            </a:r>
            <a:r>
              <a:rPr kumimoji="1" lang="ja-JP" altLang="en-US" dirty="0">
                <a:solidFill>
                  <a:schemeClr val="tx2"/>
                </a:solidFill>
              </a:rPr>
              <a:t>不利な状況・状態</a:t>
            </a:r>
            <a:r>
              <a:rPr kumimoji="1" lang="ja-JP" altLang="en-US" dirty="0"/>
              <a:t>に</a:t>
            </a:r>
            <a:r>
              <a:rPr kumimoji="1" lang="ja-JP" altLang="en-US" dirty="0">
                <a:solidFill>
                  <a:schemeClr val="tx2"/>
                </a:solidFill>
              </a:rPr>
              <a:t>対抗</a:t>
            </a:r>
            <a:r>
              <a:rPr kumimoji="1" lang="ja-JP" altLang="en-US" dirty="0"/>
              <a:t>して元の状態に持っていく</a:t>
            </a:r>
            <a:r>
              <a:rPr kumimoji="1" lang="ja-JP" altLang="en-US" dirty="0">
                <a:solidFill>
                  <a:srgbClr val="FFFF00"/>
                </a:solidFill>
              </a:rPr>
              <a:t>内在する力</a:t>
            </a:r>
            <a:endParaRPr kumimoji="1" lang="en-US" altLang="ja-JP" dirty="0">
              <a:solidFill>
                <a:srgbClr val="FFFF00"/>
              </a:solidFill>
            </a:endParaRPr>
          </a:p>
          <a:p>
            <a:r>
              <a:rPr lang="ja-JP" altLang="en-US" dirty="0">
                <a:solidFill>
                  <a:srgbClr val="FFFF00"/>
                </a:solidFill>
              </a:rPr>
              <a:t>自然治癒力</a:t>
            </a:r>
            <a:r>
              <a:rPr lang="ja-JP" altLang="en-US" dirty="0"/>
              <a:t>の源</a:t>
            </a:r>
            <a:endParaRPr lang="en-US" altLang="ja-JP" dirty="0">
              <a:solidFill>
                <a:schemeClr val="tx2"/>
              </a:solidFill>
            </a:endParaRPr>
          </a:p>
          <a:p>
            <a:r>
              <a:rPr kumimoji="1" lang="ja-JP" altLang="en-US" dirty="0"/>
              <a:t>圧力により</a:t>
            </a:r>
            <a:r>
              <a:rPr kumimoji="1" lang="ja-JP" altLang="en-US" dirty="0">
                <a:solidFill>
                  <a:schemeClr val="tx2"/>
                </a:solidFill>
              </a:rPr>
              <a:t>へこんでしまうのではなく</a:t>
            </a:r>
            <a:r>
              <a:rPr kumimoji="1" lang="ja-JP" altLang="en-US" dirty="0"/>
              <a:t>、</a:t>
            </a:r>
            <a:r>
              <a:rPr kumimoji="1" lang="ja-JP" altLang="en-US" dirty="0">
                <a:solidFill>
                  <a:srgbClr val="FFFF00"/>
                </a:solidFill>
              </a:rPr>
              <a:t>弾力を持ってはね返せる</a:t>
            </a:r>
            <a:r>
              <a:rPr kumimoji="1" lang="ja-JP" altLang="en-US" dirty="0"/>
              <a:t>こと</a:t>
            </a:r>
            <a:endParaRPr kumimoji="1" lang="en-US" altLang="ja-JP" dirty="0"/>
          </a:p>
          <a:p>
            <a:r>
              <a:rPr lang="ja-JP" altLang="en-US" dirty="0">
                <a:solidFill>
                  <a:srgbClr val="FFFF00"/>
                </a:solidFill>
              </a:rPr>
              <a:t>しなやかさ</a:t>
            </a:r>
            <a:r>
              <a:rPr lang="ja-JP" altLang="en-US" dirty="0"/>
              <a:t>でもある</a:t>
            </a:r>
            <a:endParaRPr lang="en-US" altLang="ja-JP" dirty="0"/>
          </a:p>
          <a:p>
            <a:r>
              <a:rPr kumimoji="1" lang="ja-JP" altLang="en-US" dirty="0">
                <a:solidFill>
                  <a:srgbClr val="FFFF00"/>
                </a:solidFill>
              </a:rPr>
              <a:t>自己肯定感はレジリエンス</a:t>
            </a:r>
            <a:r>
              <a:rPr kumimoji="1" lang="ja-JP" altLang="en-US" dirty="0"/>
              <a:t>を担保する</a:t>
            </a:r>
          </a:p>
        </p:txBody>
      </p:sp>
    </p:spTree>
    <p:extLst>
      <p:ext uri="{BB962C8B-B14F-4D97-AF65-F5344CB8AC3E}">
        <p14:creationId xmlns:p14="http://schemas.microsoft.com/office/powerpoint/2010/main" val="482444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49D6-DFF2-1764-5643-A740E56369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CEAEE3-C0C8-8517-A802-0B75B3E5C511}"/>
              </a:ext>
            </a:extLst>
          </p:cNvPr>
          <p:cNvSpPr>
            <a:spLocks noGrp="1"/>
          </p:cNvSpPr>
          <p:nvPr>
            <p:ph type="title"/>
          </p:nvPr>
        </p:nvSpPr>
        <p:spPr>
          <a:xfrm>
            <a:off x="1150938" y="404664"/>
            <a:ext cx="7793037" cy="864096"/>
          </a:xfrm>
        </p:spPr>
        <p:txBody>
          <a:bodyPr/>
          <a:lstStyle/>
          <a:p>
            <a:r>
              <a:rPr kumimoji="1" lang="ja-JP" altLang="en-US" dirty="0">
                <a:solidFill>
                  <a:srgbClr val="FFFF00"/>
                </a:solidFill>
              </a:rPr>
              <a:t>うつ状態から回復を早めるには</a:t>
            </a:r>
          </a:p>
        </p:txBody>
      </p:sp>
      <p:sp>
        <p:nvSpPr>
          <p:cNvPr id="3" name="コンテンツ プレースホルダー 2">
            <a:extLst>
              <a:ext uri="{FF2B5EF4-FFF2-40B4-BE49-F238E27FC236}">
                <a16:creationId xmlns:a16="http://schemas.microsoft.com/office/drawing/2014/main" id="{FE40598C-2FD3-55BB-73C6-119649D515C9}"/>
              </a:ext>
            </a:extLst>
          </p:cNvPr>
          <p:cNvSpPr>
            <a:spLocks noGrp="1"/>
          </p:cNvSpPr>
          <p:nvPr>
            <p:ph idx="1"/>
          </p:nvPr>
        </p:nvSpPr>
        <p:spPr>
          <a:xfrm>
            <a:off x="1182688" y="1556793"/>
            <a:ext cx="7772400" cy="4464496"/>
          </a:xfrm>
        </p:spPr>
        <p:txBody>
          <a:bodyPr/>
          <a:lstStyle/>
          <a:p>
            <a:r>
              <a:rPr kumimoji="1" lang="ja-JP" altLang="en-US" dirty="0"/>
              <a:t>私はよくやっているよと</a:t>
            </a:r>
            <a:r>
              <a:rPr kumimoji="1" lang="ja-JP" altLang="en-US" dirty="0">
                <a:solidFill>
                  <a:srgbClr val="FFFF00"/>
                </a:solidFill>
              </a:rPr>
              <a:t>自分を褒める</a:t>
            </a:r>
            <a:endParaRPr kumimoji="1" lang="en-US" altLang="ja-JP" dirty="0">
              <a:solidFill>
                <a:srgbClr val="FFFF00"/>
              </a:solidFill>
            </a:endParaRPr>
          </a:p>
          <a:p>
            <a:r>
              <a:rPr lang="ja-JP" altLang="en-US" dirty="0"/>
              <a:t>こうして</a:t>
            </a:r>
            <a:r>
              <a:rPr lang="ja-JP" altLang="en-US" dirty="0">
                <a:solidFill>
                  <a:srgbClr val="FFFF00"/>
                </a:solidFill>
              </a:rPr>
              <a:t>自己肯定感</a:t>
            </a:r>
            <a:r>
              <a:rPr lang="ja-JP" altLang="en-US" dirty="0"/>
              <a:t>を持つ</a:t>
            </a:r>
            <a:endParaRPr lang="en-US" altLang="ja-JP" dirty="0"/>
          </a:p>
          <a:p>
            <a:r>
              <a:rPr kumimoji="1" lang="ja-JP" altLang="en-US" dirty="0"/>
              <a:t>他者・周囲に</a:t>
            </a:r>
            <a:r>
              <a:rPr kumimoji="1" lang="ja-JP" altLang="en-US" dirty="0">
                <a:solidFill>
                  <a:srgbClr val="FFFF00"/>
                </a:solidFill>
              </a:rPr>
              <a:t>合わさなくても良い</a:t>
            </a:r>
            <a:r>
              <a:rPr kumimoji="1" lang="ja-JP" altLang="en-US" dirty="0"/>
              <a:t>のだと開き直ること</a:t>
            </a:r>
            <a:endParaRPr kumimoji="1" lang="en-US" altLang="ja-JP" dirty="0"/>
          </a:p>
          <a:p>
            <a:r>
              <a:rPr lang="ja-JP" altLang="en-US" dirty="0"/>
              <a:t>以前はもっとできたのにと言われても、うつの回復期だから</a:t>
            </a:r>
            <a:r>
              <a:rPr lang="ja-JP" altLang="en-US" dirty="0">
                <a:solidFill>
                  <a:srgbClr val="FFFF00"/>
                </a:solidFill>
              </a:rPr>
              <a:t>仕方ないさ</a:t>
            </a:r>
            <a:r>
              <a:rPr lang="ja-JP" altLang="en-US" dirty="0"/>
              <a:t>と思うこと</a:t>
            </a:r>
            <a:endParaRPr lang="en-US" altLang="ja-JP" dirty="0"/>
          </a:p>
          <a:p>
            <a:r>
              <a:rPr kumimoji="1" lang="ja-JP" altLang="en-US" dirty="0">
                <a:solidFill>
                  <a:srgbClr val="FFFF00"/>
                </a:solidFill>
              </a:rPr>
              <a:t>ええ加減主義</a:t>
            </a:r>
            <a:r>
              <a:rPr lang="ja-JP" altLang="en-US" dirty="0"/>
              <a:t>でいいのだと思うこと</a:t>
            </a:r>
            <a:endParaRPr kumimoji="1" lang="ja-JP" altLang="en-US" dirty="0"/>
          </a:p>
        </p:txBody>
      </p:sp>
    </p:spTree>
    <p:extLst>
      <p:ext uri="{BB962C8B-B14F-4D97-AF65-F5344CB8AC3E}">
        <p14:creationId xmlns:p14="http://schemas.microsoft.com/office/powerpoint/2010/main" val="213282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80BE6-C948-4589-B564-74AF2CA4DC39}"/>
              </a:ext>
            </a:extLst>
          </p:cNvPr>
          <p:cNvSpPr>
            <a:spLocks noGrp="1"/>
          </p:cNvSpPr>
          <p:nvPr>
            <p:ph type="title"/>
          </p:nvPr>
        </p:nvSpPr>
        <p:spPr>
          <a:xfrm>
            <a:off x="1150938" y="404664"/>
            <a:ext cx="7793037" cy="936104"/>
          </a:xfrm>
        </p:spPr>
        <p:txBody>
          <a:bodyPr/>
          <a:lstStyle/>
          <a:p>
            <a:r>
              <a:rPr kumimoji="1" lang="ja-JP" altLang="en-US" dirty="0">
                <a:solidFill>
                  <a:srgbClr val="FFFF00"/>
                </a:solidFill>
              </a:rPr>
              <a:t>うつ状態の生活のしづらさ</a:t>
            </a:r>
          </a:p>
        </p:txBody>
      </p:sp>
      <p:sp>
        <p:nvSpPr>
          <p:cNvPr id="3" name="コンテンツ プレースホルダー 2">
            <a:extLst>
              <a:ext uri="{FF2B5EF4-FFF2-40B4-BE49-F238E27FC236}">
                <a16:creationId xmlns:a16="http://schemas.microsoft.com/office/drawing/2014/main" id="{8ACDE8DF-94FD-4725-B53C-570B1B83F3B7}"/>
              </a:ext>
            </a:extLst>
          </p:cNvPr>
          <p:cNvSpPr>
            <a:spLocks noGrp="1"/>
          </p:cNvSpPr>
          <p:nvPr>
            <p:ph idx="1"/>
          </p:nvPr>
        </p:nvSpPr>
        <p:spPr>
          <a:xfrm>
            <a:off x="179512" y="1412776"/>
            <a:ext cx="8775576" cy="5112568"/>
          </a:xfrm>
        </p:spPr>
        <p:txBody>
          <a:bodyPr/>
          <a:lstStyle/>
          <a:p>
            <a:r>
              <a:rPr kumimoji="1" lang="ja-JP" altLang="en-US" dirty="0"/>
              <a:t>自己に否定的な入力情報には敏感になり、自己に肯定的な入力情報に懐疑的になる</a:t>
            </a:r>
            <a:endParaRPr kumimoji="1" lang="en-US" altLang="ja-JP" dirty="0"/>
          </a:p>
          <a:p>
            <a:r>
              <a:rPr lang="ja-JP" altLang="en-US" dirty="0"/>
              <a:t>快刺激は入りにくく、不快刺激に反応しやすくなる</a:t>
            </a:r>
            <a:endParaRPr lang="en-US" altLang="ja-JP" dirty="0"/>
          </a:p>
          <a:p>
            <a:r>
              <a:rPr lang="ja-JP" altLang="en-US" dirty="0"/>
              <a:t>否定的分析・統合</a:t>
            </a:r>
            <a:endParaRPr lang="en-US" altLang="ja-JP" dirty="0"/>
          </a:p>
          <a:p>
            <a:r>
              <a:rPr lang="ja-JP" altLang="en-US" dirty="0"/>
              <a:t>行動がとれない</a:t>
            </a:r>
            <a:endParaRPr lang="en-US" altLang="ja-JP" dirty="0"/>
          </a:p>
          <a:p>
            <a:r>
              <a:rPr lang="ja-JP" altLang="en-US" dirty="0"/>
              <a:t>動き出しても否定的刺激に反応して行動制止</a:t>
            </a:r>
            <a:endParaRPr lang="en-US" altLang="ja-JP" dirty="0"/>
          </a:p>
          <a:p>
            <a:r>
              <a:rPr lang="ja-JP" altLang="en-US" dirty="0"/>
              <a:t>行動が喜びにつながらない</a:t>
            </a:r>
            <a:endParaRPr lang="en-US" altLang="ja-JP" dirty="0"/>
          </a:p>
          <a:p>
            <a:r>
              <a:rPr lang="ja-JP" altLang="en-US" dirty="0"/>
              <a:t>助言が叱責と感じられ、行動制止か怒りを持つ</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508520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EB57E-8B8D-49D5-92F2-05E158D21235}"/>
              </a:ext>
            </a:extLst>
          </p:cNvPr>
          <p:cNvSpPr>
            <a:spLocks noGrp="1"/>
          </p:cNvSpPr>
          <p:nvPr>
            <p:ph type="title"/>
          </p:nvPr>
        </p:nvSpPr>
        <p:spPr>
          <a:xfrm>
            <a:off x="1150938" y="404664"/>
            <a:ext cx="7793037" cy="720080"/>
          </a:xfrm>
        </p:spPr>
        <p:txBody>
          <a:bodyPr/>
          <a:lstStyle/>
          <a:p>
            <a:r>
              <a:rPr kumimoji="1" lang="ja-JP" altLang="en-US" dirty="0">
                <a:solidFill>
                  <a:srgbClr val="FFFF00"/>
                </a:solidFill>
              </a:rPr>
              <a:t>自閉スペクトラム症</a:t>
            </a:r>
          </a:p>
        </p:txBody>
      </p:sp>
      <p:sp>
        <p:nvSpPr>
          <p:cNvPr id="3" name="コンテンツ プレースホルダー 2">
            <a:extLst>
              <a:ext uri="{FF2B5EF4-FFF2-40B4-BE49-F238E27FC236}">
                <a16:creationId xmlns:a16="http://schemas.microsoft.com/office/drawing/2014/main" id="{0A9953F4-2C28-4CF4-A4D4-3FF441939203}"/>
              </a:ext>
            </a:extLst>
          </p:cNvPr>
          <p:cNvSpPr>
            <a:spLocks noGrp="1"/>
          </p:cNvSpPr>
          <p:nvPr>
            <p:ph idx="1"/>
          </p:nvPr>
        </p:nvSpPr>
        <p:spPr>
          <a:xfrm>
            <a:off x="827584" y="1268760"/>
            <a:ext cx="8127504" cy="4863753"/>
          </a:xfrm>
        </p:spPr>
        <p:txBody>
          <a:bodyPr/>
          <a:lstStyle/>
          <a:p>
            <a:r>
              <a:rPr kumimoji="1" lang="en-US" altLang="ja-JP" dirty="0"/>
              <a:t>DSM-</a:t>
            </a:r>
            <a:r>
              <a:rPr lang="en-US" altLang="ja-JP" dirty="0"/>
              <a:t>Ⅳ</a:t>
            </a:r>
            <a:r>
              <a:rPr lang="ja-JP" altLang="en-US" dirty="0"/>
              <a:t>、</a:t>
            </a:r>
            <a:r>
              <a:rPr lang="en-US" altLang="ja-JP" dirty="0"/>
              <a:t>ICD-10</a:t>
            </a:r>
            <a:r>
              <a:rPr lang="ja-JP" altLang="en-US" dirty="0"/>
              <a:t>で自閉性障害、アスペルガー障害を含む広汎性発達障がいとされていたものが、</a:t>
            </a:r>
            <a:r>
              <a:rPr lang="en-US" altLang="ja-JP" dirty="0"/>
              <a:t>DSM-5,ICD-11</a:t>
            </a:r>
            <a:r>
              <a:rPr lang="ja-JP" altLang="en-US" dirty="0"/>
              <a:t>では、自閉スペクトラム症という</a:t>
            </a:r>
            <a:r>
              <a:rPr lang="ja-JP" altLang="en-US" dirty="0">
                <a:solidFill>
                  <a:srgbClr val="FFFF00"/>
                </a:solidFill>
              </a:rPr>
              <a:t>連続体モデル</a:t>
            </a:r>
            <a:r>
              <a:rPr lang="ja-JP" altLang="en-US" dirty="0"/>
              <a:t>でまとめられた。</a:t>
            </a:r>
            <a:endParaRPr lang="en-US" altLang="ja-JP" dirty="0"/>
          </a:p>
          <a:p>
            <a:r>
              <a:rPr kumimoji="1" lang="en-US" altLang="ja-JP" dirty="0"/>
              <a:t>A.</a:t>
            </a:r>
            <a:r>
              <a:rPr kumimoji="1" lang="ja-JP" altLang="en-US" dirty="0"/>
              <a:t>社会的コミュニケーション及び対人的相互反応における持続的欠陥</a:t>
            </a:r>
            <a:endParaRPr kumimoji="1" lang="en-US" altLang="ja-JP" dirty="0"/>
          </a:p>
          <a:p>
            <a:r>
              <a:rPr lang="en-US" altLang="ja-JP" dirty="0"/>
              <a:t>B.</a:t>
            </a:r>
            <a:r>
              <a:rPr lang="ja-JP" altLang="en-US" dirty="0"/>
              <a:t>行動、興味、または活動の限定された反復的様式</a:t>
            </a:r>
            <a:endParaRPr kumimoji="1" lang="ja-JP" altLang="en-US" dirty="0"/>
          </a:p>
        </p:txBody>
      </p:sp>
    </p:spTree>
    <p:extLst>
      <p:ext uri="{BB962C8B-B14F-4D97-AF65-F5344CB8AC3E}">
        <p14:creationId xmlns:p14="http://schemas.microsoft.com/office/powerpoint/2010/main" val="2243589144"/>
      </p:ext>
    </p:extLst>
  </p:cSld>
  <p:clrMapOvr>
    <a:masterClrMapping/>
  </p:clrMapOvr>
  <mc:AlternateContent xmlns:mc="http://schemas.openxmlformats.org/markup-compatibility/2006" xmlns:p14="http://schemas.microsoft.com/office/powerpoint/2010/main">
    <mc:Choice Requires="p14">
      <p:transition spd="slow" p14:dur="2000" advTm="47533"/>
    </mc:Choice>
    <mc:Fallback xmlns="">
      <p:transition spd="slow" advTm="47533"/>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3E105-BB4B-48CE-AC57-0BD1E780598A}"/>
              </a:ext>
            </a:extLst>
          </p:cNvPr>
          <p:cNvSpPr>
            <a:spLocks noGrp="1"/>
          </p:cNvSpPr>
          <p:nvPr>
            <p:ph type="title"/>
          </p:nvPr>
        </p:nvSpPr>
        <p:spPr>
          <a:xfrm>
            <a:off x="457200" y="277812"/>
            <a:ext cx="8229600" cy="1783035"/>
          </a:xfrm>
        </p:spPr>
        <p:txBody>
          <a:bodyPr/>
          <a:lstStyle/>
          <a:p>
            <a:pPr marL="342900" marR="0" lvl="0" indent="-342900" defTabSz="914400" rtl="0" eaLnBrk="0" fontAlgn="base" latinLnBrk="0" hangingPunct="0">
              <a:lnSpc>
                <a:spcPct val="100000"/>
              </a:lnSpc>
              <a:spcBef>
                <a:spcPct val="20000"/>
              </a:spcBef>
              <a:spcAft>
                <a:spcPct val="0"/>
              </a:spcAft>
              <a:tabLst/>
              <a:defRPr/>
            </a:pPr>
            <a:r>
              <a:rPr kumimoji="1" lang="en-US" altLang="ja-JP"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A.</a:t>
            </a:r>
            <a:r>
              <a:rPr kumimoji="1" lang="ja-JP" altLang="en-US"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社会的コミュニケーション及び対人的相互反応における持続的欠陥</a:t>
            </a:r>
            <a:br>
              <a:rPr kumimoji="1" lang="en-US" altLang="ja-JP"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mn-cs"/>
              </a:rPr>
            </a:br>
            <a:endParaRPr kumimoji="1" lang="ja-JP" altLang="en-US" dirty="0"/>
          </a:p>
        </p:txBody>
      </p:sp>
      <p:sp>
        <p:nvSpPr>
          <p:cNvPr id="3" name="コンテンツ プレースホルダー 2">
            <a:extLst>
              <a:ext uri="{FF2B5EF4-FFF2-40B4-BE49-F238E27FC236}">
                <a16:creationId xmlns:a16="http://schemas.microsoft.com/office/drawing/2014/main" id="{76A7C8C9-FE19-4FD3-8641-D1D8C3DA6F64}"/>
              </a:ext>
            </a:extLst>
          </p:cNvPr>
          <p:cNvSpPr>
            <a:spLocks noGrp="1"/>
          </p:cNvSpPr>
          <p:nvPr>
            <p:ph idx="1"/>
          </p:nvPr>
        </p:nvSpPr>
        <p:spPr>
          <a:xfrm>
            <a:off x="457200" y="1412776"/>
            <a:ext cx="8229600" cy="5040560"/>
          </a:xfrm>
        </p:spPr>
        <p:txBody>
          <a:bodyPr/>
          <a:lstStyle/>
          <a:p>
            <a:r>
              <a:rPr kumimoji="1" lang="ja-JP" altLang="en-US" dirty="0"/>
              <a:t>相互の対人的ー情緒関係の欠落</a:t>
            </a:r>
            <a:endParaRPr kumimoji="1" lang="en-US" altLang="ja-JP" dirty="0"/>
          </a:p>
          <a:p>
            <a:pPr lvl="1"/>
            <a:r>
              <a:rPr lang="ja-JP" altLang="en-US" dirty="0"/>
              <a:t>異常に近づく、通常の会話のやり取りができない</a:t>
            </a:r>
            <a:endParaRPr lang="en-US" altLang="ja-JP" dirty="0"/>
          </a:p>
          <a:p>
            <a:pPr lvl="1"/>
            <a:r>
              <a:rPr kumimoji="1" lang="ja-JP" altLang="en-US" dirty="0"/>
              <a:t>興味、情動、感情を共有できない</a:t>
            </a:r>
            <a:endParaRPr kumimoji="1" lang="en-US" altLang="ja-JP" dirty="0"/>
          </a:p>
          <a:p>
            <a:r>
              <a:rPr lang="ja-JP" altLang="en-US" dirty="0"/>
              <a:t>非言語的コミュニケーション行動の欠如や</a:t>
            </a:r>
            <a:endParaRPr lang="en-US" altLang="ja-JP" dirty="0"/>
          </a:p>
          <a:p>
            <a:pPr marL="0" indent="0">
              <a:buNone/>
            </a:pPr>
            <a:r>
              <a:rPr lang="ja-JP" altLang="en-US" dirty="0"/>
              <a:t>まとまりの悪い言語的コミュニケーション</a:t>
            </a:r>
            <a:endParaRPr lang="en-US" altLang="ja-JP" dirty="0"/>
          </a:p>
          <a:p>
            <a:pPr marL="0" indent="0">
              <a:buNone/>
            </a:pPr>
            <a:r>
              <a:rPr lang="ja-JP" altLang="en-US" dirty="0"/>
              <a:t>　－視線が合わない、身振りの理解ができない</a:t>
            </a:r>
            <a:endParaRPr lang="en-US" altLang="ja-JP" dirty="0"/>
          </a:p>
          <a:p>
            <a:pPr marL="0" indent="0">
              <a:buNone/>
            </a:pPr>
            <a:r>
              <a:rPr lang="ja-JP" altLang="en-US" dirty="0"/>
              <a:t>　 人間関係を発展させそれを維持し理解することの欠陥</a:t>
            </a:r>
            <a:endParaRPr lang="en-US" altLang="ja-JP" dirty="0"/>
          </a:p>
          <a:p>
            <a:pPr marL="0" indent="0">
              <a:buNone/>
            </a:pPr>
            <a:r>
              <a:rPr kumimoji="1" lang="ja-JP" altLang="en-US" dirty="0"/>
              <a:t>　－様々な社会状況に合った行動ができない</a:t>
            </a:r>
          </a:p>
        </p:txBody>
      </p:sp>
      <p:sp>
        <p:nvSpPr>
          <p:cNvPr id="4" name="正方形/長方形 3">
            <a:extLst>
              <a:ext uri="{FF2B5EF4-FFF2-40B4-BE49-F238E27FC236}">
                <a16:creationId xmlns:a16="http://schemas.microsoft.com/office/drawing/2014/main" id="{E33E023E-A84C-47BF-9477-D1957B2FE4D7}"/>
              </a:ext>
            </a:extLst>
          </p:cNvPr>
          <p:cNvSpPr/>
          <p:nvPr/>
        </p:nvSpPr>
        <p:spPr bwMode="auto">
          <a:xfrm>
            <a:off x="611560" y="5085184"/>
            <a:ext cx="144016" cy="144016"/>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201624311"/>
      </p:ext>
    </p:extLst>
  </p:cSld>
  <p:clrMapOvr>
    <a:masterClrMapping/>
  </p:clrMapOvr>
  <mc:AlternateContent xmlns:mc="http://schemas.openxmlformats.org/markup-compatibility/2006" xmlns:p14="http://schemas.microsoft.com/office/powerpoint/2010/main">
    <mc:Choice Requires="p14">
      <p:transition spd="slow" p14:dur="2000" advTm="57076"/>
    </mc:Choice>
    <mc:Fallback xmlns="">
      <p:transition spd="slow" advTm="57076"/>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69CA42-B1D0-4776-A690-200A255D651A}"/>
              </a:ext>
            </a:extLst>
          </p:cNvPr>
          <p:cNvSpPr>
            <a:spLocks noGrp="1"/>
          </p:cNvSpPr>
          <p:nvPr>
            <p:ph type="title"/>
          </p:nvPr>
        </p:nvSpPr>
        <p:spPr>
          <a:xfrm>
            <a:off x="457200" y="260649"/>
            <a:ext cx="8229600" cy="1160164"/>
          </a:xfrm>
        </p:spPr>
        <p:txBody>
          <a:bodyPr/>
          <a:lstStyle/>
          <a:p>
            <a:r>
              <a:rPr lang="en-US" altLang="ja-JP" sz="3200" dirty="0">
                <a:solidFill>
                  <a:srgbClr val="FFFF00"/>
                </a:solidFill>
              </a:rPr>
              <a:t>B.</a:t>
            </a:r>
            <a:r>
              <a:rPr lang="ja-JP" altLang="en-US" sz="3200" dirty="0">
                <a:solidFill>
                  <a:srgbClr val="FFFF00"/>
                </a:solidFill>
              </a:rPr>
              <a:t>　行動、興味、または活動</a:t>
            </a:r>
            <a:br>
              <a:rPr lang="en-US" altLang="ja-JP" sz="3200" dirty="0">
                <a:solidFill>
                  <a:srgbClr val="FFFF00"/>
                </a:solidFill>
              </a:rPr>
            </a:br>
            <a:r>
              <a:rPr lang="ja-JP" altLang="en-US" sz="3200" dirty="0">
                <a:solidFill>
                  <a:srgbClr val="FFFF00"/>
                </a:solidFill>
              </a:rPr>
              <a:t>の限定された反復的様式</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A9F4EB1A-8125-49B4-9FA4-DDA7D9FD8181}"/>
              </a:ext>
            </a:extLst>
          </p:cNvPr>
          <p:cNvSpPr>
            <a:spLocks noGrp="1"/>
          </p:cNvSpPr>
          <p:nvPr>
            <p:ph idx="1"/>
          </p:nvPr>
        </p:nvSpPr>
        <p:spPr>
          <a:xfrm>
            <a:off x="323528" y="1600200"/>
            <a:ext cx="8640960" cy="4925144"/>
          </a:xfrm>
        </p:spPr>
        <p:txBody>
          <a:bodyPr/>
          <a:lstStyle/>
          <a:p>
            <a:r>
              <a:rPr kumimoji="1" lang="ja-JP" altLang="en-US" dirty="0"/>
              <a:t>常同的、反復的な身体運動、物の使用、会話。</a:t>
            </a:r>
            <a:endParaRPr kumimoji="1" lang="en-US" altLang="ja-JP" dirty="0"/>
          </a:p>
          <a:p>
            <a:pPr lvl="1"/>
            <a:r>
              <a:rPr lang="ja-JP" altLang="en-US" dirty="0"/>
              <a:t>体を奇妙に動かし続ける、</a:t>
            </a:r>
            <a:endParaRPr lang="en-US" altLang="ja-JP" dirty="0"/>
          </a:p>
          <a:p>
            <a:pPr lvl="1"/>
            <a:r>
              <a:rPr kumimoji="1" lang="ja-JP" altLang="en-US" dirty="0"/>
              <a:t>おもちゃの車を一列に並べる</a:t>
            </a:r>
            <a:endParaRPr kumimoji="1" lang="en-US" altLang="ja-JP" dirty="0"/>
          </a:p>
          <a:p>
            <a:pPr lvl="1"/>
            <a:r>
              <a:rPr kumimoji="1" lang="ja-JP" altLang="en-US" dirty="0"/>
              <a:t>オーム返し、場にそぐわない独語の繰り返し</a:t>
            </a:r>
            <a:endParaRPr kumimoji="1" lang="en-US" altLang="ja-JP" dirty="0"/>
          </a:p>
          <a:p>
            <a:r>
              <a:rPr lang="ja-JP" altLang="en-US" dirty="0"/>
              <a:t>同一性への固執、習慣への頑なこだわり、言語的、非言語的な儀式的行動様式</a:t>
            </a:r>
            <a:endParaRPr lang="en-US" altLang="ja-JP" dirty="0"/>
          </a:p>
          <a:p>
            <a:r>
              <a:rPr kumimoji="1" lang="ja-JP" altLang="en-US" dirty="0"/>
              <a:t>強度で異常なほど限定され執着する興味</a:t>
            </a:r>
            <a:endParaRPr kumimoji="1" lang="en-US" altLang="ja-JP" dirty="0"/>
          </a:p>
          <a:p>
            <a:r>
              <a:rPr lang="ja-JP" altLang="en-US" dirty="0"/>
              <a:t>感覚刺激に対する過敏さと鈍感さ、ある感覚的側面への並外れた興味</a:t>
            </a:r>
            <a:endParaRPr kumimoji="1" lang="ja-JP" altLang="en-US" dirty="0"/>
          </a:p>
        </p:txBody>
      </p:sp>
    </p:spTree>
    <p:extLst>
      <p:ext uri="{BB962C8B-B14F-4D97-AF65-F5344CB8AC3E}">
        <p14:creationId xmlns:p14="http://schemas.microsoft.com/office/powerpoint/2010/main" val="2339047396"/>
      </p:ext>
    </p:extLst>
  </p:cSld>
  <p:clrMapOvr>
    <a:masterClrMapping/>
  </p:clrMapOvr>
  <mc:AlternateContent xmlns:mc="http://schemas.openxmlformats.org/markup-compatibility/2006" xmlns:p14="http://schemas.microsoft.com/office/powerpoint/2010/main">
    <mc:Choice Requires="p14">
      <p:transition spd="slow" p14:dur="2000" advTm="68733"/>
    </mc:Choice>
    <mc:Fallback xmlns="">
      <p:transition spd="slow" advTm="687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21E065-F7A4-C443-6B40-9C0113EFD673}"/>
              </a:ext>
            </a:extLst>
          </p:cNvPr>
          <p:cNvSpPr>
            <a:spLocks noGrp="1"/>
          </p:cNvSpPr>
          <p:nvPr>
            <p:ph type="title"/>
          </p:nvPr>
        </p:nvSpPr>
        <p:spPr>
          <a:xfrm>
            <a:off x="683568" y="617538"/>
            <a:ext cx="8260407" cy="867246"/>
          </a:xfrm>
        </p:spPr>
        <p:txBody>
          <a:bodyPr/>
          <a:lstStyle/>
          <a:p>
            <a:r>
              <a:rPr lang="ja-JP" altLang="en-US" b="1" i="0" dirty="0">
                <a:solidFill>
                  <a:schemeClr val="tx2">
                    <a:lumMod val="50000"/>
                  </a:schemeClr>
                </a:solidFill>
                <a:effectLst/>
                <a:latin typeface="BIZ UDPGothic" panose="020B0400000000000000" pitchFamily="50" charset="-128"/>
                <a:ea typeface="BIZ UDPGothic" panose="020B0400000000000000" pitchFamily="50" charset="-128"/>
              </a:rPr>
              <a:t>「改正障害者差別解消法」の概要</a:t>
            </a:r>
            <a:endParaRPr kumimoji="1" lang="ja-JP" altLang="en-US" dirty="0">
              <a:solidFill>
                <a:schemeClr val="tx2">
                  <a:lumMod val="50000"/>
                </a:schemeClr>
              </a:solidFill>
            </a:endParaRPr>
          </a:p>
        </p:txBody>
      </p:sp>
      <p:pic>
        <p:nvPicPr>
          <p:cNvPr id="4" name="図 3">
            <a:extLst>
              <a:ext uri="{FF2B5EF4-FFF2-40B4-BE49-F238E27FC236}">
                <a16:creationId xmlns:a16="http://schemas.microsoft.com/office/drawing/2014/main" id="{8E7FB5E2-3797-E937-5EA4-BDD756C27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73" y="1628800"/>
            <a:ext cx="7642367" cy="482453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インク 2">
                <a:extLst>
                  <a:ext uri="{FF2B5EF4-FFF2-40B4-BE49-F238E27FC236}">
                    <a16:creationId xmlns:a16="http://schemas.microsoft.com/office/drawing/2014/main" id="{79C267E6-1EAD-D4AB-BC86-B40ACEDF0C2C}"/>
                  </a:ext>
                </a:extLst>
              </p14:cNvPr>
              <p14:cNvContentPartPr/>
              <p14:nvPr/>
            </p14:nvContentPartPr>
            <p14:xfrm>
              <a:off x="1172538" y="4256942"/>
              <a:ext cx="2068560" cy="28800"/>
            </p14:xfrm>
          </p:contentPart>
        </mc:Choice>
        <mc:Fallback xmlns="">
          <p:pic>
            <p:nvPicPr>
              <p:cNvPr id="3" name="インク 2">
                <a:extLst>
                  <a:ext uri="{FF2B5EF4-FFF2-40B4-BE49-F238E27FC236}">
                    <a16:creationId xmlns:a16="http://schemas.microsoft.com/office/drawing/2014/main" id="{79C267E6-1EAD-D4AB-BC86-B40ACEDF0C2C}"/>
                  </a:ext>
                </a:extLst>
              </p:cNvPr>
              <p:cNvPicPr/>
              <p:nvPr/>
            </p:nvPicPr>
            <p:blipFill>
              <a:blip r:embed="rId4"/>
              <a:stretch>
                <a:fillRect/>
              </a:stretch>
            </p:blipFill>
            <p:spPr>
              <a:xfrm>
                <a:off x="1109898" y="4194302"/>
                <a:ext cx="2194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インク 4">
                <a:extLst>
                  <a:ext uri="{FF2B5EF4-FFF2-40B4-BE49-F238E27FC236}">
                    <a16:creationId xmlns:a16="http://schemas.microsoft.com/office/drawing/2014/main" id="{839DF863-7FA5-12A4-DCE9-0B9D90308264}"/>
                  </a:ext>
                </a:extLst>
              </p14:cNvPr>
              <p14:cNvContentPartPr/>
              <p14:nvPr/>
            </p14:nvContentPartPr>
            <p14:xfrm>
              <a:off x="3888378" y="3897302"/>
              <a:ext cx="1662120" cy="28440"/>
            </p14:xfrm>
          </p:contentPart>
        </mc:Choice>
        <mc:Fallback xmlns="">
          <p:pic>
            <p:nvPicPr>
              <p:cNvPr id="5" name="インク 4">
                <a:extLst>
                  <a:ext uri="{FF2B5EF4-FFF2-40B4-BE49-F238E27FC236}">
                    <a16:creationId xmlns:a16="http://schemas.microsoft.com/office/drawing/2014/main" id="{839DF863-7FA5-12A4-DCE9-0B9D90308264}"/>
                  </a:ext>
                </a:extLst>
              </p:cNvPr>
              <p:cNvPicPr/>
              <p:nvPr/>
            </p:nvPicPr>
            <p:blipFill>
              <a:blip r:embed="rId6"/>
              <a:stretch>
                <a:fillRect/>
              </a:stretch>
            </p:blipFill>
            <p:spPr>
              <a:xfrm>
                <a:off x="3825378" y="3834662"/>
                <a:ext cx="1787760" cy="154080"/>
              </a:xfrm>
              <a:prstGeom prst="rect">
                <a:avLst/>
              </a:prstGeom>
            </p:spPr>
          </p:pic>
        </mc:Fallback>
      </mc:AlternateContent>
    </p:spTree>
    <p:extLst>
      <p:ext uri="{BB962C8B-B14F-4D97-AF65-F5344CB8AC3E}">
        <p14:creationId xmlns:p14="http://schemas.microsoft.com/office/powerpoint/2010/main" val="2790085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FEC6A2-A5F0-4C76-B515-24BC93CE4BFB}"/>
              </a:ext>
            </a:extLst>
          </p:cNvPr>
          <p:cNvSpPr>
            <a:spLocks noGrp="1"/>
          </p:cNvSpPr>
          <p:nvPr>
            <p:ph type="title"/>
          </p:nvPr>
        </p:nvSpPr>
        <p:spPr>
          <a:xfrm>
            <a:off x="1150938" y="617538"/>
            <a:ext cx="7793037" cy="723230"/>
          </a:xfrm>
        </p:spPr>
        <p:txBody>
          <a:bodyPr/>
          <a:lstStyle/>
          <a:p>
            <a:r>
              <a:rPr kumimoji="1" lang="ja-JP" altLang="en-US" dirty="0">
                <a:solidFill>
                  <a:srgbClr val="FFFF00"/>
                </a:solidFill>
              </a:rPr>
              <a:t>自閉スペクトラム症</a:t>
            </a:r>
          </a:p>
        </p:txBody>
      </p:sp>
      <p:sp>
        <p:nvSpPr>
          <p:cNvPr id="3" name="コンテンツ プレースホルダー 2">
            <a:extLst>
              <a:ext uri="{FF2B5EF4-FFF2-40B4-BE49-F238E27FC236}">
                <a16:creationId xmlns:a16="http://schemas.microsoft.com/office/drawing/2014/main" id="{36E6D2D7-46AC-4009-AE7B-135C4AFC98BE}"/>
              </a:ext>
            </a:extLst>
          </p:cNvPr>
          <p:cNvSpPr>
            <a:spLocks noGrp="1"/>
          </p:cNvSpPr>
          <p:nvPr>
            <p:ph idx="1"/>
          </p:nvPr>
        </p:nvSpPr>
        <p:spPr>
          <a:xfrm>
            <a:off x="1182688" y="1628800"/>
            <a:ext cx="7772400" cy="4503713"/>
          </a:xfrm>
        </p:spPr>
        <p:txBody>
          <a:bodyPr/>
          <a:lstStyle/>
          <a:p>
            <a:r>
              <a:rPr kumimoji="1" lang="ja-JP" altLang="en-US" dirty="0"/>
              <a:t>症状は発達早期に存在した（</a:t>
            </a:r>
            <a:r>
              <a:rPr kumimoji="1" lang="en-US" altLang="ja-JP" dirty="0"/>
              <a:t>3</a:t>
            </a:r>
            <a:r>
              <a:rPr kumimoji="1" lang="ja-JP" altLang="en-US" dirty="0"/>
              <a:t>歳以前とは限定されない）</a:t>
            </a:r>
            <a:endParaRPr kumimoji="1" lang="en-US" altLang="ja-JP" dirty="0"/>
          </a:p>
          <a:p>
            <a:r>
              <a:rPr lang="ja-JP" altLang="en-US" dirty="0">
                <a:solidFill>
                  <a:srgbClr val="FFFF00"/>
                </a:solidFill>
              </a:rPr>
              <a:t>社会的、職業的、その他重要な領域</a:t>
            </a:r>
            <a:r>
              <a:rPr lang="ja-JP" altLang="en-US" dirty="0"/>
              <a:t>における機能に</a:t>
            </a:r>
            <a:r>
              <a:rPr lang="ja-JP" altLang="en-US" dirty="0">
                <a:solidFill>
                  <a:srgbClr val="FFFF00"/>
                </a:solidFill>
              </a:rPr>
              <a:t>臨床的に明らかな障害</a:t>
            </a:r>
            <a:r>
              <a:rPr lang="ja-JP" altLang="en-US" dirty="0"/>
              <a:t>を引き起こしている。</a:t>
            </a:r>
            <a:endParaRPr lang="en-US" altLang="ja-JP" dirty="0"/>
          </a:p>
          <a:p>
            <a:r>
              <a:rPr kumimoji="1" lang="ja-JP" altLang="en-US" dirty="0">
                <a:solidFill>
                  <a:srgbClr val="FFFF00"/>
                </a:solidFill>
              </a:rPr>
              <a:t>症状があっても生活上の障害をもたらしていなければ病気であると診断してはいけない</a:t>
            </a:r>
            <a:r>
              <a:rPr kumimoji="1" lang="ja-JP" altLang="en-US" dirty="0"/>
              <a:t>、まさに</a:t>
            </a:r>
            <a:r>
              <a:rPr kumimoji="1" lang="ja-JP" altLang="en-US" dirty="0">
                <a:solidFill>
                  <a:srgbClr val="FFFF00"/>
                </a:solidFill>
              </a:rPr>
              <a:t>特性</a:t>
            </a:r>
            <a:r>
              <a:rPr kumimoji="1" lang="ja-JP" altLang="en-US" dirty="0"/>
              <a:t>そのもの</a:t>
            </a:r>
          </a:p>
        </p:txBody>
      </p:sp>
    </p:spTree>
    <p:extLst>
      <p:ext uri="{BB962C8B-B14F-4D97-AF65-F5344CB8AC3E}">
        <p14:creationId xmlns:p14="http://schemas.microsoft.com/office/powerpoint/2010/main" val="3826336588"/>
      </p:ext>
    </p:extLst>
  </p:cSld>
  <p:clrMapOvr>
    <a:masterClrMapping/>
  </p:clrMapOvr>
  <mc:AlternateContent xmlns:mc="http://schemas.openxmlformats.org/markup-compatibility/2006" xmlns:p14="http://schemas.microsoft.com/office/powerpoint/2010/main">
    <mc:Choice Requires="p14">
      <p:transition spd="slow" p14:dur="2000" advTm="62085"/>
    </mc:Choice>
    <mc:Fallback xmlns="">
      <p:transition spd="slow" advTm="62085"/>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18193-55A1-4440-9702-64829E418BD0}"/>
              </a:ext>
            </a:extLst>
          </p:cNvPr>
          <p:cNvSpPr>
            <a:spLocks noGrp="1"/>
          </p:cNvSpPr>
          <p:nvPr>
            <p:ph type="title"/>
          </p:nvPr>
        </p:nvSpPr>
        <p:spPr>
          <a:xfrm>
            <a:off x="1150938" y="332656"/>
            <a:ext cx="7793037" cy="864096"/>
          </a:xfrm>
        </p:spPr>
        <p:txBody>
          <a:bodyPr/>
          <a:lstStyle/>
          <a:p>
            <a:r>
              <a:rPr kumimoji="1" lang="ja-JP" altLang="en-US" dirty="0">
                <a:solidFill>
                  <a:srgbClr val="FFFF00"/>
                </a:solidFill>
              </a:rPr>
              <a:t>自閉スペクトラム症の認知機能</a:t>
            </a:r>
          </a:p>
        </p:txBody>
      </p:sp>
      <p:sp>
        <p:nvSpPr>
          <p:cNvPr id="3" name="コンテンツ プレースホルダー 2">
            <a:extLst>
              <a:ext uri="{FF2B5EF4-FFF2-40B4-BE49-F238E27FC236}">
                <a16:creationId xmlns:a16="http://schemas.microsoft.com/office/drawing/2014/main" id="{AB5B78CD-2428-4F3E-A790-0486B07BD618}"/>
              </a:ext>
            </a:extLst>
          </p:cNvPr>
          <p:cNvSpPr>
            <a:spLocks noGrp="1"/>
          </p:cNvSpPr>
          <p:nvPr>
            <p:ph idx="1"/>
          </p:nvPr>
        </p:nvSpPr>
        <p:spPr>
          <a:xfrm>
            <a:off x="457200" y="1600200"/>
            <a:ext cx="8435280" cy="4530725"/>
          </a:xfrm>
        </p:spPr>
        <p:txBody>
          <a:bodyPr/>
          <a:lstStyle/>
          <a:p>
            <a:r>
              <a:rPr kumimoji="1" lang="ja-JP" altLang="en-US" dirty="0"/>
              <a:t>強み</a:t>
            </a:r>
            <a:endParaRPr kumimoji="1" lang="en-US" altLang="ja-JP" dirty="0"/>
          </a:p>
          <a:p>
            <a:pPr lvl="1"/>
            <a:r>
              <a:rPr lang="ja-JP" altLang="en-US" dirty="0"/>
              <a:t>機械的記憶：正確なカタログ的知識</a:t>
            </a:r>
            <a:endParaRPr lang="en-US" altLang="ja-JP" dirty="0"/>
          </a:p>
          <a:p>
            <a:pPr lvl="1"/>
            <a:r>
              <a:rPr kumimoji="1" lang="ja-JP" altLang="en-US" dirty="0"/>
              <a:t>視覚表現：一度見ただけのものでも正確に描ける</a:t>
            </a:r>
            <a:endParaRPr kumimoji="1" lang="en-US" altLang="ja-JP" dirty="0"/>
          </a:p>
          <a:p>
            <a:r>
              <a:rPr lang="ja-JP" altLang="en-US" dirty="0"/>
              <a:t>弱み</a:t>
            </a:r>
            <a:endParaRPr lang="en-US" altLang="ja-JP" dirty="0"/>
          </a:p>
          <a:p>
            <a:pPr lvl="1"/>
            <a:r>
              <a:rPr kumimoji="1" lang="ja-JP" altLang="en-US" dirty="0"/>
              <a:t>社会相互関係ができない</a:t>
            </a:r>
            <a:endParaRPr kumimoji="1" lang="en-US" altLang="ja-JP" dirty="0"/>
          </a:p>
          <a:p>
            <a:pPr lvl="1"/>
            <a:r>
              <a:rPr lang="ja-JP" altLang="en-US" dirty="0"/>
              <a:t>自分流の解釈・理解</a:t>
            </a:r>
            <a:endParaRPr lang="en-US" altLang="ja-JP" dirty="0"/>
          </a:p>
          <a:p>
            <a:pPr lvl="1"/>
            <a:r>
              <a:rPr kumimoji="1" lang="ja-JP" altLang="en-US" dirty="0"/>
              <a:t>変化に適応できない</a:t>
            </a:r>
            <a:endParaRPr kumimoji="1" lang="en-US" altLang="ja-JP" dirty="0"/>
          </a:p>
          <a:p>
            <a:r>
              <a:rPr lang="ja-JP" altLang="en-US" dirty="0"/>
              <a:t>感覚（聴覚、触覚、視覚）の過敏さと鈍感さの混在。</a:t>
            </a:r>
            <a:endParaRPr kumimoji="1" lang="ja-JP" altLang="en-US" dirty="0"/>
          </a:p>
        </p:txBody>
      </p:sp>
    </p:spTree>
    <p:extLst>
      <p:ext uri="{BB962C8B-B14F-4D97-AF65-F5344CB8AC3E}">
        <p14:creationId xmlns:p14="http://schemas.microsoft.com/office/powerpoint/2010/main" val="3130535800"/>
      </p:ext>
    </p:extLst>
  </p:cSld>
  <p:clrMapOvr>
    <a:masterClrMapping/>
  </p:clrMapOvr>
  <mc:AlternateContent xmlns:mc="http://schemas.openxmlformats.org/markup-compatibility/2006" xmlns:p14="http://schemas.microsoft.com/office/powerpoint/2010/main">
    <mc:Choice Requires="p14">
      <p:transition spd="slow" p14:dur="2000" advTm="77252"/>
    </mc:Choice>
    <mc:Fallback xmlns="">
      <p:transition spd="slow" advTm="77252"/>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7DB66-9418-437B-99F1-A2D15D867B1E}"/>
              </a:ext>
            </a:extLst>
          </p:cNvPr>
          <p:cNvSpPr>
            <a:spLocks noGrp="1"/>
          </p:cNvSpPr>
          <p:nvPr>
            <p:ph type="title"/>
          </p:nvPr>
        </p:nvSpPr>
        <p:spPr>
          <a:xfrm>
            <a:off x="683568" y="476672"/>
            <a:ext cx="8260407" cy="864096"/>
          </a:xfrm>
        </p:spPr>
        <p:txBody>
          <a:bodyPr/>
          <a:lstStyle/>
          <a:p>
            <a:r>
              <a:rPr kumimoji="1" lang="ja-JP" altLang="en-US" dirty="0">
                <a:solidFill>
                  <a:srgbClr val="FFFF00"/>
                </a:solidFill>
              </a:rPr>
              <a:t>自閉スペクトラム症の就労支援　</a:t>
            </a:r>
          </a:p>
        </p:txBody>
      </p:sp>
      <p:sp>
        <p:nvSpPr>
          <p:cNvPr id="3" name="コンテンツ プレースホルダー 2">
            <a:extLst>
              <a:ext uri="{FF2B5EF4-FFF2-40B4-BE49-F238E27FC236}">
                <a16:creationId xmlns:a16="http://schemas.microsoft.com/office/drawing/2014/main" id="{2618F438-D8B7-4A70-8074-79BB70017C2A}"/>
              </a:ext>
            </a:extLst>
          </p:cNvPr>
          <p:cNvSpPr>
            <a:spLocks noGrp="1"/>
          </p:cNvSpPr>
          <p:nvPr>
            <p:ph idx="1"/>
          </p:nvPr>
        </p:nvSpPr>
        <p:spPr>
          <a:xfrm>
            <a:off x="611560" y="1340768"/>
            <a:ext cx="8343528" cy="5040559"/>
          </a:xfrm>
        </p:spPr>
        <p:txBody>
          <a:bodyPr/>
          <a:lstStyle/>
          <a:p>
            <a:r>
              <a:rPr kumimoji="1" lang="ja-JP" altLang="en-US" dirty="0"/>
              <a:t>失敗に対処する際のコミュニケーション・社会性の不足</a:t>
            </a:r>
            <a:endParaRPr kumimoji="1" lang="en-US" altLang="ja-JP" dirty="0"/>
          </a:p>
          <a:p>
            <a:pPr lvl="1"/>
            <a:r>
              <a:rPr lang="ja-JP" altLang="en-US" dirty="0"/>
              <a:t>失敗の報告と謝罪ができない</a:t>
            </a:r>
            <a:endParaRPr lang="en-US" altLang="ja-JP" dirty="0"/>
          </a:p>
          <a:p>
            <a:pPr lvl="1"/>
            <a:r>
              <a:rPr kumimoji="1" lang="ja-JP" altLang="en-US" dirty="0"/>
              <a:t>自分の立場ばかり主張する</a:t>
            </a:r>
            <a:endParaRPr kumimoji="1" lang="en-US" altLang="ja-JP" dirty="0"/>
          </a:p>
          <a:p>
            <a:pPr lvl="1"/>
            <a:r>
              <a:rPr lang="ja-JP" altLang="en-US" dirty="0"/>
              <a:t>言い訳が饒舌すぎる</a:t>
            </a:r>
            <a:endParaRPr lang="en-US" altLang="ja-JP" dirty="0"/>
          </a:p>
          <a:p>
            <a:pPr lvl="1"/>
            <a:r>
              <a:rPr kumimoji="1" lang="ja-JP" altLang="en-US" dirty="0"/>
              <a:t>表情や態度が適切でない</a:t>
            </a:r>
            <a:endParaRPr kumimoji="1" lang="en-US" altLang="ja-JP" dirty="0"/>
          </a:p>
          <a:p>
            <a:pPr lvl="1"/>
            <a:r>
              <a:rPr lang="ja-JP" altLang="en-US" dirty="0"/>
              <a:t>身体不調を訴えて逃避してしまう</a:t>
            </a:r>
            <a:endParaRPr lang="en-US" altLang="ja-JP" dirty="0"/>
          </a:p>
          <a:p>
            <a:r>
              <a:rPr kumimoji="1" lang="ja-JP" altLang="en-US" dirty="0"/>
              <a:t>入力、分析・統合、出力の特性から生じていることを理解する</a:t>
            </a:r>
          </a:p>
        </p:txBody>
      </p:sp>
    </p:spTree>
    <p:extLst>
      <p:ext uri="{BB962C8B-B14F-4D97-AF65-F5344CB8AC3E}">
        <p14:creationId xmlns:p14="http://schemas.microsoft.com/office/powerpoint/2010/main" val="3893489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A5AFFB-D6E4-B4F6-7035-B1AA8E6514A2}"/>
              </a:ext>
            </a:extLst>
          </p:cNvPr>
          <p:cNvSpPr>
            <a:spLocks noGrp="1"/>
          </p:cNvSpPr>
          <p:nvPr>
            <p:ph type="title"/>
          </p:nvPr>
        </p:nvSpPr>
        <p:spPr>
          <a:xfrm>
            <a:off x="1150938" y="260648"/>
            <a:ext cx="7793037" cy="792088"/>
          </a:xfrm>
        </p:spPr>
        <p:txBody>
          <a:bodyPr/>
          <a:lstStyle/>
          <a:p>
            <a:r>
              <a:rPr kumimoji="1" lang="ja-JP" altLang="en-US" dirty="0">
                <a:solidFill>
                  <a:srgbClr val="FFFF00"/>
                </a:solidFill>
              </a:rPr>
              <a:t>自閉スペクトラム症の情報処理</a:t>
            </a:r>
          </a:p>
        </p:txBody>
      </p:sp>
      <p:sp>
        <p:nvSpPr>
          <p:cNvPr id="3" name="コンテンツ プレースホルダー 2">
            <a:extLst>
              <a:ext uri="{FF2B5EF4-FFF2-40B4-BE49-F238E27FC236}">
                <a16:creationId xmlns:a16="http://schemas.microsoft.com/office/drawing/2014/main" id="{5D6CE9F8-32B5-1D6E-FF61-FCA2FDC9A3F5}"/>
              </a:ext>
            </a:extLst>
          </p:cNvPr>
          <p:cNvSpPr>
            <a:spLocks noGrp="1"/>
          </p:cNvSpPr>
          <p:nvPr>
            <p:ph idx="1"/>
          </p:nvPr>
        </p:nvSpPr>
        <p:spPr>
          <a:xfrm>
            <a:off x="323528" y="1124744"/>
            <a:ext cx="8820472" cy="5007769"/>
          </a:xfrm>
        </p:spPr>
        <p:txBody>
          <a:bodyPr/>
          <a:lstStyle/>
          <a:p>
            <a:r>
              <a:rPr kumimoji="1" lang="ja-JP" altLang="en-US" dirty="0">
                <a:solidFill>
                  <a:srgbClr val="FFFF00"/>
                </a:solidFill>
              </a:rPr>
              <a:t>刺激に対する過敏さと鈍感さ</a:t>
            </a:r>
            <a:endParaRPr kumimoji="1" lang="en-US" altLang="ja-JP" dirty="0">
              <a:solidFill>
                <a:srgbClr val="FFFF00"/>
              </a:solidFill>
            </a:endParaRPr>
          </a:p>
          <a:p>
            <a:r>
              <a:rPr lang="ja-JP" altLang="en-US" dirty="0">
                <a:solidFill>
                  <a:srgbClr val="FFFF00"/>
                </a:solidFill>
              </a:rPr>
              <a:t>刺激の取捨選択ができない</a:t>
            </a:r>
            <a:endParaRPr lang="en-US" altLang="ja-JP" dirty="0">
              <a:solidFill>
                <a:srgbClr val="FFFF00"/>
              </a:solidFill>
            </a:endParaRPr>
          </a:p>
          <a:p>
            <a:r>
              <a:rPr kumimoji="1" lang="ja-JP" altLang="en-US" dirty="0">
                <a:solidFill>
                  <a:srgbClr val="FFFF00"/>
                </a:solidFill>
              </a:rPr>
              <a:t>注意の適度な転換が苦手</a:t>
            </a:r>
            <a:r>
              <a:rPr kumimoji="1" lang="ja-JP" altLang="en-US" dirty="0"/>
              <a:t>、</a:t>
            </a:r>
            <a:r>
              <a:rPr kumimoji="1" lang="ja-JP" altLang="en-US" dirty="0">
                <a:solidFill>
                  <a:srgbClr val="FFFF00"/>
                </a:solidFill>
              </a:rPr>
              <a:t>集中しすぎる</a:t>
            </a:r>
            <a:endParaRPr kumimoji="1" lang="en-US" altLang="ja-JP" dirty="0">
              <a:solidFill>
                <a:srgbClr val="FFFF00"/>
              </a:solidFill>
            </a:endParaRPr>
          </a:p>
          <a:p>
            <a:r>
              <a:rPr lang="ja-JP" altLang="en-US" dirty="0">
                <a:solidFill>
                  <a:srgbClr val="FFFF00"/>
                </a:solidFill>
              </a:rPr>
              <a:t>神経過程のつながり</a:t>
            </a:r>
            <a:r>
              <a:rPr lang="ja-JP" altLang="en-US" dirty="0"/>
              <a:t>が、</a:t>
            </a:r>
            <a:r>
              <a:rPr lang="ja-JP" altLang="en-US" dirty="0">
                <a:solidFill>
                  <a:srgbClr val="FFFF00"/>
                </a:solidFill>
              </a:rPr>
              <a:t>停止したり</a:t>
            </a:r>
            <a:r>
              <a:rPr lang="ja-JP" altLang="en-US" dirty="0"/>
              <a:t>、いくつかの過程が</a:t>
            </a:r>
            <a:r>
              <a:rPr lang="ja-JP" altLang="en-US" dirty="0">
                <a:solidFill>
                  <a:srgbClr val="FFFF00"/>
                </a:solidFill>
              </a:rPr>
              <a:t>繰り返され</a:t>
            </a:r>
            <a:r>
              <a:rPr lang="ja-JP" altLang="en-US" dirty="0"/>
              <a:t>たりして</a:t>
            </a:r>
            <a:r>
              <a:rPr lang="ja-JP" altLang="en-US" dirty="0">
                <a:solidFill>
                  <a:srgbClr val="FFFF00"/>
                </a:solidFill>
              </a:rPr>
              <a:t>反復活動が多い</a:t>
            </a:r>
            <a:endParaRPr lang="en-US" altLang="ja-JP" dirty="0">
              <a:solidFill>
                <a:srgbClr val="FFFF00"/>
              </a:solidFill>
            </a:endParaRPr>
          </a:p>
          <a:p>
            <a:r>
              <a:rPr kumimoji="1" lang="ja-JP" altLang="en-US" dirty="0">
                <a:solidFill>
                  <a:srgbClr val="FFFF00"/>
                </a:solidFill>
              </a:rPr>
              <a:t>他者の心の動きを自分の心の動きで置き換える</a:t>
            </a:r>
            <a:endParaRPr kumimoji="1" lang="en-US" altLang="ja-JP" dirty="0">
              <a:solidFill>
                <a:srgbClr val="FFFF00"/>
              </a:solidFill>
            </a:endParaRPr>
          </a:p>
          <a:p>
            <a:r>
              <a:rPr lang="ja-JP" altLang="en-US" dirty="0">
                <a:solidFill>
                  <a:srgbClr val="FFFF00"/>
                </a:solidFill>
              </a:rPr>
              <a:t>内的刺激にも反応しやすい</a:t>
            </a:r>
            <a:endParaRPr lang="en-US" altLang="ja-JP" dirty="0">
              <a:solidFill>
                <a:srgbClr val="FFFF00"/>
              </a:solidFill>
            </a:endParaRPr>
          </a:p>
          <a:p>
            <a:r>
              <a:rPr kumimoji="1" lang="ja-JP" altLang="en-US" dirty="0">
                <a:solidFill>
                  <a:srgbClr val="FFFF00"/>
                </a:solidFill>
              </a:rPr>
              <a:t>不快な内的刺激を抑える</a:t>
            </a:r>
            <a:r>
              <a:rPr kumimoji="1" lang="ja-JP" altLang="en-US" dirty="0"/>
              <a:t>ために</a:t>
            </a:r>
            <a:r>
              <a:rPr kumimoji="1" lang="ja-JP" altLang="en-US" dirty="0">
                <a:solidFill>
                  <a:srgbClr val="FFFF00"/>
                </a:solidFill>
              </a:rPr>
              <a:t>独自の方法を持つ</a:t>
            </a:r>
          </a:p>
        </p:txBody>
      </p:sp>
    </p:spTree>
    <p:extLst>
      <p:ext uri="{BB962C8B-B14F-4D97-AF65-F5344CB8AC3E}">
        <p14:creationId xmlns:p14="http://schemas.microsoft.com/office/powerpoint/2010/main" val="1471243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F6679-4CE2-D2C4-BA48-E0D0832F5304}"/>
            </a:ext>
          </a:extLst>
        </p:cNvPr>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D14F3D73-1D5C-5383-7D9D-ED3F33DA055D}"/>
              </a:ext>
            </a:extLst>
          </p:cNvPr>
          <p:cNvSpPr>
            <a:spLocks noGrp="1"/>
          </p:cNvSpPr>
          <p:nvPr>
            <p:ph type="sldNum" sz="quarter" idx="12"/>
          </p:nvPr>
        </p:nvSpPr>
        <p:spPr/>
        <p:txBody>
          <a:bodyPr/>
          <a:lstStyle/>
          <a:p>
            <a:fld id="{28E7E519-6FDA-4A57-BDBF-2EE1570704F1}" type="slidenum">
              <a:rPr lang="en-US" altLang="ja-JP"/>
              <a:pPr/>
              <a:t>64</a:t>
            </a:fld>
            <a:endParaRPr lang="en-US" altLang="ja-JP"/>
          </a:p>
        </p:txBody>
      </p:sp>
      <p:sp>
        <p:nvSpPr>
          <p:cNvPr id="34818" name="Rectangle 2">
            <a:extLst>
              <a:ext uri="{FF2B5EF4-FFF2-40B4-BE49-F238E27FC236}">
                <a16:creationId xmlns:a16="http://schemas.microsoft.com/office/drawing/2014/main" id="{D7E45852-B316-85D3-B68D-368EE992F058}"/>
              </a:ext>
            </a:extLst>
          </p:cNvPr>
          <p:cNvSpPr>
            <a:spLocks noGrp="1" noChangeArrowheads="1"/>
          </p:cNvSpPr>
          <p:nvPr>
            <p:ph type="title"/>
          </p:nvPr>
        </p:nvSpPr>
        <p:spPr>
          <a:xfrm>
            <a:off x="317500" y="1052735"/>
            <a:ext cx="8637588" cy="1152129"/>
          </a:xfrm>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60000"/>
              <a:buFont typeface="Wingdings" panose="05000000000000000000" pitchFamily="2" charset="2"/>
              <a:buChar char="n"/>
              <a:tabLst/>
              <a:defRPr/>
            </a:pPr>
            <a:r>
              <a:rPr lang="ja-JP" altLang="en-US" dirty="0">
                <a:solidFill>
                  <a:srgbClr val="FFFF00"/>
                </a:solidFill>
              </a:rPr>
              <a:t>知的能力障害者の適応障害</a:t>
            </a:r>
            <a:br>
              <a:rPr lang="en-US" altLang="ja-JP" dirty="0">
                <a:solidFill>
                  <a:srgbClr val="FFFF00"/>
                </a:solidFill>
              </a:rPr>
            </a:br>
            <a:r>
              <a:rPr kumimoji="1" lang="ja-JP" altLang="en-US" sz="3200" b="0" i="0" u="none" strike="noStrike" kern="1200" cap="none" spc="0" normalizeH="0" baseline="0" noProof="0" dirty="0">
                <a:ln>
                  <a:noFill/>
                </a:ln>
                <a:solidFill>
                  <a:srgbClr val="FFFF00"/>
                </a:solidFill>
                <a:effectLst/>
                <a:uLnTx/>
                <a:uFillTx/>
                <a:latin typeface="Tahoma"/>
                <a:ea typeface="ＭＳ Ｐゴシック"/>
                <a:cs typeface="+mn-cs"/>
              </a:rPr>
              <a:t>入力</a:t>
            </a:r>
            <a:r>
              <a:rPr kumimoji="1" lang="en-US" altLang="ja-JP" sz="3200" b="0" i="0" u="none" strike="noStrike" kern="1200" cap="none" spc="0" normalizeH="0" baseline="0" noProof="0" dirty="0">
                <a:ln>
                  <a:noFill/>
                </a:ln>
                <a:solidFill>
                  <a:srgbClr val="FFFF00"/>
                </a:solidFill>
                <a:effectLst/>
                <a:uLnTx/>
                <a:uFillTx/>
                <a:latin typeface="Tahoma"/>
                <a:ea typeface="ＭＳ Ｐゴシック"/>
                <a:cs typeface="+mn-cs"/>
              </a:rPr>
              <a:t>(</a:t>
            </a:r>
            <a:r>
              <a:rPr kumimoji="1" lang="ja-JP" altLang="en-US" sz="3200" b="0" i="0" u="none" strike="noStrike" kern="1200" cap="none" spc="0" normalizeH="0" baseline="0" noProof="0" dirty="0">
                <a:ln>
                  <a:noFill/>
                </a:ln>
                <a:solidFill>
                  <a:srgbClr val="FFFF00"/>
                </a:solidFill>
                <a:effectLst/>
                <a:uLnTx/>
                <a:uFillTx/>
                <a:latin typeface="Tahoma"/>
                <a:ea typeface="ＭＳ Ｐゴシック"/>
                <a:cs typeface="+mn-cs"/>
              </a:rPr>
              <a:t>インプット</a:t>
            </a:r>
            <a:r>
              <a:rPr kumimoji="1" lang="en-US" altLang="ja-JP" sz="3200" b="0" i="0" u="none" strike="noStrike" kern="1200" cap="none" spc="0" normalizeH="0" baseline="0" noProof="0" dirty="0">
                <a:ln>
                  <a:noFill/>
                </a:ln>
                <a:solidFill>
                  <a:srgbClr val="FFFF00"/>
                </a:solidFill>
                <a:effectLst/>
                <a:uLnTx/>
                <a:uFillTx/>
                <a:latin typeface="Tahoma"/>
                <a:ea typeface="ＭＳ Ｐゴシック"/>
                <a:cs typeface="+mn-cs"/>
              </a:rPr>
              <a:t>)</a:t>
            </a:r>
            <a:r>
              <a:rPr kumimoji="1" lang="ja-JP" altLang="en-US" sz="3200" b="0" i="0" u="none" strike="noStrike" kern="1200" cap="none" spc="0" normalizeH="0" baseline="0" noProof="0" dirty="0">
                <a:ln>
                  <a:noFill/>
                </a:ln>
                <a:solidFill>
                  <a:srgbClr val="FFFF00"/>
                </a:solidFill>
                <a:effectLst/>
                <a:uLnTx/>
                <a:uFillTx/>
                <a:latin typeface="Tahoma"/>
                <a:ea typeface="ＭＳ Ｐゴシック"/>
                <a:cs typeface="+mn-cs"/>
              </a:rPr>
              <a:t>の障害</a:t>
            </a:r>
            <a:r>
              <a:rPr kumimoji="1" lang="ja-JP" altLang="en-US" sz="3200" b="0" i="0" u="none" strike="noStrike" kern="1200" cap="none" spc="0" normalizeH="0" baseline="0" noProof="0" dirty="0">
                <a:ln>
                  <a:noFill/>
                </a:ln>
                <a:solidFill>
                  <a:srgbClr val="FFFFFF"/>
                </a:solidFill>
                <a:effectLst/>
                <a:uLnTx/>
                <a:uFillTx/>
                <a:latin typeface="Tahoma"/>
                <a:ea typeface="ＭＳ Ｐゴシック"/>
                <a:cs typeface="+mn-cs"/>
              </a:rPr>
              <a:t>＝</a:t>
            </a:r>
            <a:r>
              <a:rPr kumimoji="1" lang="ja-JP" altLang="en-US" sz="3200" b="0" i="0" u="none" strike="noStrike" kern="1200" cap="none" spc="0" normalizeH="0" baseline="0" noProof="0" dirty="0">
                <a:ln>
                  <a:noFill/>
                </a:ln>
                <a:solidFill>
                  <a:srgbClr val="FFFF00"/>
                </a:solidFill>
                <a:effectLst/>
                <a:uLnTx/>
                <a:uFillTx/>
                <a:latin typeface="Century" panose="02040604050505020304" pitchFamily="18" charset="0"/>
                <a:ea typeface="ＭＳ ゴシック" panose="020B0609070205080204" pitchFamily="49" charset="-128"/>
                <a:cs typeface="+mn-cs"/>
              </a:rPr>
              <a:t>知覚における障害</a:t>
            </a:r>
            <a:br>
              <a:rPr kumimoji="1" lang="ja-JP" altLang="en-US" sz="3200" b="0" i="0" u="none" strike="noStrike" kern="1200" cap="none" spc="0" normalizeH="0" baseline="0" noProof="0" dirty="0">
                <a:ln>
                  <a:noFill/>
                </a:ln>
                <a:solidFill>
                  <a:srgbClr val="FFFF00"/>
                </a:solidFill>
                <a:effectLst/>
                <a:uLnTx/>
                <a:uFillTx/>
                <a:latin typeface="Century" panose="02040604050505020304" pitchFamily="18" charset="0"/>
                <a:ea typeface="ＭＳ ゴシック" panose="020B0609070205080204" pitchFamily="49" charset="-128"/>
                <a:cs typeface="+mn-cs"/>
              </a:rPr>
            </a:br>
            <a:endParaRPr lang="ja-JP" altLang="en-US" dirty="0">
              <a:solidFill>
                <a:srgbClr val="FFFF00"/>
              </a:solidFill>
            </a:endParaRPr>
          </a:p>
        </p:txBody>
      </p:sp>
      <p:sp>
        <p:nvSpPr>
          <p:cNvPr id="34819" name="Rectangle 3">
            <a:extLst>
              <a:ext uri="{FF2B5EF4-FFF2-40B4-BE49-F238E27FC236}">
                <a16:creationId xmlns:a16="http://schemas.microsoft.com/office/drawing/2014/main" id="{F9C63461-546D-7049-B504-A99C2436B669}"/>
              </a:ext>
            </a:extLst>
          </p:cNvPr>
          <p:cNvSpPr>
            <a:spLocks noGrp="1" noChangeArrowheads="1"/>
          </p:cNvSpPr>
          <p:nvPr>
            <p:ph type="body" idx="1"/>
          </p:nvPr>
        </p:nvSpPr>
        <p:spPr>
          <a:xfrm>
            <a:off x="317500" y="2276872"/>
            <a:ext cx="8445500" cy="3819128"/>
          </a:xfrm>
        </p:spPr>
        <p:txBody>
          <a:bodyPr/>
          <a:lstStyle/>
          <a:p>
            <a:r>
              <a:rPr lang="ja-JP" altLang="en-US" dirty="0">
                <a:latin typeface="Century" panose="02040604050505020304" pitchFamily="18" charset="0"/>
              </a:rPr>
              <a:t>聞こえすぎる、見えすぎるなどの</a:t>
            </a:r>
            <a:r>
              <a:rPr lang="ja-JP" altLang="en-US" dirty="0">
                <a:solidFill>
                  <a:srgbClr val="FFFF00"/>
                </a:solidFill>
                <a:latin typeface="Century" panose="02040604050505020304" pitchFamily="18" charset="0"/>
              </a:rPr>
              <a:t>過敏性</a:t>
            </a:r>
          </a:p>
          <a:p>
            <a:r>
              <a:rPr lang="ja-JP" altLang="en-US" dirty="0">
                <a:latin typeface="Century" panose="02040604050505020304" pitchFamily="18" charset="0"/>
              </a:rPr>
              <a:t>見え方、聞こえ方が健常者と異なる可能性</a:t>
            </a:r>
            <a:endParaRPr lang="en-US" altLang="ja-JP" dirty="0">
              <a:latin typeface="Century" panose="02040604050505020304" pitchFamily="18" charset="0"/>
            </a:endParaRPr>
          </a:p>
          <a:p>
            <a:r>
              <a:rPr lang="ja-JP" altLang="en-US" dirty="0">
                <a:solidFill>
                  <a:srgbClr val="FFFF00"/>
                </a:solidFill>
                <a:latin typeface="Century" panose="02040604050505020304" pitchFamily="18" charset="0"/>
              </a:rPr>
              <a:t>注意の適切な変換ができない</a:t>
            </a:r>
            <a:endParaRPr lang="en-US" altLang="ja-JP" dirty="0">
              <a:solidFill>
                <a:srgbClr val="FFFF00"/>
              </a:solidFill>
              <a:latin typeface="Century" panose="02040604050505020304" pitchFamily="18" charset="0"/>
            </a:endParaRPr>
          </a:p>
          <a:p>
            <a:r>
              <a:rPr lang="ja-JP" altLang="en-US" dirty="0">
                <a:latin typeface="Century" panose="02040604050505020304" pitchFamily="18" charset="0"/>
              </a:rPr>
              <a:t>聞いているように見えて聞こえていない</a:t>
            </a:r>
          </a:p>
          <a:p>
            <a:r>
              <a:rPr lang="ja-JP" altLang="en-US" dirty="0">
                <a:solidFill>
                  <a:srgbClr val="FFFF00"/>
                </a:solidFill>
                <a:latin typeface="Century" panose="02040604050505020304" pitchFamily="18" charset="0"/>
              </a:rPr>
              <a:t>触覚の過敏性</a:t>
            </a:r>
            <a:r>
              <a:rPr lang="ja-JP" altLang="en-US" dirty="0"/>
              <a:t> </a:t>
            </a:r>
          </a:p>
        </p:txBody>
      </p:sp>
    </p:spTree>
    <p:extLst>
      <p:ext uri="{BB962C8B-B14F-4D97-AF65-F5344CB8AC3E}">
        <p14:creationId xmlns:p14="http://schemas.microsoft.com/office/powerpoint/2010/main" val="3359384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25905-607B-05F1-5E88-2A5B732467DC}"/>
            </a:ext>
          </a:extLst>
        </p:cNvPr>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B215F713-027F-CE57-7B21-090EE9F9D1AC}"/>
              </a:ext>
            </a:extLst>
          </p:cNvPr>
          <p:cNvSpPr>
            <a:spLocks noGrp="1"/>
          </p:cNvSpPr>
          <p:nvPr>
            <p:ph type="sldNum" sz="quarter" idx="12"/>
          </p:nvPr>
        </p:nvSpPr>
        <p:spPr/>
        <p:txBody>
          <a:bodyPr/>
          <a:lstStyle/>
          <a:p>
            <a:fld id="{63297BD2-F1D3-450E-971B-0D814E19B485}" type="slidenum">
              <a:rPr lang="en-US" altLang="ja-JP"/>
              <a:pPr/>
              <a:t>65</a:t>
            </a:fld>
            <a:endParaRPr lang="en-US" altLang="ja-JP" dirty="0"/>
          </a:p>
        </p:txBody>
      </p:sp>
      <p:sp>
        <p:nvSpPr>
          <p:cNvPr id="36866" name="Rectangle 2">
            <a:extLst>
              <a:ext uri="{FF2B5EF4-FFF2-40B4-BE49-F238E27FC236}">
                <a16:creationId xmlns:a16="http://schemas.microsoft.com/office/drawing/2014/main" id="{D5BDC0F9-62F0-E27D-0FFA-EC83596084CD}"/>
              </a:ext>
            </a:extLst>
          </p:cNvPr>
          <p:cNvSpPr>
            <a:spLocks noGrp="1" noChangeArrowheads="1"/>
          </p:cNvSpPr>
          <p:nvPr>
            <p:ph type="title"/>
          </p:nvPr>
        </p:nvSpPr>
        <p:spPr>
          <a:xfrm>
            <a:off x="317500" y="544513"/>
            <a:ext cx="8637588" cy="1397000"/>
          </a:xfrm>
        </p:spPr>
        <p:txBody>
          <a:bodyPr/>
          <a:lstStyle/>
          <a:p>
            <a:pPr marL="342900" marR="0" lvl="0" indent="-342900" algn="l" defTabSz="914400" rtl="0" eaLnBrk="1" fontAlgn="base" latinLnBrk="0" hangingPunct="1">
              <a:lnSpc>
                <a:spcPct val="90000"/>
              </a:lnSpc>
              <a:spcBef>
                <a:spcPct val="20000"/>
              </a:spcBef>
              <a:spcAft>
                <a:spcPct val="0"/>
              </a:spcAft>
              <a:buClr>
                <a:srgbClr val="FFCC00"/>
              </a:buClr>
              <a:buSzPct val="60000"/>
              <a:buFont typeface="Wingdings" panose="05000000000000000000" pitchFamily="2" charset="2"/>
              <a:buChar char="n"/>
              <a:tabLst/>
              <a:defRPr/>
            </a:pPr>
            <a:r>
              <a:rPr lang="ja-JP" altLang="en-US" dirty="0">
                <a:solidFill>
                  <a:srgbClr val="FFFF00"/>
                </a:solidFill>
              </a:rPr>
              <a:t>知的能力障害者の適応障害</a:t>
            </a:r>
            <a:br>
              <a:rPr lang="en-US" altLang="ja-JP" dirty="0">
                <a:solidFill>
                  <a:srgbClr val="FFFF00"/>
                </a:solidFill>
              </a:rPr>
            </a:br>
            <a:r>
              <a:rPr kumimoji="1" lang="ja-JP" altLang="en-US" sz="3200" b="0" i="0" u="none" strike="noStrike" kern="1200" cap="none" spc="0" normalizeH="0" baseline="0" noProof="0" dirty="0">
                <a:ln>
                  <a:noFill/>
                </a:ln>
                <a:solidFill>
                  <a:srgbClr val="FFFF00"/>
                </a:solidFill>
                <a:effectLst/>
                <a:uLnTx/>
                <a:uFillTx/>
                <a:latin typeface="Century" panose="02040604050505020304" pitchFamily="18" charset="0"/>
                <a:ea typeface="ＭＳ ゴシック" panose="020B0609070205080204" pitchFamily="49" charset="-128"/>
                <a:cs typeface="+mn-cs"/>
              </a:rPr>
              <a:t>統合過程での障害＝状況把握における障害</a:t>
            </a:r>
            <a:br>
              <a:rPr kumimoji="1" lang="ja-JP" altLang="en-US" sz="3200" b="0" i="0" u="none" strike="noStrike" kern="1200" cap="none" spc="0" normalizeH="0" baseline="0" noProof="0" dirty="0">
                <a:ln>
                  <a:noFill/>
                </a:ln>
                <a:solidFill>
                  <a:srgbClr val="FFFFFF"/>
                </a:solidFill>
                <a:effectLst/>
                <a:uLnTx/>
                <a:uFillTx/>
                <a:latin typeface="Century" panose="02040604050505020304" pitchFamily="18" charset="0"/>
                <a:ea typeface="ＭＳ ゴシック" panose="020B0609070205080204" pitchFamily="49" charset="-128"/>
                <a:cs typeface="+mn-cs"/>
              </a:rPr>
            </a:br>
            <a:endParaRPr lang="ja-JP" altLang="en-US" dirty="0"/>
          </a:p>
        </p:txBody>
      </p:sp>
      <p:sp>
        <p:nvSpPr>
          <p:cNvPr id="36867" name="Rectangle 3">
            <a:extLst>
              <a:ext uri="{FF2B5EF4-FFF2-40B4-BE49-F238E27FC236}">
                <a16:creationId xmlns:a16="http://schemas.microsoft.com/office/drawing/2014/main" id="{C55DB559-B71C-FE85-9647-786E12D5F84B}"/>
              </a:ext>
            </a:extLst>
          </p:cNvPr>
          <p:cNvSpPr>
            <a:spLocks noGrp="1" noChangeArrowheads="1"/>
          </p:cNvSpPr>
          <p:nvPr>
            <p:ph type="body" idx="1"/>
          </p:nvPr>
        </p:nvSpPr>
        <p:spPr>
          <a:xfrm>
            <a:off x="107504" y="1844824"/>
            <a:ext cx="8928991" cy="4680520"/>
          </a:xfrm>
        </p:spPr>
        <p:txBody>
          <a:bodyPr/>
          <a:lstStyle/>
          <a:p>
            <a:pPr>
              <a:lnSpc>
                <a:spcPct val="90000"/>
              </a:lnSpc>
            </a:pPr>
            <a:r>
              <a:rPr lang="ja-JP" altLang="en-US" dirty="0">
                <a:solidFill>
                  <a:srgbClr val="FFFF00"/>
                </a:solidFill>
                <a:latin typeface="ＭＳ Ｐゴシック" panose="020B0600070205080204" pitchFamily="50" charset="-128"/>
              </a:rPr>
              <a:t>入ってきた情報を統合する。（過去の記憶、経験、知識を利用して状況をつかむ</a:t>
            </a:r>
            <a:r>
              <a:rPr lang="en-US" altLang="ja-JP" dirty="0">
                <a:solidFill>
                  <a:srgbClr val="FFFF00"/>
                </a:solidFill>
                <a:latin typeface="ＭＳ Ｐゴシック" panose="020B0600070205080204" pitchFamily="50" charset="-128"/>
              </a:rPr>
              <a:t>)</a:t>
            </a:r>
            <a:r>
              <a:rPr lang="ja-JP" altLang="en-US" dirty="0">
                <a:solidFill>
                  <a:srgbClr val="FFFF00"/>
                </a:solidFill>
                <a:latin typeface="ＭＳ Ｐゴシック" panose="020B0600070205080204" pitchFamily="50" charset="-128"/>
              </a:rPr>
              <a:t>過程</a:t>
            </a:r>
            <a:r>
              <a:rPr lang="ja-JP" altLang="en-US" dirty="0">
                <a:latin typeface="ＭＳ Ｐゴシック" panose="020B0600070205080204" pitchFamily="50" charset="-128"/>
              </a:rPr>
              <a:t>での障害</a:t>
            </a:r>
            <a:endParaRPr lang="en-US" altLang="ja-JP" dirty="0">
              <a:latin typeface="ＭＳ Ｐゴシック" panose="020B0600070205080204" pitchFamily="50" charset="-128"/>
            </a:endParaRPr>
          </a:p>
          <a:p>
            <a:pPr>
              <a:lnSpc>
                <a:spcPct val="90000"/>
              </a:lnSpc>
            </a:pPr>
            <a:r>
              <a:rPr lang="ja-JP" altLang="en-US" dirty="0">
                <a:latin typeface="ＭＳ Ｐゴシック" panose="020B0600070205080204" pitchFamily="50" charset="-128"/>
              </a:rPr>
              <a:t>入ってきた</a:t>
            </a:r>
            <a:r>
              <a:rPr lang="ja-JP" altLang="en-US" dirty="0">
                <a:solidFill>
                  <a:srgbClr val="FFFF00"/>
                </a:solidFill>
                <a:latin typeface="ＭＳ Ｐゴシック" panose="020B0600070205080204" pitchFamily="50" charset="-128"/>
              </a:rPr>
              <a:t>情報に誘発</a:t>
            </a:r>
            <a:r>
              <a:rPr lang="ja-JP" altLang="en-US" dirty="0">
                <a:latin typeface="ＭＳ Ｐゴシック" panose="020B0600070205080204" pitchFamily="50" charset="-128"/>
              </a:rPr>
              <a:t>されて</a:t>
            </a:r>
            <a:r>
              <a:rPr lang="ja-JP" altLang="en-US" dirty="0">
                <a:solidFill>
                  <a:srgbClr val="FFFF00"/>
                </a:solidFill>
                <a:latin typeface="ＭＳ Ｐゴシック" panose="020B0600070205080204" pitchFamily="50" charset="-128"/>
              </a:rPr>
              <a:t>過去の出来事がフラッシュバック</a:t>
            </a:r>
            <a:endParaRPr lang="en-US" altLang="ja-JP" dirty="0">
              <a:solidFill>
                <a:srgbClr val="FFFF00"/>
              </a:solidFill>
              <a:latin typeface="ＭＳ Ｐゴシック" panose="020B0600070205080204" pitchFamily="50" charset="-128"/>
            </a:endParaRPr>
          </a:p>
          <a:p>
            <a:pPr>
              <a:lnSpc>
                <a:spcPct val="90000"/>
              </a:lnSpc>
            </a:pPr>
            <a:r>
              <a:rPr lang="ja-JP" altLang="en-US" dirty="0">
                <a:solidFill>
                  <a:srgbClr val="FFFF00"/>
                </a:solidFill>
                <a:latin typeface="ＭＳ Ｐゴシック" panose="020B0600070205080204" pitchFamily="50" charset="-128"/>
              </a:rPr>
              <a:t>ある心理状況になると</a:t>
            </a:r>
            <a:r>
              <a:rPr lang="ja-JP" altLang="en-US" dirty="0">
                <a:latin typeface="ＭＳ Ｐゴシック" panose="020B0600070205080204" pitchFamily="50" charset="-128"/>
              </a:rPr>
              <a:t>過去の出来事が</a:t>
            </a:r>
            <a:r>
              <a:rPr lang="ja-JP" altLang="en-US" dirty="0">
                <a:solidFill>
                  <a:srgbClr val="FFFF00"/>
                </a:solidFill>
                <a:latin typeface="ＭＳ Ｐゴシック" panose="020B0600070205080204" pitchFamily="50" charset="-128"/>
              </a:rPr>
              <a:t>フラッシュバック</a:t>
            </a:r>
            <a:endParaRPr lang="en-US" altLang="ja-JP" dirty="0">
              <a:solidFill>
                <a:srgbClr val="FFFF00"/>
              </a:solidFill>
              <a:latin typeface="ＭＳ Ｐゴシック" panose="020B0600070205080204" pitchFamily="50" charset="-128"/>
            </a:endParaRPr>
          </a:p>
          <a:p>
            <a:pPr>
              <a:lnSpc>
                <a:spcPct val="90000"/>
              </a:lnSpc>
            </a:pPr>
            <a:r>
              <a:rPr lang="ja-JP" altLang="en-US" dirty="0">
                <a:solidFill>
                  <a:srgbClr val="FFFF00"/>
                </a:solidFill>
                <a:latin typeface="ＭＳ Ｐゴシック" panose="020B0600070205080204" pitchFamily="50" charset="-128"/>
              </a:rPr>
              <a:t>聞いたことの意味が理解できない</a:t>
            </a:r>
          </a:p>
          <a:p>
            <a:pPr>
              <a:lnSpc>
                <a:spcPct val="90000"/>
              </a:lnSpc>
            </a:pPr>
            <a:r>
              <a:rPr lang="ja-JP" altLang="en-US" dirty="0"/>
              <a:t>起こった事態への</a:t>
            </a:r>
            <a:r>
              <a:rPr lang="ja-JP" altLang="en-US" dirty="0">
                <a:solidFill>
                  <a:srgbClr val="FFFF00"/>
                </a:solidFill>
              </a:rPr>
              <a:t>適応方法の持ち駒が少ない</a:t>
            </a:r>
          </a:p>
          <a:p>
            <a:pPr>
              <a:lnSpc>
                <a:spcPct val="90000"/>
              </a:lnSpc>
            </a:pPr>
            <a:r>
              <a:rPr lang="ja-JP" altLang="en-US" dirty="0"/>
              <a:t>新しい適応方法を見つけにくい</a:t>
            </a:r>
            <a:endParaRPr lang="en-US" altLang="ja-JP" dirty="0"/>
          </a:p>
          <a:p>
            <a:pPr marL="0" indent="0">
              <a:lnSpc>
                <a:spcPct val="90000"/>
              </a:lnSpc>
              <a:buNone/>
            </a:pPr>
            <a:endParaRPr lang="ja-JP" altLang="en-US" dirty="0"/>
          </a:p>
        </p:txBody>
      </p:sp>
    </p:spTree>
    <p:extLst>
      <p:ext uri="{BB962C8B-B14F-4D97-AF65-F5344CB8AC3E}">
        <p14:creationId xmlns:p14="http://schemas.microsoft.com/office/powerpoint/2010/main" val="133357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81733-A61A-8798-834F-30639D378AE1}"/>
            </a:ext>
          </a:extLst>
        </p:cNvPr>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89CC2985-E149-E3CE-C999-274750164434}"/>
              </a:ext>
            </a:extLst>
          </p:cNvPr>
          <p:cNvSpPr>
            <a:spLocks noGrp="1"/>
          </p:cNvSpPr>
          <p:nvPr>
            <p:ph type="sldNum" sz="quarter" idx="12"/>
          </p:nvPr>
        </p:nvSpPr>
        <p:spPr/>
        <p:txBody>
          <a:bodyPr/>
          <a:lstStyle/>
          <a:p>
            <a:fld id="{5E482906-D02A-422B-817C-D89E6B499FB3}" type="slidenum">
              <a:rPr lang="en-US" altLang="ja-JP"/>
              <a:pPr/>
              <a:t>66</a:t>
            </a:fld>
            <a:endParaRPr lang="en-US" altLang="ja-JP"/>
          </a:p>
        </p:txBody>
      </p:sp>
      <p:sp>
        <p:nvSpPr>
          <p:cNvPr id="37890" name="Rectangle 2">
            <a:extLst>
              <a:ext uri="{FF2B5EF4-FFF2-40B4-BE49-F238E27FC236}">
                <a16:creationId xmlns:a16="http://schemas.microsoft.com/office/drawing/2014/main" id="{07070C5F-356A-36AC-3B3C-C997F27304A6}"/>
              </a:ext>
            </a:extLst>
          </p:cNvPr>
          <p:cNvSpPr>
            <a:spLocks noGrp="1" noChangeArrowheads="1"/>
          </p:cNvSpPr>
          <p:nvPr>
            <p:ph type="title"/>
          </p:nvPr>
        </p:nvSpPr>
        <p:spPr>
          <a:xfrm>
            <a:off x="317500" y="544512"/>
            <a:ext cx="8637588" cy="1228303"/>
          </a:xfrm>
        </p:spPr>
        <p:txBody>
          <a:bodyPr/>
          <a:lstStyle/>
          <a:p>
            <a:r>
              <a:rPr lang="ja-JP" altLang="en-US" dirty="0">
                <a:solidFill>
                  <a:srgbClr val="FFFF00"/>
                </a:solidFill>
              </a:rPr>
              <a:t>知的能力障害者の適応障害</a:t>
            </a:r>
            <a:br>
              <a:rPr lang="en-US" altLang="ja-JP" dirty="0">
                <a:solidFill>
                  <a:srgbClr val="FFFF00"/>
                </a:solidFill>
              </a:rPr>
            </a:br>
            <a:r>
              <a:rPr kumimoji="1" lang="ja-JP" altLang="en-US" sz="3200" b="0" i="0" u="none" strike="noStrike" kern="1200" cap="none" spc="0" normalizeH="0" baseline="0" noProof="0" dirty="0">
                <a:ln>
                  <a:noFill/>
                </a:ln>
                <a:solidFill>
                  <a:srgbClr val="FFFF00"/>
                </a:solidFill>
                <a:effectLst/>
                <a:uLnTx/>
                <a:uFillTx/>
                <a:latin typeface="Tahoma"/>
                <a:ea typeface="ＭＳ Ｐゴシック"/>
                <a:cs typeface="+mn-cs"/>
              </a:rPr>
              <a:t>出力</a:t>
            </a:r>
            <a:r>
              <a:rPr kumimoji="1" lang="en-US" altLang="ja-JP" sz="3200" b="0" i="0" u="none" strike="noStrike" kern="1200" cap="none" spc="0" normalizeH="0" baseline="0" noProof="0" dirty="0">
                <a:ln>
                  <a:noFill/>
                </a:ln>
                <a:solidFill>
                  <a:srgbClr val="FFFF00"/>
                </a:solidFill>
                <a:effectLst/>
                <a:uLnTx/>
                <a:uFillTx/>
                <a:latin typeface="Tahoma"/>
                <a:ea typeface="ＭＳ Ｐゴシック"/>
                <a:cs typeface="+mn-cs"/>
              </a:rPr>
              <a:t>(</a:t>
            </a:r>
            <a:r>
              <a:rPr kumimoji="1" lang="ja-JP" altLang="en-US" sz="3200" b="0" i="0" u="none" strike="noStrike" kern="1200" cap="none" spc="0" normalizeH="0" baseline="0" noProof="0" dirty="0">
                <a:ln>
                  <a:noFill/>
                </a:ln>
                <a:solidFill>
                  <a:srgbClr val="FFFF00"/>
                </a:solidFill>
                <a:effectLst/>
                <a:uLnTx/>
                <a:uFillTx/>
                <a:latin typeface="Tahoma"/>
                <a:ea typeface="ＭＳ Ｐゴシック"/>
                <a:cs typeface="+mn-cs"/>
              </a:rPr>
              <a:t>アウトプット</a:t>
            </a:r>
            <a:r>
              <a:rPr kumimoji="1" lang="en-US" altLang="ja-JP" sz="3200" b="0" i="0" u="none" strike="noStrike" kern="1200" cap="none" spc="0" normalizeH="0" baseline="0" noProof="0" dirty="0">
                <a:ln>
                  <a:noFill/>
                </a:ln>
                <a:solidFill>
                  <a:srgbClr val="FFFF00"/>
                </a:solidFill>
                <a:effectLst/>
                <a:uLnTx/>
                <a:uFillTx/>
                <a:latin typeface="Tahoma"/>
                <a:ea typeface="ＭＳ Ｐゴシック"/>
                <a:cs typeface="+mn-cs"/>
              </a:rPr>
              <a:t>)</a:t>
            </a:r>
            <a:r>
              <a:rPr kumimoji="1" lang="ja-JP" altLang="en-US" sz="3200" b="0" i="0" u="none" strike="noStrike" kern="1200" cap="none" spc="0" normalizeH="0" baseline="0" noProof="0" dirty="0">
                <a:ln>
                  <a:noFill/>
                </a:ln>
                <a:solidFill>
                  <a:srgbClr val="FFFF00"/>
                </a:solidFill>
                <a:effectLst/>
                <a:uLnTx/>
                <a:uFillTx/>
                <a:latin typeface="Tahoma"/>
                <a:ea typeface="ＭＳ Ｐゴシック"/>
                <a:cs typeface="+mn-cs"/>
              </a:rPr>
              <a:t>の障害</a:t>
            </a:r>
            <a:endParaRPr lang="ja-JP" altLang="en-US" dirty="0">
              <a:solidFill>
                <a:srgbClr val="FFFF00"/>
              </a:solidFill>
            </a:endParaRPr>
          </a:p>
        </p:txBody>
      </p:sp>
      <p:sp>
        <p:nvSpPr>
          <p:cNvPr id="37891" name="Rectangle 3">
            <a:extLst>
              <a:ext uri="{FF2B5EF4-FFF2-40B4-BE49-F238E27FC236}">
                <a16:creationId xmlns:a16="http://schemas.microsoft.com/office/drawing/2014/main" id="{1F8ED88E-6D9C-A0D1-4C1D-858433F6F3E1}"/>
              </a:ext>
            </a:extLst>
          </p:cNvPr>
          <p:cNvSpPr>
            <a:spLocks noGrp="1" noChangeArrowheads="1"/>
          </p:cNvSpPr>
          <p:nvPr>
            <p:ph type="body" idx="1"/>
          </p:nvPr>
        </p:nvSpPr>
        <p:spPr>
          <a:xfrm>
            <a:off x="0" y="2017713"/>
            <a:ext cx="8955088" cy="4114800"/>
          </a:xfrm>
        </p:spPr>
        <p:txBody>
          <a:bodyPr/>
          <a:lstStyle/>
          <a:p>
            <a:r>
              <a:rPr lang="ja-JP" altLang="en-US" dirty="0">
                <a:solidFill>
                  <a:srgbClr val="FFFF00"/>
                </a:solidFill>
                <a:latin typeface="Century" panose="02040604050505020304" pitchFamily="18" charset="0"/>
                <a:ea typeface="ＭＳ ゴシック" panose="020B0609070205080204" pitchFamily="49" charset="-128"/>
              </a:rPr>
              <a:t>理解できないままの従来通りの行動での障害</a:t>
            </a:r>
            <a:r>
              <a:rPr lang="ja-JP" altLang="en-US" dirty="0">
                <a:solidFill>
                  <a:srgbClr val="FFFF00"/>
                </a:solidFill>
              </a:rPr>
              <a:t> </a:t>
            </a:r>
          </a:p>
          <a:p>
            <a:r>
              <a:rPr lang="ja-JP" altLang="en-US" dirty="0">
                <a:solidFill>
                  <a:srgbClr val="FFFF00"/>
                </a:solidFill>
                <a:latin typeface="Century" panose="02040604050505020304" pitchFamily="18" charset="0"/>
              </a:rPr>
              <a:t>手先の不器用さ、協調運動の障害</a:t>
            </a:r>
          </a:p>
          <a:p>
            <a:r>
              <a:rPr lang="ja-JP" altLang="en-US" dirty="0">
                <a:solidFill>
                  <a:srgbClr val="FFFF00"/>
                </a:solidFill>
                <a:latin typeface="Century" panose="02040604050505020304" pitchFamily="18" charset="0"/>
              </a:rPr>
              <a:t>話し方・表現の下手さ：思いを言えない</a:t>
            </a:r>
            <a:endParaRPr lang="en-US" altLang="ja-JP" dirty="0">
              <a:solidFill>
                <a:srgbClr val="FFFF00"/>
              </a:solidFill>
              <a:latin typeface="Century" panose="02040604050505020304" pitchFamily="18" charset="0"/>
            </a:endParaRPr>
          </a:p>
          <a:p>
            <a:r>
              <a:rPr lang="ja-JP" altLang="en-US" dirty="0">
                <a:solidFill>
                  <a:srgbClr val="FFFF00"/>
                </a:solidFill>
                <a:latin typeface="Century" panose="02040604050505020304" pitchFamily="18" charset="0"/>
              </a:rPr>
              <a:t>大声で叫ぶ、泣く</a:t>
            </a:r>
            <a:endParaRPr lang="en-US" altLang="ja-JP" dirty="0">
              <a:solidFill>
                <a:srgbClr val="FFFF00"/>
              </a:solidFill>
              <a:latin typeface="Century" panose="02040604050505020304" pitchFamily="18" charset="0"/>
            </a:endParaRPr>
          </a:p>
          <a:p>
            <a:r>
              <a:rPr lang="ja-JP" altLang="en-US" dirty="0">
                <a:latin typeface="Century" panose="02040604050505020304" pitchFamily="18" charset="0"/>
              </a:rPr>
              <a:t>不快感から怒り出す、</a:t>
            </a:r>
            <a:r>
              <a:rPr lang="ja-JP" altLang="en-US" dirty="0">
                <a:solidFill>
                  <a:srgbClr val="FFFF00"/>
                </a:solidFill>
                <a:latin typeface="Century" panose="02040604050505020304" pitchFamily="18" charset="0"/>
              </a:rPr>
              <a:t>パニック</a:t>
            </a:r>
            <a:r>
              <a:rPr lang="ja-JP" altLang="en-US" dirty="0">
                <a:latin typeface="Century" panose="02040604050505020304" pitchFamily="18" charset="0"/>
              </a:rPr>
              <a:t>になる</a:t>
            </a:r>
          </a:p>
          <a:p>
            <a:r>
              <a:rPr lang="ja-JP" altLang="en-US" dirty="0">
                <a:solidFill>
                  <a:srgbClr val="FFFF00"/>
                </a:solidFill>
                <a:latin typeface="Century" panose="02040604050505020304" pitchFamily="18" charset="0"/>
              </a:rPr>
              <a:t>いきなりの</a:t>
            </a:r>
            <a:r>
              <a:rPr lang="ja-JP" altLang="en-US" dirty="0">
                <a:latin typeface="Century" panose="02040604050505020304" pitchFamily="18" charset="0"/>
              </a:rPr>
              <a:t>（ように見える）</a:t>
            </a:r>
            <a:r>
              <a:rPr lang="ja-JP" altLang="en-US" dirty="0">
                <a:solidFill>
                  <a:srgbClr val="FFFF00"/>
                </a:solidFill>
                <a:latin typeface="Century" panose="02040604050505020304" pitchFamily="18" charset="0"/>
              </a:rPr>
              <a:t>行動</a:t>
            </a:r>
          </a:p>
        </p:txBody>
      </p:sp>
    </p:spTree>
    <p:extLst>
      <p:ext uri="{BB962C8B-B14F-4D97-AF65-F5344CB8AC3E}">
        <p14:creationId xmlns:p14="http://schemas.microsoft.com/office/powerpoint/2010/main" val="120089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6D4BE5-3520-9980-0766-FA96E253D298}"/>
            </a:ext>
          </a:extLst>
        </p:cNvPr>
        <p:cNvGrpSpPr/>
        <p:nvPr/>
      </p:nvGrpSpPr>
      <p:grpSpPr>
        <a:xfrm>
          <a:off x="0" y="0"/>
          <a:ext cx="0" cy="0"/>
          <a:chOff x="0" y="0"/>
          <a:chExt cx="0" cy="0"/>
        </a:xfrm>
      </p:grpSpPr>
      <p:sp>
        <p:nvSpPr>
          <p:cNvPr id="39938" name="Rectangle 2">
            <a:extLst>
              <a:ext uri="{FF2B5EF4-FFF2-40B4-BE49-F238E27FC236}">
                <a16:creationId xmlns:a16="http://schemas.microsoft.com/office/drawing/2014/main" id="{1D4E9DB8-2898-4686-A2B8-D6D7DBEB9419}"/>
              </a:ext>
            </a:extLst>
          </p:cNvPr>
          <p:cNvSpPr>
            <a:spLocks noGrp="1" noChangeArrowheads="1"/>
          </p:cNvSpPr>
          <p:nvPr>
            <p:ph type="title"/>
          </p:nvPr>
        </p:nvSpPr>
        <p:spPr>
          <a:xfrm>
            <a:off x="467544" y="304800"/>
            <a:ext cx="8352928" cy="838200"/>
          </a:xfrm>
        </p:spPr>
        <p:txBody>
          <a:bodyPr/>
          <a:lstStyle/>
          <a:p>
            <a:r>
              <a:rPr lang="ja-JP" altLang="en-US" dirty="0">
                <a:solidFill>
                  <a:srgbClr val="FFFF00"/>
                </a:solidFill>
              </a:rPr>
              <a:t>精神障害者は罪を犯しやすいか？</a:t>
            </a:r>
          </a:p>
        </p:txBody>
      </p:sp>
      <p:sp>
        <p:nvSpPr>
          <p:cNvPr id="39939" name="Rectangle 3">
            <a:extLst>
              <a:ext uri="{FF2B5EF4-FFF2-40B4-BE49-F238E27FC236}">
                <a16:creationId xmlns:a16="http://schemas.microsoft.com/office/drawing/2014/main" id="{CAB04F21-4242-4DBF-E363-3F51DA7B5218}"/>
              </a:ext>
            </a:extLst>
          </p:cNvPr>
          <p:cNvSpPr>
            <a:spLocks noGrp="1" noChangeArrowheads="1"/>
          </p:cNvSpPr>
          <p:nvPr>
            <p:ph idx="1"/>
          </p:nvPr>
        </p:nvSpPr>
        <p:spPr>
          <a:xfrm>
            <a:off x="838200" y="1371600"/>
            <a:ext cx="7848600" cy="5029200"/>
          </a:xfrm>
        </p:spPr>
        <p:txBody>
          <a:bodyPr/>
          <a:lstStyle/>
          <a:p>
            <a:pPr>
              <a:lnSpc>
                <a:spcPct val="90000"/>
              </a:lnSpc>
            </a:pPr>
            <a:r>
              <a:rPr lang="ja-JP" altLang="en-US" sz="2800" b="1" i="0" dirty="0">
                <a:effectLst/>
                <a:latin typeface="ＭＳ ゴシック" panose="020B0609070205080204" pitchFamily="49" charset="-128"/>
                <a:ea typeface="ＭＳ ゴシック" panose="020B0609070205080204" pitchFamily="49" charset="-128"/>
              </a:rPr>
              <a:t>毎年出される</a:t>
            </a:r>
            <a:r>
              <a:rPr lang="ja-JP" altLang="en-US" sz="2800" b="1" i="0" dirty="0">
                <a:solidFill>
                  <a:srgbClr val="FFFF00"/>
                </a:solidFill>
                <a:effectLst/>
                <a:latin typeface="ＭＳ ゴシック" panose="020B0609070205080204" pitchFamily="49" charset="-128"/>
                <a:ea typeface="ＭＳ ゴシック" panose="020B0609070205080204" pitchFamily="49" charset="-128"/>
              </a:rPr>
              <a:t>「犯罪白書」</a:t>
            </a:r>
            <a:r>
              <a:rPr lang="ja-JP" altLang="en-US" sz="2800" b="1" i="0" dirty="0">
                <a:effectLst/>
                <a:latin typeface="ＭＳ ゴシック" panose="020B0609070205080204" pitchFamily="49" charset="-128"/>
                <a:ea typeface="ＭＳ ゴシック" panose="020B0609070205080204" pitchFamily="49" charset="-128"/>
              </a:rPr>
              <a:t>の</a:t>
            </a:r>
            <a:r>
              <a:rPr lang="ja-JP" altLang="en-US" sz="2800" b="1" i="0" dirty="0">
                <a:solidFill>
                  <a:srgbClr val="FFFF00"/>
                </a:solidFill>
                <a:effectLst/>
                <a:latin typeface="ＭＳ ゴシック" panose="020B0609070205080204" pitchFamily="49" charset="-128"/>
                <a:ea typeface="ＭＳ ゴシック" panose="020B0609070205080204" pitchFamily="49" charset="-128"/>
              </a:rPr>
              <a:t>第４篇第</a:t>
            </a:r>
            <a:r>
              <a:rPr lang="en-US" altLang="ja-JP" sz="2800" b="1" i="0" dirty="0">
                <a:solidFill>
                  <a:srgbClr val="FFFF00"/>
                </a:solidFill>
                <a:effectLst/>
                <a:latin typeface="ＭＳ ゴシック" panose="020B0609070205080204" pitchFamily="49" charset="-128"/>
                <a:ea typeface="ＭＳ ゴシック" panose="020B0609070205080204" pitchFamily="49" charset="-128"/>
              </a:rPr>
              <a:t>10</a:t>
            </a:r>
            <a:r>
              <a:rPr lang="ja-JP" altLang="en-US" sz="2800" b="1" i="0" dirty="0">
                <a:solidFill>
                  <a:srgbClr val="FFFF00"/>
                </a:solidFill>
                <a:effectLst/>
                <a:latin typeface="ＭＳ ゴシック" panose="020B0609070205080204" pitchFamily="49" charset="-128"/>
                <a:ea typeface="ＭＳ ゴシック" panose="020B0609070205080204" pitchFamily="49" charset="-128"/>
              </a:rPr>
              <a:t>章　精神障害のある者による犯罪等</a:t>
            </a:r>
            <a:r>
              <a:rPr lang="ja-JP" altLang="en-US" sz="2800" b="1" i="0" dirty="0">
                <a:effectLst/>
                <a:latin typeface="ＭＳ ゴシック" panose="020B0609070205080204" pitchFamily="49" charset="-128"/>
                <a:ea typeface="ＭＳ ゴシック" panose="020B0609070205080204" pitchFamily="49" charset="-128"/>
              </a:rPr>
              <a:t>に</a:t>
            </a:r>
            <a:r>
              <a:rPr lang="ja-JP" altLang="en-US" sz="2800" b="1" i="0" dirty="0">
                <a:solidFill>
                  <a:srgbClr val="FFFF00"/>
                </a:solidFill>
                <a:effectLst/>
                <a:latin typeface="ＭＳ ゴシック" panose="020B0609070205080204" pitchFamily="49" charset="-128"/>
                <a:ea typeface="ＭＳ ゴシック" panose="020B0609070205080204" pitchFamily="49" charset="-128"/>
              </a:rPr>
              <a:t>警察庁が作成</a:t>
            </a:r>
            <a:r>
              <a:rPr lang="ja-JP" altLang="en-US" sz="2800" b="1" i="0" dirty="0">
                <a:effectLst/>
                <a:latin typeface="ＭＳ ゴシック" panose="020B0609070205080204" pitchFamily="49" charset="-128"/>
                <a:ea typeface="ＭＳ ゴシック" panose="020B0609070205080204" pitchFamily="49" charset="-128"/>
              </a:rPr>
              <a:t>した表が載っている。</a:t>
            </a:r>
            <a:endParaRPr lang="en-US" altLang="ja-JP" sz="2800" dirty="0">
              <a:latin typeface="ＭＳ ゴシック" panose="020B0609070205080204" pitchFamily="49" charset="-128"/>
              <a:ea typeface="ＭＳ ゴシック" panose="020B0609070205080204" pitchFamily="49" charset="-128"/>
            </a:endParaRPr>
          </a:p>
          <a:p>
            <a:pPr>
              <a:lnSpc>
                <a:spcPct val="90000"/>
              </a:lnSpc>
            </a:pPr>
            <a:r>
              <a:rPr lang="ja-JP" altLang="en-US" sz="2800" dirty="0"/>
              <a:t>警察の犯罪統計では</a:t>
            </a:r>
            <a:r>
              <a:rPr lang="ja-JP" altLang="en-US" sz="2800" dirty="0">
                <a:solidFill>
                  <a:srgbClr val="FFFF00"/>
                </a:solidFill>
              </a:rPr>
              <a:t>「精神障害者」</a:t>
            </a:r>
            <a:r>
              <a:rPr lang="ja-JP" altLang="en-US" sz="2800" dirty="0"/>
              <a:t>と</a:t>
            </a:r>
            <a:r>
              <a:rPr lang="ja-JP" altLang="en-US" sz="2800" dirty="0">
                <a:solidFill>
                  <a:srgbClr val="FFFF00"/>
                </a:solidFill>
              </a:rPr>
              <a:t>「精神障害の疑いのある者」</a:t>
            </a:r>
            <a:r>
              <a:rPr lang="ja-JP" altLang="en-US" sz="2800" dirty="0"/>
              <a:t>をあわせて</a:t>
            </a:r>
            <a:r>
              <a:rPr lang="ja-JP" altLang="en-US" sz="2800" dirty="0">
                <a:solidFill>
                  <a:srgbClr val="FFFF00"/>
                </a:solidFill>
              </a:rPr>
              <a:t>「精神障害者等」</a:t>
            </a:r>
            <a:r>
              <a:rPr lang="ja-JP" altLang="en-US" sz="2800" dirty="0"/>
              <a:t>としている</a:t>
            </a:r>
            <a:endParaRPr lang="en-US" altLang="ja-JP" sz="2800" dirty="0"/>
          </a:p>
          <a:p>
            <a:pPr>
              <a:lnSpc>
                <a:spcPct val="90000"/>
              </a:lnSpc>
            </a:pPr>
            <a:r>
              <a:rPr lang="ja-JP" altLang="en-US" sz="2800" dirty="0">
                <a:solidFill>
                  <a:srgbClr val="FFFF00"/>
                </a:solidFill>
              </a:rPr>
              <a:t>「精神障害者」</a:t>
            </a:r>
            <a:r>
              <a:rPr lang="ja-JP" altLang="en-US" sz="2800" dirty="0"/>
              <a:t>は</a:t>
            </a:r>
            <a:r>
              <a:rPr lang="ja-JP" altLang="en-US" sz="2800" dirty="0">
                <a:solidFill>
                  <a:srgbClr val="FFFF00"/>
                </a:solidFill>
              </a:rPr>
              <a:t>精神保健福祉法第</a:t>
            </a:r>
            <a:r>
              <a:rPr lang="en-US" altLang="ja-JP" sz="2800" dirty="0">
                <a:solidFill>
                  <a:srgbClr val="FFFF00"/>
                </a:solidFill>
              </a:rPr>
              <a:t>5</a:t>
            </a:r>
            <a:r>
              <a:rPr lang="ja-JP" altLang="en-US" sz="2800" dirty="0">
                <a:solidFill>
                  <a:srgbClr val="FFFF00"/>
                </a:solidFill>
              </a:rPr>
              <a:t>条</a:t>
            </a:r>
            <a:r>
              <a:rPr lang="ja-JP" altLang="en-US" sz="2800" dirty="0"/>
              <a:t>の者</a:t>
            </a:r>
            <a:endParaRPr lang="en-US" altLang="ja-JP" sz="2800" dirty="0"/>
          </a:p>
          <a:p>
            <a:pPr>
              <a:lnSpc>
                <a:spcPct val="90000"/>
              </a:lnSpc>
            </a:pPr>
            <a:r>
              <a:rPr lang="ja-JP" altLang="en-US" sz="2800" dirty="0">
                <a:solidFill>
                  <a:srgbClr val="FFFF00"/>
                </a:solidFill>
              </a:rPr>
              <a:t>「精神障害の疑いのある者」</a:t>
            </a:r>
            <a:r>
              <a:rPr lang="ja-JP" altLang="en-US" sz="2800" dirty="0"/>
              <a:t>は精神保健福祉法</a:t>
            </a:r>
            <a:r>
              <a:rPr lang="en-US" altLang="ja-JP" sz="2800" dirty="0"/>
              <a:t>23</a:t>
            </a:r>
            <a:r>
              <a:rPr lang="ja-JP" altLang="en-US" sz="2800" dirty="0"/>
              <a:t>条の規定による都道府県知事への通報の対象となるもののうち、精神障害者以外の者　すなわち　</a:t>
            </a:r>
            <a:r>
              <a:rPr lang="ja-JP" altLang="en-US" sz="2800" dirty="0">
                <a:solidFill>
                  <a:srgbClr val="FFFF00"/>
                </a:solidFill>
              </a:rPr>
              <a:t>犯罪を犯して検挙されて初めて精神障害者ではないかと疑われた</a:t>
            </a:r>
            <a:r>
              <a:rPr lang="ja-JP" altLang="en-US" sz="2800" dirty="0"/>
              <a:t>者</a:t>
            </a:r>
          </a:p>
        </p:txBody>
      </p:sp>
    </p:spTree>
    <p:extLst>
      <p:ext uri="{BB962C8B-B14F-4D97-AF65-F5344CB8AC3E}">
        <p14:creationId xmlns:p14="http://schemas.microsoft.com/office/powerpoint/2010/main" val="2766576318"/>
      </p:ext>
    </p:extLst>
  </p:cSld>
  <p:clrMapOvr>
    <a:masterClrMapping/>
  </p:clrMapOvr>
  <mc:AlternateContent xmlns:mc="http://schemas.openxmlformats.org/markup-compatibility/2006" xmlns:p14="http://schemas.microsoft.com/office/powerpoint/2010/main">
    <mc:Choice Requires="p14">
      <p:transition spd="slow" p14:dur="2000" advTm="77969"/>
    </mc:Choice>
    <mc:Fallback xmlns="">
      <p:transition spd="slow" advTm="77969"/>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6CA83-6ED8-3017-8C91-999A363CE868}"/>
              </a:ext>
            </a:extLst>
          </p:cNvPr>
          <p:cNvSpPr>
            <a:spLocks noGrp="1"/>
          </p:cNvSpPr>
          <p:nvPr>
            <p:ph type="title"/>
          </p:nvPr>
        </p:nvSpPr>
        <p:spPr/>
        <p:txBody>
          <a:bodyPr/>
          <a:lstStyle/>
          <a:p>
            <a:r>
              <a:rPr kumimoji="1" lang="ja-JP" altLang="en-US" dirty="0">
                <a:solidFill>
                  <a:srgbClr val="FFFF00"/>
                </a:solidFill>
              </a:rPr>
              <a:t>平成</a:t>
            </a:r>
            <a:r>
              <a:rPr kumimoji="1" lang="en-US" altLang="ja-JP" dirty="0">
                <a:solidFill>
                  <a:srgbClr val="FFFF00"/>
                </a:solidFill>
              </a:rPr>
              <a:t>29</a:t>
            </a:r>
            <a:r>
              <a:rPr kumimoji="1" lang="ja-JP" altLang="en-US" dirty="0">
                <a:solidFill>
                  <a:srgbClr val="FFFF00"/>
                </a:solidFill>
              </a:rPr>
              <a:t>年の統計を見てみよう</a:t>
            </a:r>
          </a:p>
        </p:txBody>
      </p:sp>
      <p:sp>
        <p:nvSpPr>
          <p:cNvPr id="3" name="コンテンツ プレースホルダー 2">
            <a:extLst>
              <a:ext uri="{FF2B5EF4-FFF2-40B4-BE49-F238E27FC236}">
                <a16:creationId xmlns:a16="http://schemas.microsoft.com/office/drawing/2014/main" id="{0B6F71FC-0F56-0A0B-E5F2-83654E5075FC}"/>
              </a:ext>
            </a:extLst>
          </p:cNvPr>
          <p:cNvSpPr>
            <a:spLocks noGrp="1"/>
          </p:cNvSpPr>
          <p:nvPr>
            <p:ph idx="1"/>
          </p:nvPr>
        </p:nvSpPr>
        <p:spPr/>
        <p:txBody>
          <a:bodyPr/>
          <a:lstStyle/>
          <a:p>
            <a:r>
              <a:rPr kumimoji="1" lang="ja-JP" altLang="en-US" dirty="0"/>
              <a:t>日本の人口は</a:t>
            </a:r>
            <a:r>
              <a:rPr kumimoji="1" lang="en-US" altLang="ja-JP" dirty="0"/>
              <a:t>1250</a:t>
            </a:r>
            <a:r>
              <a:rPr kumimoji="1" lang="ja-JP" altLang="en-US" dirty="0"/>
              <a:t>十万人</a:t>
            </a:r>
            <a:endParaRPr kumimoji="1" lang="en-US" altLang="ja-JP" dirty="0"/>
          </a:p>
          <a:p>
            <a:r>
              <a:rPr lang="ja-JP" altLang="en-US" dirty="0"/>
              <a:t>精神障害者数は厚生労働省の統計では</a:t>
            </a:r>
            <a:r>
              <a:rPr lang="en-US" altLang="ja-JP" dirty="0"/>
              <a:t>419</a:t>
            </a:r>
            <a:r>
              <a:rPr lang="ja-JP" altLang="en-US" dirty="0"/>
              <a:t>万人　</a:t>
            </a:r>
            <a:r>
              <a:rPr lang="en-US" altLang="ja-JP" dirty="0"/>
              <a:t>42</a:t>
            </a:r>
            <a:r>
              <a:rPr lang="ja-JP" altLang="en-US" dirty="0"/>
              <a:t>十万人</a:t>
            </a:r>
            <a:endParaRPr kumimoji="1" lang="ja-JP" altLang="en-US" dirty="0"/>
          </a:p>
        </p:txBody>
      </p:sp>
    </p:spTree>
    <p:extLst>
      <p:ext uri="{BB962C8B-B14F-4D97-AF65-F5344CB8AC3E}">
        <p14:creationId xmlns:p14="http://schemas.microsoft.com/office/powerpoint/2010/main" val="42290392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F8CBA60-2D25-4668-8CAB-38F2E4B73CDB}"/>
              </a:ext>
            </a:extLst>
          </p:cNvPr>
          <p:cNvGraphicFramePr>
            <a:graphicFrameLocks noGrp="1"/>
          </p:cNvGraphicFramePr>
          <p:nvPr/>
        </p:nvGraphicFramePr>
        <p:xfrm>
          <a:off x="323528" y="476672"/>
          <a:ext cx="8493252" cy="5616625"/>
        </p:xfrm>
        <a:graphic>
          <a:graphicData uri="http://schemas.openxmlformats.org/drawingml/2006/table">
            <a:tbl>
              <a:tblPr>
                <a:tableStyleId>{5C22544A-7EE6-4342-B048-85BDC9FD1C3A}</a:tableStyleId>
              </a:tblPr>
              <a:tblGrid>
                <a:gridCol w="44784">
                  <a:extLst>
                    <a:ext uri="{9D8B030D-6E8A-4147-A177-3AD203B41FA5}">
                      <a16:colId xmlns:a16="http://schemas.microsoft.com/office/drawing/2014/main" val="633031159"/>
                    </a:ext>
                  </a:extLst>
                </a:gridCol>
                <a:gridCol w="1508343">
                  <a:extLst>
                    <a:ext uri="{9D8B030D-6E8A-4147-A177-3AD203B41FA5}">
                      <a16:colId xmlns:a16="http://schemas.microsoft.com/office/drawing/2014/main" val="2114223388"/>
                    </a:ext>
                  </a:extLst>
                </a:gridCol>
                <a:gridCol w="671344">
                  <a:extLst>
                    <a:ext uri="{9D8B030D-6E8A-4147-A177-3AD203B41FA5}">
                      <a16:colId xmlns:a16="http://schemas.microsoft.com/office/drawing/2014/main" val="2912500113"/>
                    </a:ext>
                  </a:extLst>
                </a:gridCol>
                <a:gridCol w="674250">
                  <a:extLst>
                    <a:ext uri="{9D8B030D-6E8A-4147-A177-3AD203B41FA5}">
                      <a16:colId xmlns:a16="http://schemas.microsoft.com/office/drawing/2014/main" val="871260020"/>
                    </a:ext>
                  </a:extLst>
                </a:gridCol>
                <a:gridCol w="674250">
                  <a:extLst>
                    <a:ext uri="{9D8B030D-6E8A-4147-A177-3AD203B41FA5}">
                      <a16:colId xmlns:a16="http://schemas.microsoft.com/office/drawing/2014/main" val="472017895"/>
                    </a:ext>
                  </a:extLst>
                </a:gridCol>
                <a:gridCol w="674250">
                  <a:extLst>
                    <a:ext uri="{9D8B030D-6E8A-4147-A177-3AD203B41FA5}">
                      <a16:colId xmlns:a16="http://schemas.microsoft.com/office/drawing/2014/main" val="3817702430"/>
                    </a:ext>
                  </a:extLst>
                </a:gridCol>
                <a:gridCol w="860250">
                  <a:extLst>
                    <a:ext uri="{9D8B030D-6E8A-4147-A177-3AD203B41FA5}">
                      <a16:colId xmlns:a16="http://schemas.microsoft.com/office/drawing/2014/main" val="4043667783"/>
                    </a:ext>
                  </a:extLst>
                </a:gridCol>
                <a:gridCol w="688781">
                  <a:extLst>
                    <a:ext uri="{9D8B030D-6E8A-4147-A177-3AD203B41FA5}">
                      <a16:colId xmlns:a16="http://schemas.microsoft.com/office/drawing/2014/main" val="2380303707"/>
                    </a:ext>
                  </a:extLst>
                </a:gridCol>
                <a:gridCol w="674250">
                  <a:extLst>
                    <a:ext uri="{9D8B030D-6E8A-4147-A177-3AD203B41FA5}">
                      <a16:colId xmlns:a16="http://schemas.microsoft.com/office/drawing/2014/main" val="3492114971"/>
                    </a:ext>
                  </a:extLst>
                </a:gridCol>
                <a:gridCol w="674250">
                  <a:extLst>
                    <a:ext uri="{9D8B030D-6E8A-4147-A177-3AD203B41FA5}">
                      <a16:colId xmlns:a16="http://schemas.microsoft.com/office/drawing/2014/main" val="3442132297"/>
                    </a:ext>
                  </a:extLst>
                </a:gridCol>
                <a:gridCol w="674250">
                  <a:extLst>
                    <a:ext uri="{9D8B030D-6E8A-4147-A177-3AD203B41FA5}">
                      <a16:colId xmlns:a16="http://schemas.microsoft.com/office/drawing/2014/main" val="906810479"/>
                    </a:ext>
                  </a:extLst>
                </a:gridCol>
                <a:gridCol w="674250">
                  <a:extLst>
                    <a:ext uri="{9D8B030D-6E8A-4147-A177-3AD203B41FA5}">
                      <a16:colId xmlns:a16="http://schemas.microsoft.com/office/drawing/2014/main" val="4072582844"/>
                    </a:ext>
                  </a:extLst>
                </a:gridCol>
              </a:tblGrid>
              <a:tr h="574026">
                <a:tc gridSpan="12">
                  <a:txBody>
                    <a:bodyPr/>
                    <a:lstStyle/>
                    <a:p>
                      <a:pPr algn="l" fontAlgn="ctr"/>
                      <a:r>
                        <a:rPr lang="ja-JP" altLang="en-US" sz="1000" u="none" strike="noStrike" dirty="0">
                          <a:effectLst/>
                        </a:rPr>
                        <a:t>４－９－１－１表　</a:t>
                      </a:r>
                      <a:r>
                        <a:rPr lang="ja-JP" altLang="en-US" sz="2000" u="none" strike="noStrike" dirty="0">
                          <a:effectLst/>
                        </a:rPr>
                        <a:t>精神障害者等による刑法犯 検挙人員（罪名別）</a:t>
                      </a:r>
                      <a:endParaRPr lang="ja-JP" altLang="en-US" sz="2000" b="1" i="0" u="none" strike="noStrike" dirty="0">
                        <a:effectLst/>
                        <a:latin typeface="ＭＳ ゴシック" panose="020B0609070205080204" pitchFamily="49" charset="-128"/>
                        <a:ea typeface="ＭＳ ゴシック" panose="020B0609070205080204" pitchFamily="49" charset="-128"/>
                      </a:endParaRPr>
                    </a:p>
                  </a:txBody>
                  <a:tcPr marL="7846" marR="7846" marT="7846"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89906594"/>
                  </a:ext>
                </a:extLst>
              </a:tr>
              <a:tr h="574026">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tc>
                <a:tc>
                  <a:txBody>
                    <a:bodyPr/>
                    <a:lstStyle/>
                    <a:p>
                      <a:pPr algn="ctr" fontAlgn="ctr"/>
                      <a:endParaRPr lang="ja-JP" altLang="en-US" sz="1000" b="1"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l" fontAlgn="ctr"/>
                      <a:endParaRPr lang="ja-JP" altLang="en-US" sz="1000" b="1"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lnR w="12700" cap="flat" cmpd="sng" algn="ctr">
                      <a:solidFill>
                        <a:schemeClr val="tx1"/>
                      </a:solidFill>
                      <a:prstDash val="solid"/>
                      <a:round/>
                      <a:headEnd type="none" w="med" len="med"/>
                      <a:tailEnd type="none" w="med" len="med"/>
                    </a:lnR>
                  </a:tcPr>
                </a:tc>
                <a:tc>
                  <a:txBody>
                    <a:bodyPr/>
                    <a:lstStyle/>
                    <a:p>
                      <a:pPr algn="ctr" fontAlgn="ctr"/>
                      <a:endParaRPr lang="ja-JP" altLang="en-US" sz="1000" b="1" i="0" u="none" strike="noStrike" dirty="0">
                        <a:effectLst/>
                        <a:latin typeface="ＭＳ ゴシック" panose="020B0609070205080204" pitchFamily="49" charset="-128"/>
                        <a:ea typeface="ＭＳ ゴシック" panose="020B0609070205080204" pitchFamily="49" charset="-128"/>
                      </a:endParaRPr>
                    </a:p>
                  </a:txBody>
                  <a:tcPr marL="7846" marR="7846" marT="7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lnL w="12700" cap="flat" cmpd="sng" algn="ctr">
                      <a:solidFill>
                        <a:schemeClr val="tx1"/>
                      </a:solidFill>
                      <a:prstDash val="solid"/>
                      <a:round/>
                      <a:headEnd type="none" w="med" len="med"/>
                      <a:tailEnd type="none" w="med" len="med"/>
                    </a:lnL>
                  </a:tcPr>
                </a:tc>
                <a:tc>
                  <a:txBody>
                    <a:bodyPr/>
                    <a:lstStyle/>
                    <a:p>
                      <a:pPr algn="ctr" fontAlgn="ctr"/>
                      <a:endParaRPr lang="ja-JP" altLang="en-US" sz="1000" b="1" i="0" u="none" strike="noStrike" dirty="0">
                        <a:effectLst/>
                        <a:latin typeface="ＭＳ ゴシック" panose="020B0609070205080204" pitchFamily="49" charset="-128"/>
                        <a:ea typeface="ＭＳ ゴシック" panose="020B0609070205080204" pitchFamily="49" charset="-128"/>
                      </a:endParaRPr>
                    </a:p>
                  </a:txBody>
                  <a:tcPr marL="7846" marR="7846" marT="7846" marB="0" anchor="ctr"/>
                </a:tc>
                <a:tc>
                  <a:txBody>
                    <a:bodyPr/>
                    <a:lstStyle/>
                    <a:p>
                      <a:pPr algn="ctr" fontAlgn="ctr"/>
                      <a:endParaRPr lang="ja-JP" altLang="en-US" sz="1000" b="1" i="0" u="none" strike="noStrike">
                        <a:effectLst/>
                        <a:latin typeface="ＭＳ ゴシック" panose="020B0609070205080204" pitchFamily="49" charset="-128"/>
                        <a:ea typeface="ＭＳ ゴシック" panose="020B0609070205080204" pitchFamily="49" charset="-128"/>
                      </a:endParaRPr>
                    </a:p>
                  </a:txBody>
                  <a:tcPr marL="7846" marR="7846" marT="7846" marB="0" anchor="ctr"/>
                </a:tc>
                <a:extLst>
                  <a:ext uri="{0D108BD9-81ED-4DB2-BD59-A6C34878D82A}">
                    <a16:rowId xmlns:a16="http://schemas.microsoft.com/office/drawing/2014/main" val="4276504245"/>
                  </a:ext>
                </a:extLst>
              </a:tr>
              <a:tr h="927442">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lnT w="12700" cap="flat" cmpd="sng" algn="ctr">
                      <a:solidFill>
                        <a:schemeClr val="tx1"/>
                      </a:solidFill>
                      <a:prstDash val="solid"/>
                      <a:round/>
                      <a:headEnd type="none" w="med" len="med"/>
                      <a:tailEnd type="none" w="med" len="med"/>
                    </a:lnT>
                  </a:tcPr>
                </a:tc>
                <a:tc>
                  <a:txBody>
                    <a:bodyPr/>
                    <a:lstStyle/>
                    <a:p>
                      <a:pPr algn="ctr" fontAlgn="ct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800" u="none" strike="noStrike">
                          <a:effectLst/>
                        </a:rPr>
                        <a:t>　</a:t>
                      </a:r>
                      <a:endParaRPr lang="ja-JP" altLang="en-US" sz="800" b="1"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ja-JP" altLang="en-US" sz="1400" u="none" strike="noStrike" dirty="0">
                          <a:effectLst/>
                        </a:rPr>
                        <a:t>（平成</a:t>
                      </a:r>
                      <a:r>
                        <a:rPr lang="en-US" altLang="ja-JP" sz="1400" u="none" strike="noStrike" dirty="0">
                          <a:effectLst/>
                        </a:rPr>
                        <a:t>29</a:t>
                      </a:r>
                      <a:r>
                        <a:rPr lang="ja-JP" altLang="en-US" sz="1400" u="none" strike="noStrike" dirty="0">
                          <a:effectLst/>
                        </a:rPr>
                        <a:t>年</a:t>
                      </a:r>
                      <a:r>
                        <a:rPr lang="ja-JP" altLang="en-US" sz="800" u="none" strike="noStrike" dirty="0">
                          <a:effectLst/>
                        </a:rPr>
                        <a:t>）</a:t>
                      </a:r>
                      <a:endParaRPr lang="ja-JP" altLang="en-US" sz="8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1265065898"/>
                  </a:ext>
                </a:extLst>
              </a:tr>
              <a:tr h="1011751">
                <a:tc gridSpan="2">
                  <a:txBody>
                    <a:bodyPr/>
                    <a:lstStyle/>
                    <a:p>
                      <a:pPr algn="dist" fontAlgn="ctr"/>
                      <a:r>
                        <a:rPr lang="zh-CN" altLang="en-US" sz="800" u="none" strike="noStrike" dirty="0">
                          <a:effectLst/>
                        </a:rPr>
                        <a:t>区　　　　分</a:t>
                      </a:r>
                      <a:endParaRPr lang="zh-CN" altLang="en-US" sz="8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dist" fontAlgn="ctr"/>
                      <a:r>
                        <a:rPr lang="ja-JP" altLang="en-US" sz="1400" u="none" strike="noStrike" dirty="0">
                          <a:effectLst/>
                        </a:rPr>
                        <a:t>総数</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殺人</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強盗</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放火</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強制性交等・</a:t>
                      </a:r>
                      <a:br>
                        <a:rPr lang="ja-JP" altLang="en-US" sz="1400" u="none" strike="noStrike" dirty="0">
                          <a:effectLst/>
                        </a:rPr>
                      </a:br>
                      <a:r>
                        <a:rPr lang="ja-JP" altLang="en-US" sz="1400" u="none" strike="noStrike" dirty="0">
                          <a:effectLst/>
                        </a:rPr>
                        <a:t>強制わいせつ</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傷害・暴行</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脅迫</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窃盗</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詐欺</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その他</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2918164191"/>
                  </a:ext>
                </a:extLst>
              </a:tr>
              <a:tr h="505876">
                <a:tc gridSpan="2">
                  <a:txBody>
                    <a:bodyPr/>
                    <a:lstStyle/>
                    <a:p>
                      <a:pPr algn="dist" fontAlgn="ctr"/>
                      <a:r>
                        <a:rPr lang="ja-JP" altLang="en-US" sz="1400" u="none" strike="noStrike" dirty="0">
                          <a:effectLst/>
                        </a:rPr>
                        <a:t>検挙人員総数（</a:t>
                      </a:r>
                      <a:r>
                        <a:rPr lang="en-US" sz="1400" u="none" strike="noStrike" dirty="0">
                          <a:effectLst/>
                        </a:rPr>
                        <a:t>Ａ）</a:t>
                      </a:r>
                      <a:endParaRPr 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ctr" fontAlgn="ctr"/>
                      <a:r>
                        <a:rPr lang="ja-JP" altLang="en-US" sz="1400" u="none" strike="noStrike" dirty="0">
                          <a:effectLst/>
                        </a:rPr>
                        <a:t>  </a:t>
                      </a:r>
                      <a:r>
                        <a:rPr lang="en-US" altLang="ja-JP" sz="1400" u="none" strike="noStrike" dirty="0">
                          <a:effectLst/>
                        </a:rPr>
                        <a:t>215,003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874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1,704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579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3,747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46,675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2,808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109,238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9,928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39,450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1183139675"/>
                  </a:ext>
                </a:extLst>
              </a:tr>
              <a:tr h="505876">
                <a:tc gridSpan="2">
                  <a:txBody>
                    <a:bodyPr/>
                    <a:lstStyle/>
                    <a:p>
                      <a:pPr algn="dist" fontAlgn="ctr"/>
                      <a:r>
                        <a:rPr lang="ja-JP" altLang="en-US" sz="1400" u="none" strike="noStrike" dirty="0">
                          <a:effectLst/>
                        </a:rPr>
                        <a:t>精神障害者等（</a:t>
                      </a:r>
                      <a:r>
                        <a:rPr lang="en-US" sz="1400" u="none" strike="noStrike" dirty="0">
                          <a:effectLst/>
                        </a:rPr>
                        <a:t>Ｂ）</a:t>
                      </a:r>
                      <a:endParaRPr 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ctr" fontAlgn="ctr"/>
                      <a:r>
                        <a:rPr lang="ja-JP" altLang="en-US" sz="1400" u="none" strike="noStrike" dirty="0">
                          <a:effectLst/>
                        </a:rPr>
                        <a:t>    </a:t>
                      </a:r>
                      <a:r>
                        <a:rPr lang="en-US" altLang="ja-JP" sz="1400" u="none" strike="noStrike" dirty="0">
                          <a:effectLst/>
                        </a:rPr>
                        <a:t>3,260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117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64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108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41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807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87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1,152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148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736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3598289413"/>
                  </a:ext>
                </a:extLst>
              </a:tr>
              <a:tr h="505876">
                <a:tc>
                  <a:txBody>
                    <a:bodyPr/>
                    <a:lstStyle/>
                    <a:p>
                      <a:pPr algn="l" fontAlgn="ctr"/>
                      <a:endParaRPr lang="ja-JP" altLang="en-US" sz="8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精神障害者</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2,002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68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57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33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492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707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92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464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3436510837"/>
                  </a:ext>
                </a:extLst>
              </a:tr>
              <a:tr h="505876">
                <a:tc>
                  <a:txBody>
                    <a:bodyPr/>
                    <a:lstStyle/>
                    <a:p>
                      <a:pPr algn="l" fontAlgn="ctr"/>
                      <a:endParaRPr lang="ja-JP" altLang="en-US" sz="8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dist" fontAlgn="ctr"/>
                      <a:r>
                        <a:rPr lang="ja-JP" altLang="en-US" sz="1400" u="none" strike="noStrike" dirty="0">
                          <a:effectLst/>
                        </a:rPr>
                        <a:t>精神障害の疑いのある者</a:t>
                      </a:r>
                      <a:endParaRPr lang="ja-JP" alt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1,258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49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22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51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315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40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445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dirty="0">
                          <a:effectLst/>
                        </a:rPr>
                        <a:t>       </a:t>
                      </a:r>
                      <a:r>
                        <a:rPr lang="en-US" altLang="ja-JP" sz="1400" u="none" strike="noStrike" dirty="0">
                          <a:effectLst/>
                        </a:rPr>
                        <a:t>56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ctr" fontAlgn="ctr"/>
                      <a:r>
                        <a:rPr lang="ja-JP" altLang="en-US" sz="1400" u="none" strike="noStrike">
                          <a:effectLst/>
                        </a:rPr>
                        <a:t>      </a:t>
                      </a:r>
                      <a:r>
                        <a:rPr lang="en-US" altLang="ja-JP" sz="1400" u="none" strike="noStrike">
                          <a:effectLst/>
                        </a:rPr>
                        <a:t>272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3314130123"/>
                  </a:ext>
                </a:extLst>
              </a:tr>
              <a:tr h="505876">
                <a:tc gridSpan="2">
                  <a:txBody>
                    <a:bodyPr/>
                    <a:lstStyle/>
                    <a:p>
                      <a:pPr algn="ctr" fontAlgn="ctr"/>
                      <a:r>
                        <a:rPr lang="en-US" sz="1400" u="none" strike="noStrike" dirty="0">
                          <a:effectLst/>
                        </a:rPr>
                        <a:t>Ｂ／Ａ（％）</a:t>
                      </a:r>
                      <a:endParaRPr lang="en-US"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hMerge="1">
                  <a:txBody>
                    <a:bodyPr/>
                    <a:lstStyle/>
                    <a:p>
                      <a:endParaRPr kumimoji="1" lang="ja-JP" altLang="en-US"/>
                    </a:p>
                  </a:txBody>
                  <a:tcPr/>
                </a:tc>
                <a:tc>
                  <a:txBody>
                    <a:bodyPr/>
                    <a:lstStyle/>
                    <a:p>
                      <a:pPr algn="r" fontAlgn="ctr"/>
                      <a:r>
                        <a:rPr lang="en-US" altLang="ja-JP" sz="1400" u="none" strike="noStrike" dirty="0">
                          <a:effectLst/>
                        </a:rPr>
                        <a:t>1.5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13.4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3.8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18.7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1.7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3.1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a:effectLst/>
                        </a:rPr>
                        <a:t>1.1 </a:t>
                      </a:r>
                      <a:endParaRPr lang="en-US" altLang="ja-JP" sz="1400" b="0" i="0" u="none" strike="noStrike">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dirty="0">
                          <a:effectLst/>
                        </a:rPr>
                        <a:t>1.5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tc>
                  <a:txBody>
                    <a:bodyPr/>
                    <a:lstStyle/>
                    <a:p>
                      <a:pPr algn="r" fontAlgn="ctr"/>
                      <a:r>
                        <a:rPr lang="en-US" altLang="ja-JP" sz="1400" u="none" strike="noStrike" dirty="0">
                          <a:effectLst/>
                        </a:rPr>
                        <a:t>1.9 </a:t>
                      </a:r>
                      <a:endParaRPr lang="en-US" altLang="ja-JP" sz="1400" b="0" i="0" u="none" strike="noStrike" dirty="0">
                        <a:effectLst/>
                        <a:latin typeface="ＭＳ 明朝" panose="02020609040205080304" pitchFamily="17" charset="-128"/>
                        <a:ea typeface="ＭＳ 明朝" panose="02020609040205080304" pitchFamily="17" charset="-128"/>
                      </a:endParaRPr>
                    </a:p>
                  </a:txBody>
                  <a:tcPr marL="7846" marR="7846" marT="7846" marB="0" anchor="ctr"/>
                </a:tc>
                <a:extLst>
                  <a:ext uri="{0D108BD9-81ED-4DB2-BD59-A6C34878D82A}">
                    <a16:rowId xmlns:a16="http://schemas.microsoft.com/office/drawing/2014/main" val="45642141"/>
                  </a:ext>
                </a:extLst>
              </a:tr>
            </a:tbl>
          </a:graphicData>
        </a:graphic>
      </p:graphicFrame>
    </p:spTree>
    <p:extLst>
      <p:ext uri="{BB962C8B-B14F-4D97-AF65-F5344CB8AC3E}">
        <p14:creationId xmlns:p14="http://schemas.microsoft.com/office/powerpoint/2010/main" val="171945553"/>
      </p:ext>
    </p:extLst>
  </p:cSld>
  <p:clrMapOvr>
    <a:masterClrMapping/>
  </p:clrMapOvr>
  <mc:AlternateContent xmlns:mc="http://schemas.openxmlformats.org/markup-compatibility/2006" xmlns:p14="http://schemas.microsoft.com/office/powerpoint/2010/main">
    <mc:Choice Requires="p14">
      <p:transition spd="slow" p14:dur="2000" advTm="36252"/>
    </mc:Choice>
    <mc:Fallback xmlns="">
      <p:transition spd="slow" advTm="362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CCA82B-B21A-9DDA-A2C9-E313FA5A3733}"/>
              </a:ext>
            </a:extLst>
          </p:cNvPr>
          <p:cNvSpPr>
            <a:spLocks noGrp="1"/>
          </p:cNvSpPr>
          <p:nvPr>
            <p:ph type="title"/>
          </p:nvPr>
        </p:nvSpPr>
        <p:spPr/>
        <p:txBody>
          <a:bodyPr/>
          <a:lstStyle/>
          <a:p>
            <a:r>
              <a:rPr lang="ja-JP" altLang="en-US" dirty="0">
                <a:solidFill>
                  <a:schemeClr val="tx2">
                    <a:lumMod val="50000"/>
                  </a:schemeClr>
                </a:solidFill>
              </a:rPr>
              <a:t>「つながり・支え合い」のある地域共生社会の実現を目指して</a:t>
            </a:r>
            <a:endParaRPr kumimoji="1" lang="ja-JP" altLang="en-US" dirty="0">
              <a:solidFill>
                <a:schemeClr val="tx2">
                  <a:lumMod val="50000"/>
                </a:schemeClr>
              </a:solidFill>
            </a:endParaRPr>
          </a:p>
        </p:txBody>
      </p:sp>
      <p:sp>
        <p:nvSpPr>
          <p:cNvPr id="11" name="コンテンツ プレースホルダー 10">
            <a:extLst>
              <a:ext uri="{FF2B5EF4-FFF2-40B4-BE49-F238E27FC236}">
                <a16:creationId xmlns:a16="http://schemas.microsoft.com/office/drawing/2014/main" id="{9E19FE38-8EAC-3CE7-1AC2-776B6CF882B3}"/>
              </a:ext>
            </a:extLst>
          </p:cNvPr>
          <p:cNvSpPr>
            <a:spLocks noGrp="1"/>
          </p:cNvSpPr>
          <p:nvPr>
            <p:ph sz="half" idx="1"/>
          </p:nvPr>
        </p:nvSpPr>
        <p:spPr/>
        <p:txBody>
          <a:bodyPr/>
          <a:lstStyle/>
          <a:p>
            <a:r>
              <a:rPr lang="ja-JP" altLang="en-US" dirty="0"/>
              <a:t>引きこもり</a:t>
            </a:r>
            <a:endParaRPr lang="en-US" altLang="ja-JP" dirty="0"/>
          </a:p>
          <a:p>
            <a:r>
              <a:rPr lang="ja-JP" altLang="en-US" dirty="0"/>
              <a:t>８０５０問題</a:t>
            </a:r>
            <a:endParaRPr lang="en-US" altLang="ja-JP" dirty="0"/>
          </a:p>
          <a:p>
            <a:r>
              <a:rPr lang="ja-JP" altLang="en-US" dirty="0"/>
              <a:t>ヤングケアラー</a:t>
            </a:r>
            <a:endParaRPr lang="en-US" altLang="ja-JP" dirty="0"/>
          </a:p>
          <a:p>
            <a:r>
              <a:rPr lang="ja-JP" altLang="en-US" dirty="0"/>
              <a:t>ひとり親</a:t>
            </a:r>
            <a:endParaRPr lang="en-US" altLang="ja-JP" dirty="0"/>
          </a:p>
          <a:p>
            <a:r>
              <a:rPr lang="ja-JP" altLang="en-US" dirty="0"/>
              <a:t>セルフ・ネグレクト</a:t>
            </a:r>
            <a:endParaRPr lang="en-US" altLang="ja-JP" dirty="0"/>
          </a:p>
          <a:p>
            <a:r>
              <a:rPr lang="ja-JP" altLang="en-US" dirty="0"/>
              <a:t>種々の問題を抱える女性</a:t>
            </a:r>
          </a:p>
        </p:txBody>
      </p:sp>
      <p:sp>
        <p:nvSpPr>
          <p:cNvPr id="15" name="コンテンツ プレースホルダー 14">
            <a:extLst>
              <a:ext uri="{FF2B5EF4-FFF2-40B4-BE49-F238E27FC236}">
                <a16:creationId xmlns:a16="http://schemas.microsoft.com/office/drawing/2014/main" id="{00D67E5A-A6C9-5A23-E21E-270B4A118C3D}"/>
              </a:ext>
            </a:extLst>
          </p:cNvPr>
          <p:cNvSpPr>
            <a:spLocks noGrp="1"/>
          </p:cNvSpPr>
          <p:nvPr>
            <p:ph sz="half" idx="2"/>
          </p:nvPr>
        </p:nvSpPr>
        <p:spPr/>
        <p:txBody>
          <a:bodyPr/>
          <a:lstStyle/>
          <a:p>
            <a:r>
              <a:rPr lang="ja-JP" altLang="en-US" dirty="0"/>
              <a:t>生活困窮</a:t>
            </a:r>
            <a:endParaRPr lang="en-US" altLang="ja-JP" dirty="0"/>
          </a:p>
          <a:p>
            <a:r>
              <a:rPr lang="ja-JP" altLang="en-US" dirty="0"/>
              <a:t>介護</a:t>
            </a:r>
            <a:endParaRPr lang="en-US" altLang="ja-JP" dirty="0"/>
          </a:p>
          <a:p>
            <a:r>
              <a:rPr lang="ja-JP" altLang="en-US" dirty="0"/>
              <a:t>障害</a:t>
            </a:r>
            <a:endParaRPr lang="en-US" altLang="ja-JP" dirty="0"/>
          </a:p>
          <a:p>
            <a:r>
              <a:rPr lang="ja-JP" altLang="en-US" dirty="0"/>
              <a:t>子育て</a:t>
            </a:r>
            <a:endParaRPr lang="en-US" altLang="ja-JP" dirty="0"/>
          </a:p>
          <a:p>
            <a:r>
              <a:rPr lang="ja-JP" altLang="en-US" dirty="0"/>
              <a:t>健康</a:t>
            </a:r>
          </a:p>
        </p:txBody>
      </p:sp>
    </p:spTree>
    <p:extLst>
      <p:ext uri="{BB962C8B-B14F-4D97-AF65-F5344CB8AC3E}">
        <p14:creationId xmlns:p14="http://schemas.microsoft.com/office/powerpoint/2010/main" val="525906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9915A6F1-75D1-4922-B27D-140BD29BCD9F}"/>
              </a:ext>
            </a:extLst>
          </p:cNvPr>
          <p:cNvGraphicFramePr>
            <a:graphicFrameLocks/>
          </p:cNvGraphicFramePr>
          <p:nvPr>
            <p:extLst>
              <p:ext uri="{D42A27DB-BD31-4B8C-83A1-F6EECF244321}">
                <p14:modId xmlns:p14="http://schemas.microsoft.com/office/powerpoint/2010/main" val="4190169195"/>
              </p:ext>
            </p:extLst>
          </p:nvPr>
        </p:nvGraphicFramePr>
        <p:xfrm>
          <a:off x="251520" y="332656"/>
          <a:ext cx="8568952" cy="626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01572"/>
      </p:ext>
    </p:extLst>
  </p:cSld>
  <p:clrMapOvr>
    <a:masterClrMapping/>
  </p:clrMapOvr>
  <mc:AlternateContent xmlns:mc="http://schemas.openxmlformats.org/markup-compatibility/2006" xmlns:p14="http://schemas.microsoft.com/office/powerpoint/2010/main">
    <mc:Choice Requires="p14">
      <p:transition spd="slow" p14:dur="2000" advTm="14846"/>
    </mc:Choice>
    <mc:Fallback xmlns="">
      <p:transition spd="slow" advTm="14846"/>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70716-CB3D-4B43-BA64-1E8C43C12451}"/>
              </a:ext>
            </a:extLst>
          </p:cNvPr>
          <p:cNvSpPr>
            <a:spLocks noGrp="1"/>
          </p:cNvSpPr>
          <p:nvPr>
            <p:ph type="title"/>
          </p:nvPr>
        </p:nvSpPr>
        <p:spPr>
          <a:xfrm>
            <a:off x="1150938" y="332656"/>
            <a:ext cx="7793037" cy="1440160"/>
          </a:xfrm>
        </p:spPr>
        <p:txBody>
          <a:bodyPr/>
          <a:lstStyle/>
          <a:p>
            <a:r>
              <a:rPr kumimoji="1" lang="ja-JP" altLang="en-US" dirty="0">
                <a:solidFill>
                  <a:srgbClr val="FFFF00"/>
                </a:solidFill>
              </a:rPr>
              <a:t>精神障害</a:t>
            </a:r>
            <a:r>
              <a:rPr lang="ja-JP" altLang="en-US" dirty="0">
                <a:solidFill>
                  <a:srgbClr val="FFFF00"/>
                </a:solidFill>
              </a:rPr>
              <a:t>者、非精神障害者の犯罪率</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EB4D6630-42CD-44DE-9D0A-67B0FAC2737D}"/>
              </a:ext>
            </a:extLst>
          </p:cNvPr>
          <p:cNvSpPr>
            <a:spLocks noGrp="1"/>
          </p:cNvSpPr>
          <p:nvPr>
            <p:ph idx="1"/>
          </p:nvPr>
        </p:nvSpPr>
        <p:spPr>
          <a:xfrm>
            <a:off x="683568" y="1772816"/>
            <a:ext cx="8271520" cy="4359697"/>
          </a:xfrm>
        </p:spPr>
        <p:txBody>
          <a:bodyPr/>
          <a:lstStyle/>
          <a:p>
            <a:r>
              <a:rPr kumimoji="1" lang="ja-JP" altLang="en-US" sz="2800" dirty="0"/>
              <a:t>精神障害者・非精神障害者の犯罪率はその分母を精神障害者数、（全人口ー精神障害者数）にしないといけないという意見がある。</a:t>
            </a:r>
            <a:endParaRPr kumimoji="1" lang="en-US" altLang="ja-JP" sz="2800" dirty="0"/>
          </a:p>
          <a:p>
            <a:r>
              <a:rPr kumimoji="1" lang="ja-JP" altLang="en-US" sz="2800" dirty="0"/>
              <a:t>厚労省の資料　精神障害者数　</a:t>
            </a:r>
            <a:r>
              <a:rPr kumimoji="1" lang="en-US" altLang="ja-JP" sz="2800" dirty="0"/>
              <a:t>419</a:t>
            </a:r>
            <a:r>
              <a:rPr kumimoji="1" lang="ja-JP" altLang="en-US" sz="2800" dirty="0"/>
              <a:t>万人　精神障害の疑いの人はここには含まれない。これを真精神障害者とする。</a:t>
            </a:r>
            <a:endParaRPr kumimoji="1" lang="en-US" altLang="ja-JP" sz="2800" dirty="0"/>
          </a:p>
          <a:p>
            <a:r>
              <a:rPr lang="ja-JP" altLang="en-US" sz="2800" dirty="0"/>
              <a:t>精神障害者の検挙件数を分子にしたとき真精神障害者</a:t>
            </a:r>
            <a:r>
              <a:rPr lang="en-US" altLang="ja-JP" sz="2800" dirty="0"/>
              <a:t>10</a:t>
            </a:r>
            <a:r>
              <a:rPr lang="ja-JP" altLang="en-US" sz="2800" dirty="0"/>
              <a:t>万人あたりの数になる</a:t>
            </a:r>
            <a:endParaRPr lang="en-US" altLang="ja-JP" sz="2800" dirty="0"/>
          </a:p>
          <a:p>
            <a:r>
              <a:rPr lang="ja-JP" altLang="en-US" sz="2800" dirty="0"/>
              <a:t>精神障害者等の検挙件数を分子にしたとき精神障害者</a:t>
            </a:r>
            <a:r>
              <a:rPr lang="en-US" altLang="ja-JP" sz="2800" dirty="0"/>
              <a:t>10</a:t>
            </a:r>
            <a:r>
              <a:rPr lang="ja-JP" altLang="en-US" sz="2800" dirty="0"/>
              <a:t>万人あたりの数になる</a:t>
            </a:r>
            <a:endParaRPr lang="en-US" altLang="ja-JP" sz="2800" dirty="0"/>
          </a:p>
          <a:p>
            <a:endParaRPr lang="en-US" altLang="ja-JP" dirty="0"/>
          </a:p>
          <a:p>
            <a:endParaRPr kumimoji="1" lang="ja-JP" altLang="en-US" dirty="0"/>
          </a:p>
        </p:txBody>
      </p:sp>
    </p:spTree>
    <p:extLst>
      <p:ext uri="{BB962C8B-B14F-4D97-AF65-F5344CB8AC3E}">
        <p14:creationId xmlns:p14="http://schemas.microsoft.com/office/powerpoint/2010/main" val="930497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E2B98781-77FC-4916-953E-7C38DE5BDC1D}"/>
              </a:ext>
            </a:extLst>
          </p:cNvPr>
          <p:cNvGraphicFramePr>
            <a:graphicFrameLocks/>
          </p:cNvGraphicFramePr>
          <p:nvPr>
            <p:extLst>
              <p:ext uri="{D42A27DB-BD31-4B8C-83A1-F6EECF244321}">
                <p14:modId xmlns:p14="http://schemas.microsoft.com/office/powerpoint/2010/main" val="641136027"/>
              </p:ext>
            </p:extLst>
          </p:nvPr>
        </p:nvGraphicFramePr>
        <p:xfrm>
          <a:off x="311943" y="116632"/>
          <a:ext cx="8520113" cy="640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763887"/>
      </p:ext>
    </p:extLst>
  </p:cSld>
  <p:clrMapOvr>
    <a:masterClrMapping/>
  </p:clrMapOvr>
  <mc:AlternateContent xmlns:mc="http://schemas.openxmlformats.org/markup-compatibility/2006" xmlns:p14="http://schemas.microsoft.com/office/powerpoint/2010/main">
    <mc:Choice Requires="p14">
      <p:transition spd="slow" p14:dur="2000" advTm="72639"/>
    </mc:Choice>
    <mc:Fallback xmlns="">
      <p:transition spd="slow" advTm="72639"/>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B8B224-78F9-4E56-9D31-3E7CC0905398}"/>
              </a:ext>
            </a:extLst>
          </p:cNvPr>
          <p:cNvSpPr>
            <a:spLocks noGrp="1"/>
          </p:cNvSpPr>
          <p:nvPr>
            <p:ph type="title"/>
          </p:nvPr>
        </p:nvSpPr>
        <p:spPr>
          <a:xfrm>
            <a:off x="323528" y="617538"/>
            <a:ext cx="8620447" cy="1143000"/>
          </a:xfrm>
        </p:spPr>
        <p:txBody>
          <a:bodyPr/>
          <a:lstStyle/>
          <a:p>
            <a:r>
              <a:rPr kumimoji="1" lang="ja-JP" altLang="en-US" dirty="0">
                <a:solidFill>
                  <a:srgbClr val="FFFF00"/>
                </a:solidFill>
              </a:rPr>
              <a:t>精神障害者の犯罪率の分母は精神障害者数では多く見積もりすぎ</a:t>
            </a:r>
          </a:p>
        </p:txBody>
      </p:sp>
      <p:sp>
        <p:nvSpPr>
          <p:cNvPr id="3" name="コンテンツ プレースホルダー 2">
            <a:extLst>
              <a:ext uri="{FF2B5EF4-FFF2-40B4-BE49-F238E27FC236}">
                <a16:creationId xmlns:a16="http://schemas.microsoft.com/office/drawing/2014/main" id="{C734E2FE-3D7E-4254-B9F7-C0C8496B515B}"/>
              </a:ext>
            </a:extLst>
          </p:cNvPr>
          <p:cNvSpPr>
            <a:spLocks noGrp="1"/>
          </p:cNvSpPr>
          <p:nvPr>
            <p:ph idx="1"/>
          </p:nvPr>
        </p:nvSpPr>
        <p:spPr/>
        <p:txBody>
          <a:bodyPr/>
          <a:lstStyle/>
          <a:p>
            <a:r>
              <a:rPr kumimoji="1" lang="ja-JP" altLang="en-US" dirty="0"/>
              <a:t>精神障害者の犯罪率は真精神障害者の犯罪率でみるか</a:t>
            </a:r>
            <a:endParaRPr kumimoji="1" lang="en-US" altLang="ja-JP" dirty="0"/>
          </a:p>
          <a:p>
            <a:r>
              <a:rPr lang="ja-JP" altLang="en-US" dirty="0"/>
              <a:t>精神障害の疑いのある人の人口の推定値を分母に、分子に精神障害の疑いのある人の検挙件数とした犯罪率も併記しないといけない</a:t>
            </a:r>
            <a:endParaRPr kumimoji="1" lang="ja-JP" altLang="en-US" dirty="0"/>
          </a:p>
        </p:txBody>
      </p:sp>
    </p:spTree>
    <p:extLst>
      <p:ext uri="{BB962C8B-B14F-4D97-AF65-F5344CB8AC3E}">
        <p14:creationId xmlns:p14="http://schemas.microsoft.com/office/powerpoint/2010/main" val="210628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EE651A-575A-4F96-8EE4-D185A41DC654}"/>
              </a:ext>
            </a:extLst>
          </p:cNvPr>
          <p:cNvSpPr>
            <a:spLocks noGrp="1"/>
          </p:cNvSpPr>
          <p:nvPr>
            <p:ph type="title"/>
          </p:nvPr>
        </p:nvSpPr>
        <p:spPr/>
        <p:txBody>
          <a:bodyPr/>
          <a:lstStyle/>
          <a:p>
            <a:pPr algn="ctr"/>
            <a:r>
              <a:rPr kumimoji="1" lang="ja-JP" altLang="en-US" dirty="0">
                <a:solidFill>
                  <a:srgbClr val="FFFF00"/>
                </a:solidFill>
              </a:rPr>
              <a:t>精神障害の疑いのある人の</a:t>
            </a:r>
            <a:br>
              <a:rPr kumimoji="1" lang="en-US" altLang="ja-JP" dirty="0">
                <a:solidFill>
                  <a:srgbClr val="FFFF00"/>
                </a:solidFill>
              </a:rPr>
            </a:br>
            <a:r>
              <a:rPr kumimoji="1" lang="ja-JP" altLang="en-US" dirty="0">
                <a:solidFill>
                  <a:srgbClr val="FFFF00"/>
                </a:solidFill>
              </a:rPr>
              <a:t>推定人口</a:t>
            </a:r>
          </a:p>
        </p:txBody>
      </p:sp>
      <p:sp>
        <p:nvSpPr>
          <p:cNvPr id="3" name="コンテンツ プレースホルダー 2">
            <a:extLst>
              <a:ext uri="{FF2B5EF4-FFF2-40B4-BE49-F238E27FC236}">
                <a16:creationId xmlns:a16="http://schemas.microsoft.com/office/drawing/2014/main" id="{195DC3DA-AA31-4565-B6C1-51B5EA4FC45D}"/>
              </a:ext>
            </a:extLst>
          </p:cNvPr>
          <p:cNvSpPr>
            <a:spLocks noGrp="1"/>
          </p:cNvSpPr>
          <p:nvPr>
            <p:ph idx="1"/>
          </p:nvPr>
        </p:nvSpPr>
        <p:spPr>
          <a:xfrm>
            <a:off x="251520" y="2017713"/>
            <a:ext cx="8703568" cy="4114800"/>
          </a:xfrm>
        </p:spPr>
        <p:txBody>
          <a:bodyPr/>
          <a:lstStyle/>
          <a:p>
            <a:r>
              <a:rPr kumimoji="1" lang="ja-JP" altLang="en-US" dirty="0"/>
              <a:t>厚労省統計ではその実数は全く現れていない。</a:t>
            </a:r>
            <a:endParaRPr kumimoji="1" lang="en-US" altLang="ja-JP" dirty="0"/>
          </a:p>
          <a:p>
            <a:r>
              <a:rPr lang="ja-JP" altLang="en-US" dirty="0"/>
              <a:t>国勢調査の時に精神科受診歴を書いてもらうか、精神症状問診票を書いてもらうしかない。そんなことはあり得ない。</a:t>
            </a:r>
            <a:endParaRPr lang="en-US" altLang="ja-JP" dirty="0"/>
          </a:p>
          <a:p>
            <a:r>
              <a:rPr kumimoji="1" lang="ja-JP" altLang="en-US" dirty="0"/>
              <a:t>犯罪率が真精神障害者と精神障害の疑いのある人で同じだと仮定する。</a:t>
            </a:r>
            <a:endParaRPr kumimoji="1" lang="en-US" altLang="ja-JP" dirty="0"/>
          </a:p>
          <a:p>
            <a:r>
              <a:rPr lang="ja-JP" altLang="en-US" b="0" i="0" u="none" strike="noStrike" dirty="0">
                <a:effectLst/>
                <a:latin typeface="ＭＳ Ｐゴシック" panose="020B0600070205080204" pitchFamily="50" charset="-128"/>
                <a:ea typeface="ＭＳ Ｐゴシック" panose="020B0600070205080204" pitchFamily="50" charset="-128"/>
              </a:rPr>
              <a:t>精神障害の疑いのある人の総数＝</a:t>
            </a:r>
            <a:r>
              <a:rPr lang="en-US" altLang="ja-JP" b="0" i="0" u="none" strike="noStrike" dirty="0">
                <a:effectLst/>
                <a:latin typeface="ＭＳ Ｐゴシック" panose="020B0600070205080204" pitchFamily="50" charset="-128"/>
                <a:ea typeface="ＭＳ Ｐゴシック" panose="020B0600070205080204" pitchFamily="50" charset="-128"/>
              </a:rPr>
              <a:t>420</a:t>
            </a:r>
            <a:r>
              <a:rPr lang="ja-JP" altLang="en-US" b="0" i="0" u="none" strike="noStrike" dirty="0">
                <a:effectLst/>
                <a:latin typeface="ＭＳ Ｐゴシック" panose="020B0600070205080204" pitchFamily="50" charset="-128"/>
                <a:ea typeface="ＭＳ Ｐゴシック" panose="020B0600070205080204" pitchFamily="50" charset="-128"/>
              </a:rPr>
              <a:t>万人</a:t>
            </a:r>
            <a:r>
              <a:rPr lang="en-US" altLang="ja-JP" b="0" i="0" u="none" strike="noStrike" dirty="0">
                <a:effectLst/>
                <a:latin typeface="ＭＳ Ｐゴシック" panose="020B0600070205080204" pitchFamily="50" charset="-128"/>
                <a:ea typeface="ＭＳ Ｐゴシック" panose="020B0600070205080204" pitchFamily="50" charset="-128"/>
              </a:rPr>
              <a:t>÷2002×1258</a:t>
            </a:r>
            <a:r>
              <a:rPr lang="ja-JP" altLang="en-US" b="0" i="0" u="none" strike="noStrike" dirty="0">
                <a:effectLst/>
                <a:latin typeface="ＭＳ Ｐゴシック" panose="020B0600070205080204" pitchFamily="50" charset="-128"/>
                <a:ea typeface="ＭＳ Ｐゴシック" panose="020B0600070205080204" pitchFamily="50" charset="-128"/>
              </a:rPr>
              <a:t>＝</a:t>
            </a:r>
            <a:r>
              <a:rPr lang="en-US" altLang="ja-JP" b="0" i="0" u="none" strike="noStrike" dirty="0">
                <a:effectLst/>
                <a:latin typeface="ＭＳ Ｐゴシック" panose="020B0600070205080204" pitchFamily="50" charset="-128"/>
                <a:ea typeface="ＭＳ Ｐゴシック" panose="020B0600070205080204" pitchFamily="50" charset="-128"/>
              </a:rPr>
              <a:t>264</a:t>
            </a:r>
            <a:r>
              <a:rPr lang="ja-JP" altLang="en-US" b="0" i="0" u="none" strike="noStrike" dirty="0">
                <a:effectLst/>
                <a:latin typeface="ＭＳ Ｐゴシック" panose="020B0600070205080204" pitchFamily="50" charset="-128"/>
                <a:ea typeface="ＭＳ Ｐゴシック" panose="020B0600070205080204" pitchFamily="50" charset="-128"/>
              </a:rPr>
              <a:t>万人</a:t>
            </a:r>
            <a:r>
              <a:rPr lang="ja-JP" altLang="en-US" dirty="0"/>
              <a:t> </a:t>
            </a:r>
            <a:endParaRPr kumimoji="1" lang="ja-JP" altLang="en-US" dirty="0"/>
          </a:p>
        </p:txBody>
      </p:sp>
    </p:spTree>
    <p:extLst>
      <p:ext uri="{BB962C8B-B14F-4D97-AF65-F5344CB8AC3E}">
        <p14:creationId xmlns:p14="http://schemas.microsoft.com/office/powerpoint/2010/main" val="2289853807"/>
      </p:ext>
    </p:extLst>
  </p:cSld>
  <p:clrMapOvr>
    <a:masterClrMapping/>
  </p:clrMapOvr>
  <mc:AlternateContent xmlns:mc="http://schemas.openxmlformats.org/markup-compatibility/2006" xmlns:p14="http://schemas.microsoft.com/office/powerpoint/2010/main">
    <mc:Choice Requires="p14">
      <p:transition spd="slow" p14:dur="2000" advTm="40774"/>
    </mc:Choice>
    <mc:Fallback xmlns="">
      <p:transition spd="slow" advTm="40774"/>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3C6D3F3E-77DA-4881-B5CF-7B0BC4110B61}"/>
              </a:ext>
            </a:extLst>
          </p:cNvPr>
          <p:cNvGraphicFramePr>
            <a:graphicFrameLocks/>
          </p:cNvGraphicFramePr>
          <p:nvPr/>
        </p:nvGraphicFramePr>
        <p:xfrm>
          <a:off x="12544" y="116632"/>
          <a:ext cx="9131455" cy="6741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3147568"/>
      </p:ext>
    </p:extLst>
  </p:cSld>
  <p:clrMapOvr>
    <a:masterClrMapping/>
  </p:clrMapOvr>
  <mc:AlternateContent xmlns:mc="http://schemas.openxmlformats.org/markup-compatibility/2006" xmlns:p14="http://schemas.microsoft.com/office/powerpoint/2010/main">
    <mc:Choice Requires="p14">
      <p:transition spd="slow" p14:dur="2000" advTm="56561"/>
    </mc:Choice>
    <mc:Fallback xmlns="">
      <p:transition spd="slow" advTm="56561"/>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401D4-CA98-4197-98F0-4F672AD7B27B}"/>
              </a:ext>
            </a:extLst>
          </p:cNvPr>
          <p:cNvSpPr>
            <a:spLocks noGrp="1"/>
          </p:cNvSpPr>
          <p:nvPr>
            <p:ph type="title"/>
          </p:nvPr>
        </p:nvSpPr>
        <p:spPr>
          <a:xfrm>
            <a:off x="539552" y="260648"/>
            <a:ext cx="8404423" cy="1224136"/>
          </a:xfrm>
        </p:spPr>
        <p:txBody>
          <a:bodyPr/>
          <a:lstStyle/>
          <a:p>
            <a:pPr marR="0" lvl="0" algn="l" defTabSz="914400" rtl="0" eaLnBrk="1" fontAlgn="base" latinLnBrk="0" hangingPunct="1">
              <a:lnSpc>
                <a:spcPct val="100000"/>
              </a:lnSpc>
              <a:spcBef>
                <a:spcPct val="20000"/>
              </a:spcBef>
              <a:spcAft>
                <a:spcPct val="0"/>
              </a:spcAft>
              <a:buClr>
                <a:srgbClr val="FFCC00"/>
              </a:buClr>
              <a:buSzPct val="60000"/>
              <a:tabLst/>
              <a:defRPr/>
            </a:pPr>
            <a:r>
              <a:rPr kumimoji="1" lang="ja-JP" altLang="en-US" dirty="0">
                <a:solidFill>
                  <a:srgbClr val="FFFF00"/>
                </a:solidFill>
              </a:rPr>
              <a:t>精神障害者は乱暴者ではない！</a:t>
            </a:r>
            <a:br>
              <a:rPr kumimoji="1" lang="ja-JP" altLang="en-US" dirty="0">
                <a:solidFill>
                  <a:srgbClr val="FFFF00"/>
                </a:solidFill>
              </a:rPr>
            </a:br>
            <a:r>
              <a:rPr kumimoji="1" lang="ja-JP" altLang="en-US" dirty="0">
                <a:solidFill>
                  <a:srgbClr val="FFFF00"/>
                </a:solidFill>
              </a:rPr>
              <a:t>平成</a:t>
            </a:r>
            <a:r>
              <a:rPr kumimoji="1" lang="en-US" altLang="ja-JP" dirty="0">
                <a:solidFill>
                  <a:srgbClr val="FFFF00"/>
                </a:solidFill>
              </a:rPr>
              <a:t>29</a:t>
            </a:r>
            <a:r>
              <a:rPr kumimoji="1" lang="ja-JP" altLang="en-US" dirty="0">
                <a:solidFill>
                  <a:srgbClr val="FFFF00"/>
                </a:solidFill>
              </a:rPr>
              <a:t>年の統計では</a:t>
            </a:r>
            <a:endParaRPr kumimoji="1" lang="ja-JP" altLang="en-US" sz="4000" dirty="0">
              <a:solidFill>
                <a:srgbClr val="FFFF00"/>
              </a:solidFill>
            </a:endParaRPr>
          </a:p>
        </p:txBody>
      </p:sp>
      <p:sp>
        <p:nvSpPr>
          <p:cNvPr id="3" name="コンテンツ プレースホルダー 2">
            <a:extLst>
              <a:ext uri="{FF2B5EF4-FFF2-40B4-BE49-F238E27FC236}">
                <a16:creationId xmlns:a16="http://schemas.microsoft.com/office/drawing/2014/main" id="{9A13CFE0-7A85-4B3F-9FDA-C18A03E9E674}"/>
              </a:ext>
            </a:extLst>
          </p:cNvPr>
          <p:cNvSpPr>
            <a:spLocks noGrp="1"/>
          </p:cNvSpPr>
          <p:nvPr>
            <p:ph idx="1"/>
          </p:nvPr>
        </p:nvSpPr>
        <p:spPr>
          <a:xfrm>
            <a:off x="1182688" y="1556792"/>
            <a:ext cx="7772400" cy="4575721"/>
          </a:xfrm>
        </p:spPr>
        <p:txBody>
          <a:bodyPr/>
          <a:lstStyle/>
          <a:p>
            <a:r>
              <a:rPr kumimoji="1" lang="ja-JP" altLang="en-US" dirty="0"/>
              <a:t>精神障害者も精神障害の疑いのある人も殺人、放火でも際立って高いわけではないことが分かる。</a:t>
            </a:r>
            <a:endParaRPr kumimoji="1" lang="en-US" altLang="ja-JP" dirty="0"/>
          </a:p>
          <a:p>
            <a:r>
              <a:rPr kumimoji="1" lang="ja-JP" altLang="en-US" dirty="0"/>
              <a:t>殺人は</a:t>
            </a:r>
            <a:r>
              <a:rPr kumimoji="1" lang="en-US" altLang="ja-JP" dirty="0"/>
              <a:t>2</a:t>
            </a:r>
            <a:r>
              <a:rPr kumimoji="1" lang="ja-JP" altLang="en-US" dirty="0"/>
              <a:t>～</a:t>
            </a:r>
            <a:r>
              <a:rPr kumimoji="1" lang="en-US" altLang="ja-JP" dirty="0"/>
              <a:t>3</a:t>
            </a:r>
            <a:r>
              <a:rPr kumimoji="1" lang="ja-JP" altLang="en-US" dirty="0"/>
              <a:t>倍。放火は</a:t>
            </a:r>
            <a:r>
              <a:rPr kumimoji="1" lang="en-US" altLang="ja-JP" dirty="0"/>
              <a:t>3</a:t>
            </a:r>
            <a:r>
              <a:rPr kumimoji="1" lang="ja-JP" altLang="en-US" dirty="0"/>
              <a:t>～</a:t>
            </a:r>
            <a:r>
              <a:rPr kumimoji="1" lang="en-US" altLang="ja-JP" dirty="0"/>
              <a:t>4</a:t>
            </a:r>
            <a:r>
              <a:rPr kumimoji="1" lang="ja-JP" altLang="en-US" dirty="0"/>
              <a:t>倍程度。</a:t>
            </a:r>
            <a:endParaRPr kumimoji="1" lang="en-US" altLang="ja-JP" dirty="0"/>
          </a:p>
          <a:p>
            <a:r>
              <a:rPr kumimoji="1" lang="ja-JP" altLang="en-US" dirty="0"/>
              <a:t>傷害・暴行は非精神障害者の</a:t>
            </a:r>
            <a:r>
              <a:rPr kumimoji="1" lang="en-US" altLang="ja-JP" dirty="0"/>
              <a:t>1/4</a:t>
            </a:r>
            <a:r>
              <a:rPr kumimoji="1" lang="ja-JP" altLang="en-US" dirty="0"/>
              <a:t>でしかない。</a:t>
            </a:r>
            <a:endParaRPr kumimoji="1" lang="en-US" altLang="ja-JP" dirty="0"/>
          </a:p>
          <a:p>
            <a:r>
              <a:rPr kumimoji="1" lang="ja-JP" altLang="en-US" dirty="0"/>
              <a:t>精神障害者は乱暴者ではない！</a:t>
            </a:r>
          </a:p>
        </p:txBody>
      </p:sp>
    </p:spTree>
    <p:extLst>
      <p:ext uri="{BB962C8B-B14F-4D97-AF65-F5344CB8AC3E}">
        <p14:creationId xmlns:p14="http://schemas.microsoft.com/office/powerpoint/2010/main" val="4221466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A4F283-40E5-5ED2-4F5D-7BBAC919B250}"/>
              </a:ext>
            </a:extLst>
          </p:cNvPr>
          <p:cNvSpPr>
            <a:spLocks noGrp="1"/>
          </p:cNvSpPr>
          <p:nvPr>
            <p:ph type="title"/>
          </p:nvPr>
        </p:nvSpPr>
        <p:spPr>
          <a:xfrm>
            <a:off x="1150938" y="188640"/>
            <a:ext cx="7793037" cy="792088"/>
          </a:xfrm>
        </p:spPr>
        <p:txBody>
          <a:bodyPr/>
          <a:lstStyle/>
          <a:p>
            <a:r>
              <a:rPr kumimoji="1" lang="ja-JP" altLang="en-US" dirty="0">
                <a:solidFill>
                  <a:srgbClr val="FFFF00"/>
                </a:solidFill>
              </a:rPr>
              <a:t>令和</a:t>
            </a:r>
            <a:r>
              <a:rPr kumimoji="1" lang="en-US" altLang="ja-JP" dirty="0">
                <a:solidFill>
                  <a:srgbClr val="FFFF00"/>
                </a:solidFill>
              </a:rPr>
              <a:t>2</a:t>
            </a:r>
            <a:r>
              <a:rPr kumimoji="1" lang="ja-JP" altLang="en-US" dirty="0">
                <a:solidFill>
                  <a:srgbClr val="FFFF00"/>
                </a:solidFill>
              </a:rPr>
              <a:t>年の統計を見ていこう</a:t>
            </a:r>
          </a:p>
        </p:txBody>
      </p:sp>
      <p:sp>
        <p:nvSpPr>
          <p:cNvPr id="3" name="コンテンツ プレースホルダー 2">
            <a:extLst>
              <a:ext uri="{FF2B5EF4-FFF2-40B4-BE49-F238E27FC236}">
                <a16:creationId xmlns:a16="http://schemas.microsoft.com/office/drawing/2014/main" id="{09DE5FEC-C3AD-9057-BA12-C37E99FED49C}"/>
              </a:ext>
            </a:extLst>
          </p:cNvPr>
          <p:cNvSpPr>
            <a:spLocks noGrp="1"/>
          </p:cNvSpPr>
          <p:nvPr>
            <p:ph idx="1"/>
          </p:nvPr>
        </p:nvSpPr>
        <p:spPr>
          <a:xfrm>
            <a:off x="395536" y="1124745"/>
            <a:ext cx="8559552" cy="1080120"/>
          </a:xfrm>
        </p:spPr>
        <p:txBody>
          <a:bodyPr/>
          <a:lstStyle/>
          <a:p>
            <a:r>
              <a:rPr kumimoji="1" lang="ja-JP" altLang="en-US" dirty="0"/>
              <a:t>日本の人口は　</a:t>
            </a:r>
            <a:r>
              <a:rPr kumimoji="1" lang="en-US" altLang="ja-JP" dirty="0"/>
              <a:t>1</a:t>
            </a:r>
            <a:r>
              <a:rPr kumimoji="1" lang="ja-JP" altLang="en-US" dirty="0"/>
              <a:t>億</a:t>
            </a:r>
            <a:r>
              <a:rPr kumimoji="1" lang="en-US" altLang="ja-JP" dirty="0"/>
              <a:t>2500</a:t>
            </a:r>
            <a:r>
              <a:rPr kumimoji="1" lang="ja-JP" altLang="en-US" dirty="0"/>
              <a:t>万人　　</a:t>
            </a:r>
            <a:r>
              <a:rPr kumimoji="1" lang="en-US" altLang="ja-JP" dirty="0"/>
              <a:t>1250</a:t>
            </a:r>
            <a:r>
              <a:rPr kumimoji="1" lang="ja-JP" altLang="en-US" dirty="0"/>
              <a:t>　十万人</a:t>
            </a:r>
            <a:endParaRPr kumimoji="1" lang="en-US" altLang="ja-JP" dirty="0"/>
          </a:p>
          <a:p>
            <a:r>
              <a:rPr lang="ja-JP" altLang="en-US" dirty="0"/>
              <a:t>精神障害者数　</a:t>
            </a:r>
            <a:r>
              <a:rPr lang="en-US" altLang="ja-JP" dirty="0"/>
              <a:t>614</a:t>
            </a:r>
            <a:r>
              <a:rPr lang="ja-JP" altLang="en-US" dirty="0"/>
              <a:t>万</a:t>
            </a:r>
            <a:r>
              <a:rPr lang="en-US" altLang="ja-JP" dirty="0"/>
              <a:t>8</a:t>
            </a:r>
            <a:r>
              <a:rPr lang="ja-JP" altLang="en-US" dirty="0"/>
              <a:t>千人　　　　</a:t>
            </a:r>
            <a:r>
              <a:rPr lang="en-US" altLang="ja-JP" dirty="0"/>
              <a:t>61</a:t>
            </a:r>
            <a:r>
              <a:rPr lang="ja-JP" altLang="en-US" dirty="0"/>
              <a:t>　十万人</a:t>
            </a:r>
            <a:endParaRPr kumimoji="1" lang="en-US" altLang="ja-JP" dirty="0"/>
          </a:p>
          <a:p>
            <a:endParaRPr kumimoji="1" lang="ja-JP" altLang="en-US" dirty="0"/>
          </a:p>
        </p:txBody>
      </p:sp>
      <p:graphicFrame>
        <p:nvGraphicFramePr>
          <p:cNvPr id="5" name="表 4">
            <a:extLst>
              <a:ext uri="{FF2B5EF4-FFF2-40B4-BE49-F238E27FC236}">
                <a16:creationId xmlns:a16="http://schemas.microsoft.com/office/drawing/2014/main" id="{0DBC6695-6261-F6DA-8939-B036677C4286}"/>
              </a:ext>
            </a:extLst>
          </p:cNvPr>
          <p:cNvGraphicFramePr>
            <a:graphicFrameLocks noGrp="1"/>
          </p:cNvGraphicFramePr>
          <p:nvPr>
            <p:extLst>
              <p:ext uri="{D42A27DB-BD31-4B8C-83A1-F6EECF244321}">
                <p14:modId xmlns:p14="http://schemas.microsoft.com/office/powerpoint/2010/main" val="1383831792"/>
              </p:ext>
            </p:extLst>
          </p:nvPr>
        </p:nvGraphicFramePr>
        <p:xfrm>
          <a:off x="107504" y="2303462"/>
          <a:ext cx="8847587" cy="3717826"/>
        </p:xfrm>
        <a:graphic>
          <a:graphicData uri="http://schemas.openxmlformats.org/drawingml/2006/table">
            <a:tbl>
              <a:tblPr>
                <a:tableStyleId>{5C22544A-7EE6-4342-B048-85BDC9FD1C3A}</a:tableStyleId>
              </a:tblPr>
              <a:tblGrid>
                <a:gridCol w="254523">
                  <a:extLst>
                    <a:ext uri="{9D8B030D-6E8A-4147-A177-3AD203B41FA5}">
                      <a16:colId xmlns:a16="http://schemas.microsoft.com/office/drawing/2014/main" val="1546957743"/>
                    </a:ext>
                  </a:extLst>
                </a:gridCol>
                <a:gridCol w="182215">
                  <a:extLst>
                    <a:ext uri="{9D8B030D-6E8A-4147-A177-3AD203B41FA5}">
                      <a16:colId xmlns:a16="http://schemas.microsoft.com/office/drawing/2014/main" val="3228929924"/>
                    </a:ext>
                  </a:extLst>
                </a:gridCol>
                <a:gridCol w="1501110">
                  <a:extLst>
                    <a:ext uri="{9D8B030D-6E8A-4147-A177-3AD203B41FA5}">
                      <a16:colId xmlns:a16="http://schemas.microsoft.com/office/drawing/2014/main" val="3510799246"/>
                    </a:ext>
                  </a:extLst>
                </a:gridCol>
                <a:gridCol w="671017">
                  <a:extLst>
                    <a:ext uri="{9D8B030D-6E8A-4147-A177-3AD203B41FA5}">
                      <a16:colId xmlns:a16="http://schemas.microsoft.com/office/drawing/2014/main" val="4128937559"/>
                    </a:ext>
                  </a:extLst>
                </a:gridCol>
                <a:gridCol w="671017">
                  <a:extLst>
                    <a:ext uri="{9D8B030D-6E8A-4147-A177-3AD203B41FA5}">
                      <a16:colId xmlns:a16="http://schemas.microsoft.com/office/drawing/2014/main" val="4285336992"/>
                    </a:ext>
                  </a:extLst>
                </a:gridCol>
                <a:gridCol w="671017">
                  <a:extLst>
                    <a:ext uri="{9D8B030D-6E8A-4147-A177-3AD203B41FA5}">
                      <a16:colId xmlns:a16="http://schemas.microsoft.com/office/drawing/2014/main" val="1497898022"/>
                    </a:ext>
                  </a:extLst>
                </a:gridCol>
                <a:gridCol w="671017">
                  <a:extLst>
                    <a:ext uri="{9D8B030D-6E8A-4147-A177-3AD203B41FA5}">
                      <a16:colId xmlns:a16="http://schemas.microsoft.com/office/drawing/2014/main" val="802879686"/>
                    </a:ext>
                  </a:extLst>
                </a:gridCol>
                <a:gridCol w="856124">
                  <a:extLst>
                    <a:ext uri="{9D8B030D-6E8A-4147-A177-3AD203B41FA5}">
                      <a16:colId xmlns:a16="http://schemas.microsoft.com/office/drawing/2014/main" val="3859962629"/>
                    </a:ext>
                  </a:extLst>
                </a:gridCol>
                <a:gridCol w="685479">
                  <a:extLst>
                    <a:ext uri="{9D8B030D-6E8A-4147-A177-3AD203B41FA5}">
                      <a16:colId xmlns:a16="http://schemas.microsoft.com/office/drawing/2014/main" val="517413190"/>
                    </a:ext>
                  </a:extLst>
                </a:gridCol>
                <a:gridCol w="671017">
                  <a:extLst>
                    <a:ext uri="{9D8B030D-6E8A-4147-A177-3AD203B41FA5}">
                      <a16:colId xmlns:a16="http://schemas.microsoft.com/office/drawing/2014/main" val="413304413"/>
                    </a:ext>
                  </a:extLst>
                </a:gridCol>
                <a:gridCol w="671017">
                  <a:extLst>
                    <a:ext uri="{9D8B030D-6E8A-4147-A177-3AD203B41FA5}">
                      <a16:colId xmlns:a16="http://schemas.microsoft.com/office/drawing/2014/main" val="4133956933"/>
                    </a:ext>
                  </a:extLst>
                </a:gridCol>
                <a:gridCol w="671017">
                  <a:extLst>
                    <a:ext uri="{9D8B030D-6E8A-4147-A177-3AD203B41FA5}">
                      <a16:colId xmlns:a16="http://schemas.microsoft.com/office/drawing/2014/main" val="1483822020"/>
                    </a:ext>
                  </a:extLst>
                </a:gridCol>
                <a:gridCol w="671017">
                  <a:extLst>
                    <a:ext uri="{9D8B030D-6E8A-4147-A177-3AD203B41FA5}">
                      <a16:colId xmlns:a16="http://schemas.microsoft.com/office/drawing/2014/main" val="2967119041"/>
                    </a:ext>
                  </a:extLst>
                </a:gridCol>
              </a:tblGrid>
              <a:tr h="287832">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620" marR="7620" marT="7620" marB="0" anchor="ctr"/>
                </a:tc>
                <a:tc gridSpan="2">
                  <a:txBody>
                    <a:bodyPr/>
                    <a:lstStyle/>
                    <a:p>
                      <a:pPr algn="dist" fontAlgn="ctr"/>
                      <a:r>
                        <a:rPr lang="zh-CN" altLang="en-US" sz="800" u="none" strike="noStrike">
                          <a:effectLst/>
                        </a:rPr>
                        <a:t>区　　　　分</a:t>
                      </a:r>
                      <a:endParaRPr lang="zh-CN"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hMerge="1">
                  <a:txBody>
                    <a:bodyPr/>
                    <a:lstStyle/>
                    <a:p>
                      <a:endParaRPr kumimoji="1" lang="ja-JP" altLang="en-US"/>
                    </a:p>
                  </a:txBody>
                  <a:tcPr/>
                </a:tc>
                <a:tc>
                  <a:txBody>
                    <a:bodyPr/>
                    <a:lstStyle/>
                    <a:p>
                      <a:pPr algn="dist" fontAlgn="ctr"/>
                      <a:r>
                        <a:rPr lang="ja-JP" altLang="en-US" sz="800" u="none" strike="noStrike">
                          <a:effectLst/>
                        </a:rPr>
                        <a:t>総数</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殺人</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強盗</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放火</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強制性交等・</a:t>
                      </a:r>
                      <a:br>
                        <a:rPr lang="ja-JP" altLang="en-US" sz="800" u="none" strike="noStrike">
                          <a:effectLst/>
                        </a:rPr>
                      </a:br>
                      <a:r>
                        <a:rPr lang="ja-JP" altLang="en-US" sz="800" u="none" strike="noStrike">
                          <a:effectLst/>
                        </a:rPr>
                        <a:t>強制わいせつ</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傷害・暴行</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脅迫</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窃盗</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詐欺</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その他</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extLst>
                  <a:ext uri="{0D108BD9-81ED-4DB2-BD59-A6C34878D82A}">
                    <a16:rowId xmlns:a16="http://schemas.microsoft.com/office/drawing/2014/main" val="4265307674"/>
                  </a:ext>
                </a:extLst>
              </a:tr>
              <a:tr h="1159322">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dist" fontAlgn="ctr"/>
                      <a:r>
                        <a:rPr lang="ja-JP" altLang="en-US" sz="800" u="none" strike="noStrike">
                          <a:effectLst/>
                        </a:rPr>
                        <a:t>検挙人員総数（</a:t>
                      </a:r>
                      <a:r>
                        <a:rPr lang="en-US" sz="800" u="none" strike="noStrike">
                          <a:effectLst/>
                        </a:rPr>
                        <a:t>A）</a:t>
                      </a:r>
                      <a:endParaRPr 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　</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182,582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878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1,654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582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3,937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43,709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2,862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88,464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8,326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32,170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extLst>
                  <a:ext uri="{0D108BD9-81ED-4DB2-BD59-A6C34878D82A}">
                    <a16:rowId xmlns:a16="http://schemas.microsoft.com/office/drawing/2014/main" val="1864973200"/>
                  </a:ext>
                </a:extLst>
              </a:tr>
              <a:tr h="1159322">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dist" fontAlgn="ctr"/>
                      <a:r>
                        <a:rPr lang="ja-JP" altLang="en-US" sz="800" u="none" strike="noStrike">
                          <a:effectLst/>
                        </a:rPr>
                        <a:t>精神障害者等（</a:t>
                      </a:r>
                      <a:r>
                        <a:rPr lang="en-US" sz="800" u="none" strike="noStrike">
                          <a:effectLst/>
                        </a:rPr>
                        <a:t>B）</a:t>
                      </a:r>
                      <a:endParaRPr 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　</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1,345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61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17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86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21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426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55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267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33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379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extLst>
                  <a:ext uri="{0D108BD9-81ED-4DB2-BD59-A6C34878D82A}">
                    <a16:rowId xmlns:a16="http://schemas.microsoft.com/office/drawing/2014/main" val="3126769896"/>
                  </a:ext>
                </a:extLst>
              </a:tr>
              <a:tr h="167902">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精神障害者</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940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37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11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58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12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318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32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162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22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288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extLst>
                  <a:ext uri="{0D108BD9-81ED-4DB2-BD59-A6C34878D82A}">
                    <a16:rowId xmlns:a16="http://schemas.microsoft.com/office/drawing/2014/main" val="851837623"/>
                  </a:ext>
                </a:extLst>
              </a:tr>
              <a:tr h="167902">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dist" fontAlgn="ctr"/>
                      <a:r>
                        <a:rPr lang="ja-JP" altLang="en-US" sz="800" u="none" strike="noStrike">
                          <a:effectLst/>
                        </a:rPr>
                        <a:t>精神障害の疑いのある者</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405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24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6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28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9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108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23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105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11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1000" u="none" strike="noStrike">
                          <a:effectLst/>
                        </a:rPr>
                        <a:t>      </a:t>
                      </a:r>
                      <a:r>
                        <a:rPr lang="en-US" altLang="ja-JP" sz="1000" u="none" strike="noStrike">
                          <a:effectLst/>
                        </a:rPr>
                        <a:t>91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extLst>
                  <a:ext uri="{0D108BD9-81ED-4DB2-BD59-A6C34878D82A}">
                    <a16:rowId xmlns:a16="http://schemas.microsoft.com/office/drawing/2014/main" val="2323600196"/>
                  </a:ext>
                </a:extLst>
              </a:tr>
              <a:tr h="775546">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en-US" sz="800" u="none" strike="noStrike">
                          <a:effectLst/>
                        </a:rPr>
                        <a:t>B／A（％）</a:t>
                      </a:r>
                      <a:endParaRPr 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ctr" fontAlgn="ctr"/>
                      <a:r>
                        <a:rPr lang="ja-JP" altLang="en-US" sz="800" u="none" strike="noStrike">
                          <a:effectLst/>
                        </a:rPr>
                        <a:t>　</a:t>
                      </a:r>
                      <a:endParaRPr lang="ja-JP" altLang="en-US" sz="8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0.7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6.9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1.0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14.8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0.5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1.0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1.9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0.3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a:effectLst/>
                        </a:rPr>
                        <a:t>0.4 </a:t>
                      </a:r>
                      <a:endParaRPr lang="en-US" altLang="ja-JP" sz="1000" b="0" i="0" u="none" strike="noStrike">
                        <a:effectLst/>
                        <a:latin typeface="ＭＳ 明朝" panose="02020609040205080304" pitchFamily="17" charset="-128"/>
                        <a:ea typeface="ＭＳ 明朝" panose="02020609040205080304" pitchFamily="17" charset="-128"/>
                      </a:endParaRPr>
                    </a:p>
                  </a:txBody>
                  <a:tcPr marL="7620" marR="7620" marT="7620" marB="0" anchor="ctr"/>
                </a:tc>
                <a:tc>
                  <a:txBody>
                    <a:bodyPr/>
                    <a:lstStyle/>
                    <a:p>
                      <a:pPr algn="r" fontAlgn="ctr"/>
                      <a:r>
                        <a:rPr lang="en-US" altLang="ja-JP" sz="1000" u="none" strike="noStrike" dirty="0">
                          <a:effectLst/>
                        </a:rPr>
                        <a:t>1.2 </a:t>
                      </a:r>
                      <a:endParaRPr lang="en-US" altLang="ja-JP" sz="1000" b="0" i="0" u="none" strike="noStrike" dirty="0">
                        <a:effectLst/>
                        <a:latin typeface="ＭＳ 明朝" panose="02020609040205080304" pitchFamily="17" charset="-128"/>
                        <a:ea typeface="ＭＳ 明朝" panose="02020609040205080304" pitchFamily="17" charset="-128"/>
                      </a:endParaRPr>
                    </a:p>
                  </a:txBody>
                  <a:tcPr marL="7620" marR="7620" marT="7620" marB="0" anchor="ctr"/>
                </a:tc>
                <a:extLst>
                  <a:ext uri="{0D108BD9-81ED-4DB2-BD59-A6C34878D82A}">
                    <a16:rowId xmlns:a16="http://schemas.microsoft.com/office/drawing/2014/main" val="3190136093"/>
                  </a:ext>
                </a:extLst>
              </a:tr>
            </a:tbl>
          </a:graphicData>
        </a:graphic>
      </p:graphicFrame>
    </p:spTree>
    <p:extLst>
      <p:ext uri="{BB962C8B-B14F-4D97-AF65-F5344CB8AC3E}">
        <p14:creationId xmlns:p14="http://schemas.microsoft.com/office/powerpoint/2010/main" val="24722679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DC08D35-3609-0226-2FDD-9C8CD99AF8A5}"/>
              </a:ext>
            </a:extLst>
          </p:cNvPr>
          <p:cNvGraphicFramePr>
            <a:graphicFrameLocks noGrp="1"/>
          </p:cNvGraphicFramePr>
          <p:nvPr>
            <p:extLst>
              <p:ext uri="{D42A27DB-BD31-4B8C-83A1-F6EECF244321}">
                <p14:modId xmlns:p14="http://schemas.microsoft.com/office/powerpoint/2010/main" val="360248829"/>
              </p:ext>
            </p:extLst>
          </p:nvPr>
        </p:nvGraphicFramePr>
        <p:xfrm>
          <a:off x="107504" y="476672"/>
          <a:ext cx="8775576" cy="4456751"/>
        </p:xfrm>
        <a:graphic>
          <a:graphicData uri="http://schemas.openxmlformats.org/drawingml/2006/table">
            <a:tbl>
              <a:tblPr/>
              <a:tblGrid>
                <a:gridCol w="189039">
                  <a:extLst>
                    <a:ext uri="{9D8B030D-6E8A-4147-A177-3AD203B41FA5}">
                      <a16:colId xmlns:a16="http://schemas.microsoft.com/office/drawing/2014/main" val="3635237729"/>
                    </a:ext>
                  </a:extLst>
                </a:gridCol>
                <a:gridCol w="1532993">
                  <a:extLst>
                    <a:ext uri="{9D8B030D-6E8A-4147-A177-3AD203B41FA5}">
                      <a16:colId xmlns:a16="http://schemas.microsoft.com/office/drawing/2014/main" val="4258081529"/>
                    </a:ext>
                  </a:extLst>
                </a:gridCol>
                <a:gridCol w="682316">
                  <a:extLst>
                    <a:ext uri="{9D8B030D-6E8A-4147-A177-3AD203B41FA5}">
                      <a16:colId xmlns:a16="http://schemas.microsoft.com/office/drawing/2014/main" val="692174517"/>
                    </a:ext>
                  </a:extLst>
                </a:gridCol>
                <a:gridCol w="685269">
                  <a:extLst>
                    <a:ext uri="{9D8B030D-6E8A-4147-A177-3AD203B41FA5}">
                      <a16:colId xmlns:a16="http://schemas.microsoft.com/office/drawing/2014/main" val="2519793276"/>
                    </a:ext>
                  </a:extLst>
                </a:gridCol>
                <a:gridCol w="685269">
                  <a:extLst>
                    <a:ext uri="{9D8B030D-6E8A-4147-A177-3AD203B41FA5}">
                      <a16:colId xmlns:a16="http://schemas.microsoft.com/office/drawing/2014/main" val="613148571"/>
                    </a:ext>
                  </a:extLst>
                </a:gridCol>
                <a:gridCol w="685269">
                  <a:extLst>
                    <a:ext uri="{9D8B030D-6E8A-4147-A177-3AD203B41FA5}">
                      <a16:colId xmlns:a16="http://schemas.microsoft.com/office/drawing/2014/main" val="16091317"/>
                    </a:ext>
                  </a:extLst>
                </a:gridCol>
                <a:gridCol w="874308">
                  <a:extLst>
                    <a:ext uri="{9D8B030D-6E8A-4147-A177-3AD203B41FA5}">
                      <a16:colId xmlns:a16="http://schemas.microsoft.com/office/drawing/2014/main" val="126791518"/>
                    </a:ext>
                  </a:extLst>
                </a:gridCol>
                <a:gridCol w="700037">
                  <a:extLst>
                    <a:ext uri="{9D8B030D-6E8A-4147-A177-3AD203B41FA5}">
                      <a16:colId xmlns:a16="http://schemas.microsoft.com/office/drawing/2014/main" val="2126624789"/>
                    </a:ext>
                  </a:extLst>
                </a:gridCol>
                <a:gridCol w="685269">
                  <a:extLst>
                    <a:ext uri="{9D8B030D-6E8A-4147-A177-3AD203B41FA5}">
                      <a16:colId xmlns:a16="http://schemas.microsoft.com/office/drawing/2014/main" val="366301903"/>
                    </a:ext>
                  </a:extLst>
                </a:gridCol>
                <a:gridCol w="685269">
                  <a:extLst>
                    <a:ext uri="{9D8B030D-6E8A-4147-A177-3AD203B41FA5}">
                      <a16:colId xmlns:a16="http://schemas.microsoft.com/office/drawing/2014/main" val="3117481856"/>
                    </a:ext>
                  </a:extLst>
                </a:gridCol>
                <a:gridCol w="685269">
                  <a:extLst>
                    <a:ext uri="{9D8B030D-6E8A-4147-A177-3AD203B41FA5}">
                      <a16:colId xmlns:a16="http://schemas.microsoft.com/office/drawing/2014/main" val="715352223"/>
                    </a:ext>
                  </a:extLst>
                </a:gridCol>
                <a:gridCol w="685269">
                  <a:extLst>
                    <a:ext uri="{9D8B030D-6E8A-4147-A177-3AD203B41FA5}">
                      <a16:colId xmlns:a16="http://schemas.microsoft.com/office/drawing/2014/main" val="929868015"/>
                    </a:ext>
                  </a:extLst>
                </a:gridCol>
              </a:tblGrid>
              <a:tr h="655820">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a:noFill/>
                    </a:lnB>
                    <a:noFill/>
                  </a:tcPr>
                </a:tc>
                <a:tc gridSpan="6">
                  <a:txBody>
                    <a:bodyPr/>
                    <a:lstStyle/>
                    <a:p>
                      <a:pPr algn="l" fontAlgn="ctr"/>
                      <a:r>
                        <a:rPr lang="ja-JP" altLang="en-US" sz="1200" b="0" i="0" u="none" strike="noStrike" dirty="0">
                          <a:effectLst/>
                          <a:latin typeface="ＭＳ Ｐゴシック" panose="020B0600070205080204" pitchFamily="50" charset="-128"/>
                          <a:ea typeface="ＭＳ Ｐゴシック" panose="020B0600070205080204" pitchFamily="50" charset="-128"/>
                        </a:rPr>
                        <a:t>精神障害の疑いのある人と真精神障害との犯罪総数の犯罪率は同じだと仮定する</a:t>
                      </a:r>
                    </a:p>
                  </a:txBody>
                  <a:tcPr marL="7846" marR="7846" marT="7846"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a:noFill/>
                    </a:lnB>
                    <a:noFill/>
                  </a:tcPr>
                </a:tc>
                <a:tc>
                  <a:txBody>
                    <a:bodyPr/>
                    <a:lstStyle/>
                    <a:p>
                      <a:pPr algn="l"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a:noFill/>
                    </a:lnB>
                    <a:noFill/>
                  </a:tcPr>
                </a:tc>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a:noFill/>
                    </a:lnB>
                    <a:noFill/>
                  </a:tcPr>
                </a:tc>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a:noFill/>
                    </a:lnB>
                    <a:noFill/>
                  </a:tcPr>
                </a:tc>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a:noFill/>
                    </a:lnB>
                    <a:noFill/>
                  </a:tcPr>
                </a:tc>
                <a:extLst>
                  <a:ext uri="{0D108BD9-81ED-4DB2-BD59-A6C34878D82A}">
                    <a16:rowId xmlns:a16="http://schemas.microsoft.com/office/drawing/2014/main" val="3251292546"/>
                  </a:ext>
                </a:extLst>
              </a:tr>
              <a:tr h="669922">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w="25400" cap="flat" cmpd="dbl" algn="ctr">
                      <a:solidFill>
                        <a:srgbClr val="000000"/>
                      </a:solidFill>
                      <a:prstDash val="solid"/>
                      <a:round/>
                      <a:headEnd type="none" w="med" len="med"/>
                      <a:tailEnd type="none" w="med" len="med"/>
                    </a:lnB>
                    <a:noFill/>
                  </a:tcPr>
                </a:tc>
                <a:tc gridSpan="5">
                  <a:txBody>
                    <a:bodyPr/>
                    <a:lstStyle/>
                    <a:p>
                      <a:pPr algn="l" fontAlgn="ctr"/>
                      <a:r>
                        <a:rPr lang="ja-JP" altLang="en-US" sz="1200" b="0" i="0" u="none" strike="noStrike" dirty="0">
                          <a:effectLst/>
                          <a:latin typeface="ＭＳ Ｐゴシック" panose="020B0600070205080204" pitchFamily="50" charset="-128"/>
                          <a:ea typeface="ＭＳ Ｐゴシック" panose="020B0600070205080204" pitchFamily="50" charset="-128"/>
                        </a:rPr>
                        <a:t>精神障害の疑いのある人の総数＝</a:t>
                      </a:r>
                      <a:r>
                        <a:rPr lang="en-US" altLang="ja-JP" sz="1200" b="0" i="0" u="none" strike="noStrike" dirty="0">
                          <a:effectLst/>
                          <a:latin typeface="ＭＳ Ｐゴシック" panose="020B0600070205080204" pitchFamily="50" charset="-128"/>
                          <a:ea typeface="ＭＳ Ｐゴシック" panose="020B0600070205080204" pitchFamily="50" charset="-128"/>
                        </a:rPr>
                        <a:t>614</a:t>
                      </a:r>
                      <a:r>
                        <a:rPr lang="ja-JP" altLang="en-US" sz="1200" b="0" i="0" u="none" strike="noStrike" dirty="0">
                          <a:effectLst/>
                          <a:latin typeface="ＭＳ Ｐゴシック" panose="020B0600070205080204" pitchFamily="50" charset="-128"/>
                          <a:ea typeface="ＭＳ Ｐゴシック" panose="020B0600070205080204" pitchFamily="50" charset="-128"/>
                        </a:rPr>
                        <a:t>万人</a:t>
                      </a:r>
                      <a:r>
                        <a:rPr lang="en-US" altLang="ja-JP" sz="1200" b="0" i="0" u="none" strike="noStrike" dirty="0">
                          <a:effectLst/>
                          <a:latin typeface="ＭＳ Ｐゴシック" panose="020B0600070205080204" pitchFamily="50" charset="-128"/>
                          <a:ea typeface="ＭＳ Ｐゴシック" panose="020B0600070205080204" pitchFamily="50" charset="-128"/>
                        </a:rPr>
                        <a:t>÷940×405</a:t>
                      </a:r>
                      <a:r>
                        <a:rPr lang="ja-JP" altLang="en-US" sz="1200" b="0" i="0" u="none" strike="noStrike" dirty="0">
                          <a:effectLst/>
                          <a:latin typeface="ＭＳ Ｐゴシック" panose="020B0600070205080204" pitchFamily="50" charset="-128"/>
                          <a:ea typeface="ＭＳ Ｐゴシック" panose="020B0600070205080204" pitchFamily="50" charset="-128"/>
                        </a:rPr>
                        <a:t>＝</a:t>
                      </a:r>
                      <a:r>
                        <a:rPr lang="en-US" altLang="ja-JP" sz="1200" b="0" i="0" u="none" strike="noStrike" dirty="0">
                          <a:effectLst/>
                          <a:latin typeface="ＭＳ Ｐゴシック" panose="020B0600070205080204" pitchFamily="50" charset="-128"/>
                          <a:ea typeface="ＭＳ Ｐゴシック" panose="020B0600070205080204" pitchFamily="50" charset="-128"/>
                        </a:rPr>
                        <a:t>264</a:t>
                      </a:r>
                      <a:r>
                        <a:rPr lang="ja-JP" altLang="en-US" sz="1200" b="0" i="0" u="none" strike="noStrike" dirty="0">
                          <a:effectLst/>
                          <a:latin typeface="ＭＳ Ｐゴシック" panose="020B0600070205080204" pitchFamily="50" charset="-128"/>
                          <a:ea typeface="ＭＳ Ｐゴシック" panose="020B0600070205080204" pitchFamily="50" charset="-128"/>
                        </a:rPr>
                        <a:t>万人</a:t>
                      </a:r>
                    </a:p>
                  </a:txBody>
                  <a:tcPr marL="7846" marR="7846" marT="7846" marB="0" anchor="ctr">
                    <a:lnL>
                      <a:noFill/>
                    </a:lnL>
                    <a:lnR>
                      <a:noFill/>
                    </a:lnR>
                    <a:lnT>
                      <a:noFill/>
                    </a:lnT>
                    <a:lnB w="25400" cap="flat" cmpd="dbl"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w="25400" cap="flat" cmpd="dbl" algn="ctr">
                      <a:solidFill>
                        <a:srgbClr val="000000"/>
                      </a:solidFill>
                      <a:prstDash val="solid"/>
                      <a:round/>
                      <a:headEnd type="none" w="med" len="med"/>
                      <a:tailEnd type="none" w="med" len="med"/>
                    </a:lnB>
                    <a:noFill/>
                  </a:tcPr>
                </a:tc>
                <a:tc gridSpan="4">
                  <a:txBody>
                    <a:bodyPr/>
                    <a:lstStyle/>
                    <a:p>
                      <a:pPr algn="l" fontAlgn="ctr"/>
                      <a:r>
                        <a:rPr lang="ja-JP" altLang="en-US" sz="1200" b="0" i="0" u="none" strike="noStrike" dirty="0">
                          <a:effectLst/>
                          <a:latin typeface="ＭＳ Ｐゴシック" panose="020B0600070205080204" pitchFamily="50" charset="-128"/>
                          <a:ea typeface="ＭＳ Ｐゴシック" panose="020B0600070205080204" pitchFamily="50" charset="-128"/>
                        </a:rPr>
                        <a:t>非精神障害者＝</a:t>
                      </a:r>
                      <a:r>
                        <a:rPr lang="en-US" altLang="ja-JP" sz="1200" b="0" i="0" u="none" strike="noStrike" dirty="0">
                          <a:effectLst/>
                          <a:latin typeface="ＭＳ Ｐゴシック" panose="020B0600070205080204" pitchFamily="50" charset="-128"/>
                          <a:ea typeface="ＭＳ Ｐゴシック" panose="020B0600070205080204" pitchFamily="50" charset="-128"/>
                        </a:rPr>
                        <a:t>1258-61-26</a:t>
                      </a:r>
                      <a:r>
                        <a:rPr lang="ja-JP" altLang="en-US" sz="1200" b="0" i="0" u="none" strike="noStrike" dirty="0">
                          <a:effectLst/>
                          <a:latin typeface="ＭＳ Ｐゴシック" panose="020B0600070205080204" pitchFamily="50" charset="-128"/>
                          <a:ea typeface="ＭＳ Ｐゴシック" panose="020B0600070205080204" pitchFamily="50" charset="-128"/>
                        </a:rPr>
                        <a:t>＝</a:t>
                      </a:r>
                      <a:r>
                        <a:rPr lang="en-US" altLang="ja-JP" sz="1200" b="0" i="0" u="none" strike="noStrike" dirty="0">
                          <a:effectLst/>
                          <a:latin typeface="ＭＳ Ｐゴシック" panose="020B0600070205080204" pitchFamily="50" charset="-128"/>
                          <a:ea typeface="ＭＳ Ｐゴシック" panose="020B0600070205080204" pitchFamily="50" charset="-128"/>
                        </a:rPr>
                        <a:t>1171</a:t>
                      </a:r>
                      <a:r>
                        <a:rPr lang="ja-JP" altLang="en-US" sz="1200" b="0" i="0" u="none" strike="noStrike" dirty="0">
                          <a:effectLst/>
                          <a:latin typeface="ＭＳ Ｐゴシック" panose="020B0600070205080204" pitchFamily="50" charset="-128"/>
                          <a:ea typeface="ＭＳ Ｐゴシック" panose="020B0600070205080204" pitchFamily="50" charset="-128"/>
                        </a:rPr>
                        <a:t>十万人</a:t>
                      </a:r>
                    </a:p>
                  </a:txBody>
                  <a:tcPr marL="7846" marR="7846" marT="7846" marB="0" anchor="ctr">
                    <a:lnL>
                      <a:noFill/>
                    </a:lnL>
                    <a:lnR>
                      <a:noFill/>
                    </a:lnR>
                    <a:lnT>
                      <a:noFill/>
                    </a:lnT>
                    <a:lnB w="25400" cap="flat" cmpd="dbl"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942733066"/>
                  </a:ext>
                </a:extLst>
              </a:tr>
              <a:tr h="1163549">
                <a:tc gridSpan="2">
                  <a:txBody>
                    <a:bodyPr/>
                    <a:lstStyle/>
                    <a:p>
                      <a:pPr algn="dist" fontAlgn="ctr"/>
                      <a:r>
                        <a:rPr lang="zh-CN" altLang="en-US" sz="1200" b="0" i="0" u="none" strike="noStrike" dirty="0">
                          <a:effectLst/>
                          <a:latin typeface="ＭＳ 明朝" panose="02020609040205080304" pitchFamily="17" charset="-128"/>
                          <a:ea typeface="ＭＳ 明朝" panose="02020609040205080304" pitchFamily="17" charset="-128"/>
                        </a:rPr>
                        <a:t>区　　　　分</a:t>
                      </a:r>
                    </a:p>
                  </a:txBody>
                  <a:tcPr marL="7846" marR="7846" marT="7846"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dist" fontAlgn="ctr"/>
                      <a:r>
                        <a:rPr lang="ja-JP" altLang="en-US" sz="1200" b="0" i="0" u="none" strike="noStrike" dirty="0">
                          <a:effectLst/>
                          <a:latin typeface="ＭＳ 明朝" panose="02020609040205080304" pitchFamily="17" charset="-128"/>
                          <a:ea typeface="ＭＳ 明朝" panose="02020609040205080304" pitchFamily="17" charset="-128"/>
                        </a:rPr>
                        <a:t>総数</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dist" fontAlgn="ctr"/>
                      <a:r>
                        <a:rPr lang="ja-JP" altLang="en-US" sz="1200" b="0" i="0" u="none" strike="noStrike" dirty="0">
                          <a:effectLst/>
                          <a:latin typeface="ＭＳ 明朝" panose="02020609040205080304" pitchFamily="17" charset="-128"/>
                          <a:ea typeface="ＭＳ 明朝" panose="02020609040205080304" pitchFamily="17" charset="-128"/>
                        </a:rPr>
                        <a:t>殺人</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dirty="0">
                          <a:effectLst/>
                          <a:latin typeface="ＭＳ 明朝" panose="02020609040205080304" pitchFamily="17" charset="-128"/>
                          <a:ea typeface="ＭＳ 明朝" panose="02020609040205080304" pitchFamily="17" charset="-128"/>
                        </a:rPr>
                        <a:t>強盗</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dirty="0">
                          <a:effectLst/>
                          <a:latin typeface="ＭＳ 明朝" panose="02020609040205080304" pitchFamily="17" charset="-128"/>
                          <a:ea typeface="ＭＳ 明朝" panose="02020609040205080304" pitchFamily="17" charset="-128"/>
                        </a:rPr>
                        <a:t>放火</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dirty="0">
                          <a:effectLst/>
                          <a:latin typeface="ＭＳ 明朝" panose="02020609040205080304" pitchFamily="17" charset="-128"/>
                          <a:ea typeface="ＭＳ 明朝" panose="02020609040205080304" pitchFamily="17" charset="-128"/>
                        </a:rPr>
                        <a:t>強制性交等・</a:t>
                      </a:r>
                      <a:br>
                        <a:rPr lang="ja-JP" altLang="en-US" sz="1200" b="0" i="0" u="none" strike="noStrike" dirty="0">
                          <a:effectLst/>
                          <a:latin typeface="ＭＳ 明朝" panose="02020609040205080304" pitchFamily="17" charset="-128"/>
                          <a:ea typeface="ＭＳ 明朝" panose="02020609040205080304" pitchFamily="17" charset="-128"/>
                        </a:rPr>
                      </a:br>
                      <a:r>
                        <a:rPr lang="ja-JP" altLang="en-US" sz="1200" b="0" i="0" u="none" strike="noStrike" dirty="0">
                          <a:effectLst/>
                          <a:latin typeface="ＭＳ 明朝" panose="02020609040205080304" pitchFamily="17" charset="-128"/>
                          <a:ea typeface="ＭＳ 明朝" panose="02020609040205080304" pitchFamily="17" charset="-128"/>
                        </a:rPr>
                        <a:t>強制わいせつ</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a:effectLst/>
                          <a:latin typeface="ＭＳ 明朝" panose="02020609040205080304" pitchFamily="17" charset="-128"/>
                          <a:ea typeface="ＭＳ 明朝" panose="02020609040205080304" pitchFamily="17" charset="-128"/>
                        </a:rPr>
                        <a:t>傷害・暴行</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a:effectLst/>
                          <a:latin typeface="ＭＳ 明朝" panose="02020609040205080304" pitchFamily="17" charset="-128"/>
                          <a:ea typeface="ＭＳ 明朝" panose="02020609040205080304" pitchFamily="17" charset="-128"/>
                        </a:rPr>
                        <a:t>脅迫</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a:effectLst/>
                          <a:latin typeface="ＭＳ 明朝" panose="02020609040205080304" pitchFamily="17" charset="-128"/>
                          <a:ea typeface="ＭＳ 明朝" panose="02020609040205080304" pitchFamily="17" charset="-128"/>
                        </a:rPr>
                        <a:t>窃盗</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a:effectLst/>
                          <a:latin typeface="ＭＳ 明朝" panose="02020609040205080304" pitchFamily="17" charset="-128"/>
                          <a:ea typeface="ＭＳ 明朝" panose="02020609040205080304" pitchFamily="17" charset="-128"/>
                        </a:rPr>
                        <a:t>詐欺</a:t>
                      </a:r>
                    </a:p>
                  </a:txBody>
                  <a:tcPr marL="7846" marR="7846" marT="7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dist" fontAlgn="ctr"/>
                      <a:r>
                        <a:rPr lang="ja-JP" altLang="en-US" sz="1200" b="0" i="0" u="none" strike="noStrike">
                          <a:effectLst/>
                          <a:latin typeface="ＭＳ 明朝" panose="02020609040205080304" pitchFamily="17" charset="-128"/>
                          <a:ea typeface="ＭＳ 明朝" panose="02020609040205080304" pitchFamily="17" charset="-128"/>
                        </a:rPr>
                        <a:t>その他</a:t>
                      </a:r>
                    </a:p>
                  </a:txBody>
                  <a:tcPr marL="7846" marR="7846" marT="7846"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2284959"/>
                  </a:ext>
                </a:extLst>
              </a:tr>
              <a:tr h="655820">
                <a:tc gridSpan="2">
                  <a:txBody>
                    <a:bodyPr/>
                    <a:lstStyle/>
                    <a:p>
                      <a:pPr algn="l" fontAlgn="ctr"/>
                      <a:r>
                        <a:rPr lang="ja-JP" altLang="en-US" sz="1200" b="0" i="0" u="none" strike="noStrike">
                          <a:effectLst/>
                          <a:latin typeface="ＭＳ Ｐゴシック" panose="020B0600070205080204" pitchFamily="50" charset="-128"/>
                          <a:ea typeface="ＭＳ Ｐゴシック" panose="020B0600070205080204" pitchFamily="50" charset="-128"/>
                        </a:rPr>
                        <a:t>非精神障害者</a:t>
                      </a:r>
                      <a:r>
                        <a:rPr lang="en-US" altLang="ja-JP" sz="1200" b="0" i="0" u="none" strike="noStrike">
                          <a:effectLst/>
                          <a:latin typeface="ＭＳ Ｐゴシック" panose="020B0600070205080204" pitchFamily="50" charset="-128"/>
                          <a:ea typeface="ＭＳ Ｐゴシック" panose="020B0600070205080204" pitchFamily="50" charset="-128"/>
                        </a:rPr>
                        <a:t>10</a:t>
                      </a:r>
                      <a:r>
                        <a:rPr lang="ja-JP" altLang="en-US" sz="1200" b="0" i="0" u="none" strike="noStrike">
                          <a:effectLst/>
                          <a:latin typeface="ＭＳ Ｐゴシック" panose="020B0600070205080204" pitchFamily="50" charset="-128"/>
                          <a:ea typeface="ＭＳ Ｐゴシック" panose="020B0600070205080204" pitchFamily="50" charset="-128"/>
                        </a:rPr>
                        <a:t>万人あたり</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l" fontAlgn="ctr"/>
                      <a:r>
                        <a:rPr lang="ja-JP" altLang="en-US" sz="1400" b="1" i="0" u="none" strike="noStrike" dirty="0">
                          <a:effectLst/>
                          <a:latin typeface="ＭＳ Ｐゴシック" panose="020B0600070205080204" pitchFamily="50" charset="-128"/>
                          <a:ea typeface="ＭＳ Ｐゴシック" panose="020B0600070205080204" pitchFamily="50" charset="-128"/>
                        </a:rPr>
                        <a:t>        </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p>
                      <a:pPr algn="l" fontAlgn="ctr"/>
                      <a:r>
                        <a:rPr lang="en-US" altLang="ja-JP" sz="1400" b="1" i="0" u="none" strike="noStrike" dirty="0">
                          <a:effectLst/>
                          <a:latin typeface="ＭＳ Ｐゴシック" panose="020B0600070205080204" pitchFamily="50" charset="-128"/>
                          <a:ea typeface="ＭＳ Ｐゴシック" panose="020B0600070205080204" pitchFamily="50" charset="-128"/>
                        </a:rPr>
                        <a:t>   155.0</a:t>
                      </a:r>
                    </a:p>
                    <a:p>
                      <a:pPr algn="l" fontAlgn="ct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0.70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1.40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0.42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3.34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36.96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2.40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75.32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7.08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27.15 </a:t>
                      </a:r>
                    </a:p>
                  </a:txBody>
                  <a:tcPr marL="7846" marR="7846" marT="7846"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5727426"/>
                  </a:ext>
                </a:extLst>
              </a:tr>
              <a:tr h="655820">
                <a:tc gridSpan="2">
                  <a:txBody>
                    <a:bodyPr/>
                    <a:lstStyle/>
                    <a:p>
                      <a:pPr algn="l" fontAlgn="ctr"/>
                      <a:r>
                        <a:rPr lang="ja-JP" altLang="en-US" sz="1200" b="0" i="0" u="none" strike="noStrike">
                          <a:effectLst/>
                          <a:latin typeface="ＭＳ Ｐゴシック" panose="020B0600070205080204" pitchFamily="50" charset="-128"/>
                          <a:ea typeface="ＭＳ Ｐゴシック" panose="020B0600070205080204" pitchFamily="50" charset="-128"/>
                        </a:rPr>
                        <a:t>真精神障害者</a:t>
                      </a:r>
                      <a:r>
                        <a:rPr lang="en-US" altLang="ja-JP" sz="1200" b="0" i="0" u="none" strike="noStrike">
                          <a:effectLst/>
                          <a:latin typeface="ＭＳ Ｐゴシック" panose="020B0600070205080204" pitchFamily="50" charset="-128"/>
                          <a:ea typeface="ＭＳ Ｐゴシック" panose="020B0600070205080204" pitchFamily="50" charset="-128"/>
                        </a:rPr>
                        <a:t>10</a:t>
                      </a:r>
                      <a:r>
                        <a:rPr lang="ja-JP" altLang="en-US" sz="1200" b="0" i="0" u="none" strike="noStrike">
                          <a:effectLst/>
                          <a:latin typeface="ＭＳ Ｐゴシック" panose="020B0600070205080204" pitchFamily="50" charset="-128"/>
                          <a:ea typeface="ＭＳ Ｐゴシック" panose="020B0600070205080204" pitchFamily="50" charset="-128"/>
                        </a:rPr>
                        <a:t>万人あたり</a:t>
                      </a:r>
                    </a:p>
                  </a:txBody>
                  <a:tcPr marL="7846" marR="7846" marT="7846" marB="0" anchor="ctr">
                    <a:lnL>
                      <a:noFill/>
                    </a:lnL>
                    <a:lnR>
                      <a:noFill/>
                    </a:lnR>
                    <a:lnT>
                      <a:noFill/>
                    </a:lnT>
                    <a:lnB>
                      <a:noFill/>
                    </a:lnB>
                    <a:noFill/>
                  </a:tcPr>
                </a:tc>
                <a:tc hMerge="1">
                  <a:txBody>
                    <a:bodyPr/>
                    <a:lstStyle/>
                    <a:p>
                      <a:endParaRPr kumimoji="1" lang="ja-JP" altLang="en-US"/>
                    </a:p>
                  </a:txBody>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15.31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0.60 </a:t>
                      </a: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0.18 </a:t>
                      </a: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0.94 </a:t>
                      </a: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0.20 </a:t>
                      </a: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5.18 </a:t>
                      </a: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0.52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2.64 </a:t>
                      </a: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0.36 </a:t>
                      </a:r>
                    </a:p>
                  </a:txBody>
                  <a:tcPr marL="7846" marR="7846" marT="7846" marB="0" anchor="ctr">
                    <a:lnL>
                      <a:noFill/>
                    </a:lnL>
                    <a:lnR>
                      <a:noFill/>
                    </a:lnR>
                    <a:lnT>
                      <a:noFill/>
                    </a:lnT>
                    <a:lnB>
                      <a:noFill/>
                    </a:lnB>
                    <a:noFill/>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4.69 </a:t>
                      </a:r>
                    </a:p>
                  </a:txBody>
                  <a:tcPr marL="7846" marR="7846" marT="7846" marB="0" anchor="ctr">
                    <a:lnL>
                      <a:noFill/>
                    </a:lnL>
                    <a:lnR>
                      <a:noFill/>
                    </a:lnR>
                    <a:lnT>
                      <a:noFill/>
                    </a:lnT>
                    <a:lnB>
                      <a:noFill/>
                    </a:lnB>
                    <a:noFill/>
                  </a:tcPr>
                </a:tc>
                <a:extLst>
                  <a:ext uri="{0D108BD9-81ED-4DB2-BD59-A6C34878D82A}">
                    <a16:rowId xmlns:a16="http://schemas.microsoft.com/office/drawing/2014/main" val="3285916314"/>
                  </a:ext>
                </a:extLst>
              </a:tr>
              <a:tr h="655820">
                <a:tc gridSpan="2">
                  <a:txBody>
                    <a:bodyPr/>
                    <a:lstStyle/>
                    <a:p>
                      <a:pPr algn="l" fontAlgn="ctr"/>
                      <a:r>
                        <a:rPr lang="ja-JP" altLang="en-US" sz="1200" b="0" i="0" u="none" strike="noStrike">
                          <a:effectLst/>
                          <a:latin typeface="ＭＳ Ｐゴシック" panose="020B0600070205080204" pitchFamily="50" charset="-128"/>
                          <a:ea typeface="ＭＳ Ｐゴシック" panose="020B0600070205080204" pitchFamily="50" charset="-128"/>
                        </a:rPr>
                        <a:t>精神障害の疑</a:t>
                      </a:r>
                      <a:r>
                        <a:rPr lang="en-US" altLang="ja-JP" sz="1200" b="0" i="0" u="none" strike="noStrike">
                          <a:effectLst/>
                          <a:latin typeface="ＭＳ Ｐゴシック" panose="020B0600070205080204" pitchFamily="50" charset="-128"/>
                          <a:ea typeface="ＭＳ Ｐゴシック" panose="020B0600070205080204" pitchFamily="50" charset="-128"/>
                        </a:rPr>
                        <a:t>10</a:t>
                      </a:r>
                      <a:r>
                        <a:rPr lang="ja-JP" altLang="en-US" sz="1200" b="0" i="0" u="none" strike="noStrike">
                          <a:effectLst/>
                          <a:latin typeface="ＭＳ Ｐゴシック" panose="020B0600070205080204" pitchFamily="50" charset="-128"/>
                          <a:ea typeface="ＭＳ Ｐゴシック" panose="020B0600070205080204" pitchFamily="50" charset="-128"/>
                        </a:rPr>
                        <a:t>万人当たり</a:t>
                      </a:r>
                    </a:p>
                  </a:txBody>
                  <a:tcPr marL="7846" marR="7846" marT="7846" marB="0" anchor="ctr">
                    <a:lnL>
                      <a:noFill/>
                    </a:lnL>
                    <a:lnR>
                      <a:noFill/>
                    </a:lnR>
                    <a:lnT>
                      <a:noFill/>
                    </a:lnT>
                    <a:lnB>
                      <a:noFill/>
                    </a:lnB>
                    <a:noFill/>
                  </a:tcPr>
                </a:tc>
                <a:tc hMerge="1">
                  <a:txBody>
                    <a:bodyPr/>
                    <a:lstStyle/>
                    <a:p>
                      <a:endParaRPr kumimoji="1" lang="ja-JP" altLang="en-US"/>
                    </a:p>
                  </a:txBody>
                  <a:tcPr/>
                </a:tc>
                <a:tc>
                  <a:txBody>
                    <a:bodyPr/>
                    <a:lstStyle/>
                    <a:p>
                      <a:pPr algn="r" fontAlgn="ctr"/>
                      <a:r>
                        <a:rPr lang="en-US" altLang="ja-JP" sz="1400" b="1" i="0" u="none" strike="noStrike">
                          <a:effectLst/>
                          <a:latin typeface="ＭＳ Ｐゴシック" panose="020B0600070205080204" pitchFamily="50" charset="-128"/>
                          <a:ea typeface="ＭＳ Ｐゴシック" panose="020B0600070205080204" pitchFamily="50" charset="-128"/>
                        </a:rPr>
                        <a:t>15.34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0.91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0.23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1.06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0.34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4.09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0.87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3.98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0.42 </a:t>
                      </a:r>
                    </a:p>
                  </a:txBody>
                  <a:tcPr marL="7846" marR="7846" marT="7846" marB="0" anchor="ctr">
                    <a:lnL>
                      <a:noFill/>
                    </a:lnL>
                    <a:lnR>
                      <a:noFill/>
                    </a:lnR>
                    <a:lnT>
                      <a:noFill/>
                    </a:lnT>
                    <a:lnB>
                      <a:noFill/>
                    </a:lnB>
                    <a:noFill/>
                  </a:tcPr>
                </a:tc>
                <a:tc>
                  <a:txBody>
                    <a:bodyPr/>
                    <a:lstStyle/>
                    <a:p>
                      <a:pPr algn="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3.45 </a:t>
                      </a:r>
                    </a:p>
                  </a:txBody>
                  <a:tcPr marL="7846" marR="7846" marT="7846" marB="0" anchor="ctr">
                    <a:lnL>
                      <a:noFill/>
                    </a:lnL>
                    <a:lnR>
                      <a:noFill/>
                    </a:lnR>
                    <a:lnT>
                      <a:noFill/>
                    </a:lnT>
                    <a:lnB>
                      <a:noFill/>
                    </a:lnB>
                    <a:noFill/>
                  </a:tcPr>
                </a:tc>
                <a:extLst>
                  <a:ext uri="{0D108BD9-81ED-4DB2-BD59-A6C34878D82A}">
                    <a16:rowId xmlns:a16="http://schemas.microsoft.com/office/drawing/2014/main" val="313085387"/>
                  </a:ext>
                </a:extLst>
              </a:tr>
            </a:tbl>
          </a:graphicData>
        </a:graphic>
      </p:graphicFrame>
    </p:spTree>
    <p:extLst>
      <p:ext uri="{BB962C8B-B14F-4D97-AF65-F5344CB8AC3E}">
        <p14:creationId xmlns:p14="http://schemas.microsoft.com/office/powerpoint/2010/main" val="2852897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235EB3C0-EC8A-44D5-836B-95E0EA54B95F}"/>
              </a:ext>
            </a:extLst>
          </p:cNvPr>
          <p:cNvGraphicFramePr>
            <a:graphicFrameLocks/>
          </p:cNvGraphicFramePr>
          <p:nvPr>
            <p:extLst>
              <p:ext uri="{D42A27DB-BD31-4B8C-83A1-F6EECF244321}">
                <p14:modId xmlns:p14="http://schemas.microsoft.com/office/powerpoint/2010/main" val="4095725837"/>
              </p:ext>
            </p:extLst>
          </p:nvPr>
        </p:nvGraphicFramePr>
        <p:xfrm>
          <a:off x="311943" y="404664"/>
          <a:ext cx="8520113" cy="6048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40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08354-F504-28E2-526C-DD66C66BB113}"/>
              </a:ext>
            </a:extLst>
          </p:cNvPr>
          <p:cNvSpPr>
            <a:spLocks noGrp="1"/>
          </p:cNvSpPr>
          <p:nvPr>
            <p:ph type="title"/>
          </p:nvPr>
        </p:nvSpPr>
        <p:spPr/>
        <p:txBody>
          <a:bodyPr/>
          <a:lstStyle/>
          <a:p>
            <a:r>
              <a:rPr lang="ja-JP" altLang="en-US" dirty="0">
                <a:solidFill>
                  <a:schemeClr val="tx2">
                    <a:lumMod val="50000"/>
                  </a:schemeClr>
                </a:solidFill>
              </a:rPr>
              <a:t>「つながり・支え合い」のある地域共生社会の実現を目指して</a:t>
            </a:r>
            <a:endParaRPr kumimoji="1" lang="ja-JP" altLang="en-US" dirty="0"/>
          </a:p>
        </p:txBody>
      </p:sp>
      <p:pic>
        <p:nvPicPr>
          <p:cNvPr id="7" name="図 6">
            <a:extLst>
              <a:ext uri="{FF2B5EF4-FFF2-40B4-BE49-F238E27FC236}">
                <a16:creationId xmlns:a16="http://schemas.microsoft.com/office/drawing/2014/main" id="{A954DA55-5314-F869-D9DC-7CED2BFC2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2" y="1760538"/>
            <a:ext cx="9197662" cy="5097462"/>
          </a:xfrm>
          <a:prstGeom prst="rect">
            <a:avLst/>
          </a:prstGeom>
        </p:spPr>
      </p:pic>
    </p:spTree>
    <p:extLst>
      <p:ext uri="{BB962C8B-B14F-4D97-AF65-F5344CB8AC3E}">
        <p14:creationId xmlns:p14="http://schemas.microsoft.com/office/powerpoint/2010/main" val="3420734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721633E-38E2-4DEB-A4EB-23A86AF8A1A0}"/>
              </a:ext>
            </a:extLst>
          </p:cNvPr>
          <p:cNvGraphicFramePr>
            <a:graphicFrameLocks/>
          </p:cNvGraphicFramePr>
          <p:nvPr>
            <p:extLst>
              <p:ext uri="{D42A27DB-BD31-4B8C-83A1-F6EECF244321}">
                <p14:modId xmlns:p14="http://schemas.microsoft.com/office/powerpoint/2010/main" val="3063969937"/>
              </p:ext>
            </p:extLst>
          </p:nvPr>
        </p:nvGraphicFramePr>
        <p:xfrm>
          <a:off x="179512" y="152636"/>
          <a:ext cx="9073008"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537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1D0BE-ACB1-18C7-F65B-1D5A613DAD4A}"/>
              </a:ext>
            </a:extLst>
          </p:cNvPr>
          <p:cNvSpPr>
            <a:spLocks noGrp="1"/>
          </p:cNvSpPr>
          <p:nvPr>
            <p:ph type="title"/>
          </p:nvPr>
        </p:nvSpPr>
        <p:spPr>
          <a:xfrm>
            <a:off x="611560" y="617538"/>
            <a:ext cx="8332415" cy="1143000"/>
          </a:xfrm>
        </p:spPr>
        <p:txBody>
          <a:bodyPr/>
          <a:lstStyle/>
          <a:p>
            <a:r>
              <a:rPr lang="ja-JP" altLang="en-US" dirty="0">
                <a:solidFill>
                  <a:srgbClr val="FFFF00"/>
                </a:solidFill>
              </a:rPr>
              <a:t>殺人・放火は精神障害者が多いはまったく誤情報だった！</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A67A6A7C-B73C-54D1-B4FA-76BCD98C4A7E}"/>
              </a:ext>
            </a:extLst>
          </p:cNvPr>
          <p:cNvSpPr>
            <a:spLocks noGrp="1"/>
          </p:cNvSpPr>
          <p:nvPr>
            <p:ph idx="1"/>
          </p:nvPr>
        </p:nvSpPr>
        <p:spPr/>
        <p:txBody>
          <a:bodyPr/>
          <a:lstStyle/>
          <a:p>
            <a:r>
              <a:rPr kumimoji="1" lang="ja-JP" altLang="en-US" dirty="0"/>
              <a:t>統計の取り方でいくらでも誤った結論を導き出せる</a:t>
            </a:r>
            <a:endParaRPr kumimoji="1" lang="en-US" altLang="ja-JP" dirty="0"/>
          </a:p>
          <a:p>
            <a:r>
              <a:rPr lang="ja-JP" altLang="en-US" dirty="0"/>
              <a:t>母集団を厳密にすること</a:t>
            </a:r>
            <a:endParaRPr lang="en-US" altLang="ja-JP" dirty="0"/>
          </a:p>
          <a:p>
            <a:r>
              <a:rPr kumimoji="1" lang="ja-JP" altLang="en-US" dirty="0"/>
              <a:t>殺人においては精神障害者と非精神障害者の検挙率は変わらない。</a:t>
            </a:r>
            <a:endParaRPr kumimoji="1" lang="en-US" altLang="ja-JP" dirty="0"/>
          </a:p>
          <a:p>
            <a:r>
              <a:rPr lang="ja-JP" altLang="en-US" dirty="0"/>
              <a:t>放火においても</a:t>
            </a:r>
            <a:r>
              <a:rPr lang="en-US" altLang="ja-JP" dirty="0"/>
              <a:t>2</a:t>
            </a:r>
            <a:r>
              <a:rPr lang="ja-JP" altLang="en-US" dirty="0"/>
              <a:t>倍程度</a:t>
            </a:r>
            <a:endParaRPr lang="en-US" altLang="ja-JP" dirty="0"/>
          </a:p>
          <a:p>
            <a:r>
              <a:rPr kumimoji="1" lang="ja-JP" altLang="en-US" dirty="0"/>
              <a:t>傷害・暴行は</a:t>
            </a:r>
            <a:r>
              <a:rPr kumimoji="1" lang="en-US" altLang="ja-JP" dirty="0"/>
              <a:t>1/7</a:t>
            </a:r>
            <a:r>
              <a:rPr kumimoji="1" lang="ja-JP" altLang="en-US" dirty="0"/>
              <a:t>である</a:t>
            </a:r>
            <a:endParaRPr kumimoji="1" lang="en-US" altLang="ja-JP" dirty="0"/>
          </a:p>
          <a:p>
            <a:r>
              <a:rPr lang="ja-JP" altLang="en-US" dirty="0">
                <a:solidFill>
                  <a:srgbClr val="FF0000"/>
                </a:solidFill>
              </a:rPr>
              <a:t>精神障害者は怖い存在はまったくの偏見</a:t>
            </a:r>
            <a:endParaRPr kumimoji="1" lang="ja-JP" altLang="en-US" dirty="0">
              <a:solidFill>
                <a:srgbClr val="FF0000"/>
              </a:solidFill>
            </a:endParaRPr>
          </a:p>
        </p:txBody>
      </p:sp>
    </p:spTree>
    <p:extLst>
      <p:ext uri="{BB962C8B-B14F-4D97-AF65-F5344CB8AC3E}">
        <p14:creationId xmlns:p14="http://schemas.microsoft.com/office/powerpoint/2010/main" val="98018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5E78E24-B53C-45E5-BB81-84F3CF8D2013}"/>
              </a:ext>
            </a:extLst>
          </p:cNvPr>
          <p:cNvSpPr>
            <a:spLocks noGrp="1" noChangeArrowheads="1"/>
          </p:cNvSpPr>
          <p:nvPr>
            <p:ph type="title"/>
          </p:nvPr>
        </p:nvSpPr>
        <p:spPr>
          <a:xfrm>
            <a:off x="1150938" y="617538"/>
            <a:ext cx="7793037" cy="867246"/>
          </a:xfrm>
        </p:spPr>
        <p:txBody>
          <a:bodyPr/>
          <a:lstStyle/>
          <a:p>
            <a:r>
              <a:rPr lang="ja-JP" altLang="en-US" dirty="0">
                <a:solidFill>
                  <a:srgbClr val="FFFF00"/>
                </a:solidFill>
              </a:rPr>
              <a:t>偏見と誤解の構造</a:t>
            </a:r>
          </a:p>
        </p:txBody>
      </p:sp>
      <p:sp>
        <p:nvSpPr>
          <p:cNvPr id="47107" name="Rectangle 3">
            <a:extLst>
              <a:ext uri="{FF2B5EF4-FFF2-40B4-BE49-F238E27FC236}">
                <a16:creationId xmlns:a16="http://schemas.microsoft.com/office/drawing/2014/main" id="{45E14F14-964F-4336-B132-5BCE15BE3D2E}"/>
              </a:ext>
            </a:extLst>
          </p:cNvPr>
          <p:cNvSpPr>
            <a:spLocks noGrp="1" noChangeArrowheads="1"/>
          </p:cNvSpPr>
          <p:nvPr>
            <p:ph idx="1"/>
          </p:nvPr>
        </p:nvSpPr>
        <p:spPr>
          <a:xfrm>
            <a:off x="457200" y="2017713"/>
            <a:ext cx="8497888" cy="4114800"/>
          </a:xfrm>
        </p:spPr>
        <p:txBody>
          <a:bodyPr/>
          <a:lstStyle/>
          <a:p>
            <a:r>
              <a:rPr lang="en-US" altLang="ja-JP"/>
              <a:t>｢</a:t>
            </a:r>
            <a:r>
              <a:rPr lang="ja-JP" altLang="en-US">
                <a:solidFill>
                  <a:srgbClr val="FFFF00"/>
                </a:solidFill>
              </a:rPr>
              <a:t>了解不能（訳がわからない）</a:t>
            </a:r>
            <a:r>
              <a:rPr lang="en-US" altLang="ja-JP"/>
              <a:t>｣</a:t>
            </a:r>
            <a:r>
              <a:rPr lang="ja-JP" altLang="en-US"/>
              <a:t>の心の動きを「</a:t>
            </a:r>
            <a:r>
              <a:rPr lang="ja-JP" altLang="en-US">
                <a:solidFill>
                  <a:srgbClr val="FFFF00"/>
                </a:solidFill>
              </a:rPr>
              <a:t>何をしでかすか分からない</a:t>
            </a:r>
            <a:r>
              <a:rPr lang="ja-JP" altLang="en-US"/>
              <a:t>」に拡大解釈</a:t>
            </a:r>
          </a:p>
          <a:p>
            <a:pPr lvl="1"/>
            <a:r>
              <a:rPr lang="ja-JP" altLang="en-US"/>
              <a:t>非精神障害者のすることは予測可能という誤解</a:t>
            </a:r>
          </a:p>
          <a:p>
            <a:r>
              <a:rPr lang="ja-JP" altLang="en-US">
                <a:solidFill>
                  <a:srgbClr val="FFFF00"/>
                </a:solidFill>
              </a:rPr>
              <a:t>生活障害の結果</a:t>
            </a:r>
            <a:r>
              <a:rPr lang="ja-JP" altLang="en-US"/>
              <a:t>としての振る舞い・行動に対する</a:t>
            </a:r>
            <a:r>
              <a:rPr lang="ja-JP" altLang="en-US">
                <a:solidFill>
                  <a:srgbClr val="FFFF00"/>
                </a:solidFill>
              </a:rPr>
              <a:t>嫌悪感・恐怖感</a:t>
            </a:r>
          </a:p>
          <a:p>
            <a:r>
              <a:rPr lang="ja-JP" altLang="en-US"/>
              <a:t>陰性症状から陽性症状への</a:t>
            </a:r>
            <a:r>
              <a:rPr lang="ja-JP" altLang="en-US">
                <a:solidFill>
                  <a:srgbClr val="FFFF00"/>
                </a:solidFill>
              </a:rPr>
              <a:t>拡大解釈</a:t>
            </a:r>
          </a:p>
          <a:p>
            <a:r>
              <a:rPr lang="ja-JP" altLang="en-US"/>
              <a:t>違和感を持つ相手が</a:t>
            </a:r>
            <a:r>
              <a:rPr lang="ja-JP" altLang="en-US">
                <a:solidFill>
                  <a:srgbClr val="FFFF00"/>
                </a:solidFill>
              </a:rPr>
              <a:t>弱者だから差別する</a:t>
            </a:r>
          </a:p>
        </p:txBody>
      </p:sp>
    </p:spTree>
    <p:extLst>
      <p:ext uri="{BB962C8B-B14F-4D97-AF65-F5344CB8AC3E}">
        <p14:creationId xmlns:p14="http://schemas.microsoft.com/office/powerpoint/2010/main" val="3742395688"/>
      </p:ext>
    </p:extLst>
  </p:cSld>
  <p:clrMapOvr>
    <a:masterClrMapping/>
  </p:clrMapOvr>
  <mc:AlternateContent xmlns:mc="http://schemas.openxmlformats.org/markup-compatibility/2006" xmlns:p14="http://schemas.microsoft.com/office/powerpoint/2010/main">
    <mc:Choice Requires="p14">
      <p:transition spd="slow" p14:dur="2000" advTm="130516"/>
    </mc:Choice>
    <mc:Fallback xmlns="">
      <p:transition spd="slow" advTm="130516"/>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FD7F76C-FFF8-4C5F-8F5F-82E52E92B6DC}"/>
              </a:ext>
            </a:extLst>
          </p:cNvPr>
          <p:cNvSpPr>
            <a:spLocks noGrp="1" noChangeArrowheads="1"/>
          </p:cNvSpPr>
          <p:nvPr>
            <p:ph type="title"/>
          </p:nvPr>
        </p:nvSpPr>
        <p:spPr>
          <a:xfrm>
            <a:off x="1150938" y="617538"/>
            <a:ext cx="7793037" cy="723230"/>
          </a:xfrm>
        </p:spPr>
        <p:txBody>
          <a:bodyPr/>
          <a:lstStyle/>
          <a:p>
            <a:r>
              <a:rPr lang="ja-JP" altLang="en-US" dirty="0">
                <a:solidFill>
                  <a:srgbClr val="FFFF00"/>
                </a:solidFill>
              </a:rPr>
              <a:t>偏見と誤解の再生産</a:t>
            </a:r>
          </a:p>
        </p:txBody>
      </p:sp>
      <p:sp>
        <p:nvSpPr>
          <p:cNvPr id="48131" name="Rectangle 3">
            <a:extLst>
              <a:ext uri="{FF2B5EF4-FFF2-40B4-BE49-F238E27FC236}">
                <a16:creationId xmlns:a16="http://schemas.microsoft.com/office/drawing/2014/main" id="{6666E26A-CC6C-446C-8A3C-8BAD2BFB96E7}"/>
              </a:ext>
            </a:extLst>
          </p:cNvPr>
          <p:cNvSpPr>
            <a:spLocks noGrp="1" noChangeArrowheads="1"/>
          </p:cNvSpPr>
          <p:nvPr>
            <p:ph idx="1"/>
          </p:nvPr>
        </p:nvSpPr>
        <p:spPr/>
        <p:txBody>
          <a:bodyPr/>
          <a:lstStyle/>
          <a:p>
            <a:r>
              <a:rPr lang="ja-JP" altLang="en-US" dirty="0">
                <a:solidFill>
                  <a:srgbClr val="FFFF00"/>
                </a:solidFill>
              </a:rPr>
              <a:t>知的障害を伴わない発達障害者</a:t>
            </a:r>
            <a:r>
              <a:rPr lang="ja-JP" altLang="en-US" dirty="0"/>
              <a:t>が新たな差別・偏見の標的になろうとしている</a:t>
            </a:r>
          </a:p>
          <a:p>
            <a:r>
              <a:rPr lang="ja-JP" altLang="en-US" dirty="0"/>
              <a:t>発達障害の存在が知られてきた。中途半端な理解でレッテル貼りだけが横行する。</a:t>
            </a:r>
          </a:p>
          <a:p>
            <a:r>
              <a:rPr lang="ja-JP" altLang="en-US" dirty="0"/>
              <a:t>ある凶悪犯罪の犯人が発達障害者であったことがマスコミで大々的に報じられる</a:t>
            </a:r>
          </a:p>
          <a:p>
            <a:r>
              <a:rPr lang="en-US" altLang="ja-JP" dirty="0">
                <a:solidFill>
                  <a:srgbClr val="FFFF00"/>
                </a:solidFill>
              </a:rPr>
              <a:t>｢</a:t>
            </a:r>
            <a:r>
              <a:rPr lang="ja-JP" altLang="en-US" dirty="0">
                <a:solidFill>
                  <a:srgbClr val="FFFF00"/>
                </a:solidFill>
              </a:rPr>
              <a:t>了解不能</a:t>
            </a:r>
            <a:r>
              <a:rPr lang="en-US" altLang="ja-JP" dirty="0">
                <a:solidFill>
                  <a:srgbClr val="FFFF00"/>
                </a:solidFill>
              </a:rPr>
              <a:t>｣</a:t>
            </a:r>
            <a:r>
              <a:rPr lang="ja-JP" altLang="en-US" dirty="0">
                <a:solidFill>
                  <a:srgbClr val="FFFF00"/>
                </a:solidFill>
              </a:rPr>
              <a:t>の拡大解釈</a:t>
            </a:r>
            <a:r>
              <a:rPr lang="ja-JP" altLang="en-US" dirty="0"/>
              <a:t>がある</a:t>
            </a:r>
          </a:p>
        </p:txBody>
      </p:sp>
    </p:spTree>
    <p:extLst>
      <p:ext uri="{BB962C8B-B14F-4D97-AF65-F5344CB8AC3E}">
        <p14:creationId xmlns:p14="http://schemas.microsoft.com/office/powerpoint/2010/main" val="162076946"/>
      </p:ext>
    </p:extLst>
  </p:cSld>
  <p:clrMapOvr>
    <a:masterClrMapping/>
  </p:clrMapOvr>
  <mc:AlternateContent xmlns:mc="http://schemas.openxmlformats.org/markup-compatibility/2006" xmlns:p14="http://schemas.microsoft.com/office/powerpoint/2010/main">
    <mc:Choice Requires="p14">
      <p:transition spd="slow" p14:dur="2000" advTm="55859"/>
    </mc:Choice>
    <mc:Fallback xmlns="">
      <p:transition spd="slow" advTm="55859"/>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9D6BB3-4521-420C-9BDD-2C24CFC66A24}"/>
              </a:ext>
            </a:extLst>
          </p:cNvPr>
          <p:cNvSpPr>
            <a:spLocks noGrp="1"/>
          </p:cNvSpPr>
          <p:nvPr>
            <p:ph type="title"/>
          </p:nvPr>
        </p:nvSpPr>
        <p:spPr>
          <a:xfrm>
            <a:off x="611560" y="260648"/>
            <a:ext cx="8332415" cy="1499890"/>
          </a:xfrm>
        </p:spPr>
        <p:txBody>
          <a:bodyPr/>
          <a:lstStyle/>
          <a:p>
            <a:r>
              <a:rPr kumimoji="1" lang="ja-JP" altLang="en-US" dirty="0"/>
              <a:t>社会福祉法人息吹を利用する人々の活動の様子を知ろう</a:t>
            </a:r>
          </a:p>
        </p:txBody>
      </p:sp>
      <p:sp>
        <p:nvSpPr>
          <p:cNvPr id="3" name="コンテンツ プレースホルダー 2">
            <a:extLst>
              <a:ext uri="{FF2B5EF4-FFF2-40B4-BE49-F238E27FC236}">
                <a16:creationId xmlns:a16="http://schemas.microsoft.com/office/drawing/2014/main" id="{82388C02-7D82-4F92-B3FD-2D88A71F8173}"/>
              </a:ext>
            </a:extLst>
          </p:cNvPr>
          <p:cNvSpPr>
            <a:spLocks noGrp="1"/>
          </p:cNvSpPr>
          <p:nvPr>
            <p:ph idx="1"/>
          </p:nvPr>
        </p:nvSpPr>
        <p:spPr/>
        <p:txBody>
          <a:bodyPr/>
          <a:lstStyle/>
          <a:p>
            <a:r>
              <a:rPr lang="ja-JP" altLang="en-US" dirty="0">
                <a:hlinkClick r:id="rId2"/>
              </a:rPr>
              <a:t>社会福祉法人息吹 </a:t>
            </a:r>
            <a:r>
              <a:rPr lang="en-US" altLang="ja-JP" dirty="0">
                <a:hlinkClick r:id="rId2"/>
              </a:rPr>
              <a:t>(ibuki-minoh.com)</a:t>
            </a:r>
            <a:endParaRPr lang="en-US" altLang="ja-JP" dirty="0"/>
          </a:p>
          <a:p>
            <a:endParaRPr kumimoji="1" lang="ja-JP" altLang="en-US" dirty="0"/>
          </a:p>
        </p:txBody>
      </p:sp>
      <p:pic>
        <p:nvPicPr>
          <p:cNvPr id="3077" name="Picture 5">
            <a:extLst>
              <a:ext uri="{FF2B5EF4-FFF2-40B4-BE49-F238E27FC236}">
                <a16:creationId xmlns:a16="http://schemas.microsoft.com/office/drawing/2014/main" id="{D44450D7-4165-4FE5-8FD8-BF9CFC253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2EC22138-7469-4AC5-A68B-690EEF26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5B48136A-EEEF-4E8F-8D51-4AA0C2ECC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05D0029C-EAF8-4070-85E1-EA01CAA32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348F9707-108E-4FDF-A4A1-868BDDCDB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89730257-6CF6-4C03-AD48-DA71AB252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14E09916-F171-48CC-A9C9-B2645528C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E326CA96-8FC6-4A5C-AF92-5ADDC6BF0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A0CAD5A1-CFDF-4E43-985B-F66169439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96598982-471E-4325-8680-F18A0F926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a:extLst>
              <a:ext uri="{FF2B5EF4-FFF2-40B4-BE49-F238E27FC236}">
                <a16:creationId xmlns:a16="http://schemas.microsoft.com/office/drawing/2014/main" id="{8DCAEAD5-7F43-4D05-AC80-A7FFA234E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a:extLst>
              <a:ext uri="{FF2B5EF4-FFF2-40B4-BE49-F238E27FC236}">
                <a16:creationId xmlns:a16="http://schemas.microsoft.com/office/drawing/2014/main" id="{37E79BA7-8F42-4D2D-8139-A0EABE0C8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a:extLst>
              <a:ext uri="{FF2B5EF4-FFF2-40B4-BE49-F238E27FC236}">
                <a16:creationId xmlns:a16="http://schemas.microsoft.com/office/drawing/2014/main" id="{54FBEE69-5E3C-4B00-A99B-47B862BF1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67E3BD28-82D4-452E-9B4D-A98642CE3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a:extLst>
              <a:ext uri="{FF2B5EF4-FFF2-40B4-BE49-F238E27FC236}">
                <a16:creationId xmlns:a16="http://schemas.microsoft.com/office/drawing/2014/main" id="{6CBAEE2D-9AF4-45BC-B939-33D7F40E4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a:extLst>
              <a:ext uri="{FF2B5EF4-FFF2-40B4-BE49-F238E27FC236}">
                <a16:creationId xmlns:a16="http://schemas.microsoft.com/office/drawing/2014/main" id="{80F5E418-AB59-4C5A-9DDD-CD00FE407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a:extLst>
              <a:ext uri="{FF2B5EF4-FFF2-40B4-BE49-F238E27FC236}">
                <a16:creationId xmlns:a16="http://schemas.microsoft.com/office/drawing/2014/main" id="{015E006F-8D23-4AC7-9522-3AF371751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a:extLst>
              <a:ext uri="{FF2B5EF4-FFF2-40B4-BE49-F238E27FC236}">
                <a16:creationId xmlns:a16="http://schemas.microsoft.com/office/drawing/2014/main" id="{AC25FD24-CB00-4A9B-B932-261FA4800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a:extLst>
              <a:ext uri="{FF2B5EF4-FFF2-40B4-BE49-F238E27FC236}">
                <a16:creationId xmlns:a16="http://schemas.microsoft.com/office/drawing/2014/main" id="{BAD12464-47E2-429D-B7E4-BFD8751CC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382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7FD68FB4-621D-4BE4-BA09-4A9EEDBBE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455" y="2780928"/>
            <a:ext cx="4723381" cy="3070198"/>
          </a:xfrm>
          <a:prstGeom prst="rect">
            <a:avLst/>
          </a:prstGeom>
        </p:spPr>
      </p:pic>
      <p:sp>
        <p:nvSpPr>
          <p:cNvPr id="9" name="吹き出し: 円形 8">
            <a:extLst>
              <a:ext uri="{FF2B5EF4-FFF2-40B4-BE49-F238E27FC236}">
                <a16:creationId xmlns:a16="http://schemas.microsoft.com/office/drawing/2014/main" id="{9A87BA93-BF50-42DB-87F5-2F5CE00265F0}"/>
              </a:ext>
            </a:extLst>
          </p:cNvPr>
          <p:cNvSpPr/>
          <p:nvPr/>
        </p:nvSpPr>
        <p:spPr bwMode="auto">
          <a:xfrm rot="15467059">
            <a:off x="632282" y="3539908"/>
            <a:ext cx="1850222" cy="1829635"/>
          </a:xfrm>
          <a:prstGeom prst="wedgeEllipseCallout">
            <a:avLst>
              <a:gd name="adj1" fmla="val -34771"/>
              <a:gd name="adj2" fmla="val 108518"/>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C9ECFD42-EEFA-472A-9315-764896D7E9FD}"/>
              </a:ext>
            </a:extLst>
          </p:cNvPr>
          <p:cNvSpPr txBox="1"/>
          <p:nvPr/>
        </p:nvSpPr>
        <p:spPr>
          <a:xfrm>
            <a:off x="899592" y="4075113"/>
            <a:ext cx="1440160" cy="707886"/>
          </a:xfrm>
          <a:prstGeom prst="rect">
            <a:avLst/>
          </a:prstGeom>
          <a:noFill/>
        </p:spPr>
        <p:txBody>
          <a:bodyPr wrap="square" rtlCol="0">
            <a:spAutoFit/>
          </a:bodyPr>
          <a:lstStyle/>
          <a:p>
            <a:r>
              <a:rPr kumimoji="1" lang="ja-JP" altLang="en-US" dirty="0">
                <a:solidFill>
                  <a:srgbClr val="FFFF00"/>
                </a:solidFill>
              </a:rPr>
              <a:t>活動紹介ビデオはここ</a:t>
            </a:r>
          </a:p>
        </p:txBody>
      </p:sp>
    </p:spTree>
    <p:extLst>
      <p:ext uri="{BB962C8B-B14F-4D97-AF65-F5344CB8AC3E}">
        <p14:creationId xmlns:p14="http://schemas.microsoft.com/office/powerpoint/2010/main" val="2973143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93570-316F-438F-8026-B8F9FB8EAB85}"/>
              </a:ext>
            </a:extLst>
          </p:cNvPr>
          <p:cNvSpPr>
            <a:spLocks noGrp="1"/>
          </p:cNvSpPr>
          <p:nvPr>
            <p:ph type="title"/>
          </p:nvPr>
        </p:nvSpPr>
        <p:spPr>
          <a:xfrm>
            <a:off x="323528" y="260648"/>
            <a:ext cx="8620447" cy="864096"/>
          </a:xfrm>
        </p:spPr>
        <p:txBody>
          <a:bodyPr/>
          <a:lstStyle/>
          <a:p>
            <a:r>
              <a:rPr kumimoji="1" lang="ja-JP" altLang="en-US" dirty="0">
                <a:solidFill>
                  <a:srgbClr val="FFFF00"/>
                </a:solidFill>
              </a:rPr>
              <a:t>障害がある人</a:t>
            </a:r>
            <a:r>
              <a:rPr lang="ja-JP" altLang="en-US" dirty="0">
                <a:solidFill>
                  <a:srgbClr val="FFFF00"/>
                </a:solidFill>
              </a:rPr>
              <a:t>と</a:t>
            </a:r>
            <a:r>
              <a:rPr kumimoji="1" lang="ja-JP" altLang="en-US" dirty="0">
                <a:solidFill>
                  <a:srgbClr val="FFFF00"/>
                </a:solidFill>
              </a:rPr>
              <a:t>共に生きる社会とは</a:t>
            </a:r>
          </a:p>
        </p:txBody>
      </p:sp>
      <p:sp>
        <p:nvSpPr>
          <p:cNvPr id="3" name="コンテンツ プレースホルダー 2">
            <a:extLst>
              <a:ext uri="{FF2B5EF4-FFF2-40B4-BE49-F238E27FC236}">
                <a16:creationId xmlns:a16="http://schemas.microsoft.com/office/drawing/2014/main" id="{9E6FDF96-1C5F-44F8-B9A2-0A4F09EEB453}"/>
              </a:ext>
            </a:extLst>
          </p:cNvPr>
          <p:cNvSpPr>
            <a:spLocks noGrp="1"/>
          </p:cNvSpPr>
          <p:nvPr>
            <p:ph idx="1"/>
          </p:nvPr>
        </p:nvSpPr>
        <p:spPr>
          <a:xfrm>
            <a:off x="179512" y="1196752"/>
            <a:ext cx="8856984" cy="5616624"/>
          </a:xfrm>
        </p:spPr>
        <p:txBody>
          <a:bodyPr/>
          <a:lstStyle/>
          <a:p>
            <a:r>
              <a:rPr kumimoji="1" lang="ja-JP" altLang="en-US" dirty="0">
                <a:solidFill>
                  <a:srgbClr val="FFFF00"/>
                </a:solidFill>
              </a:rPr>
              <a:t>精神疾患の連続体モデル</a:t>
            </a:r>
            <a:r>
              <a:rPr kumimoji="1" lang="ja-JP" altLang="en-US" dirty="0"/>
              <a:t>への移行とは</a:t>
            </a:r>
            <a:r>
              <a:rPr kumimoji="1" lang="ja-JP" altLang="en-US" dirty="0">
                <a:solidFill>
                  <a:srgbClr val="FFFF00"/>
                </a:solidFill>
              </a:rPr>
              <a:t>「健康」</a:t>
            </a:r>
            <a:r>
              <a:rPr kumimoji="1" lang="ja-JP" altLang="en-US" dirty="0"/>
              <a:t>から</a:t>
            </a:r>
            <a:r>
              <a:rPr kumimoji="1" lang="ja-JP" altLang="en-US" dirty="0">
                <a:solidFill>
                  <a:srgbClr val="FFFF00"/>
                </a:solidFill>
              </a:rPr>
              <a:t>「障害」</a:t>
            </a:r>
            <a:r>
              <a:rPr kumimoji="1" lang="ja-JP" altLang="en-US" dirty="0"/>
              <a:t>はどこかで境界線を引けるものでないことを示す</a:t>
            </a:r>
            <a:endParaRPr kumimoji="1" lang="en-US" altLang="ja-JP" dirty="0"/>
          </a:p>
          <a:p>
            <a:r>
              <a:rPr lang="ja-JP" altLang="en-US" dirty="0">
                <a:solidFill>
                  <a:srgbClr val="FFFF00"/>
                </a:solidFill>
              </a:rPr>
              <a:t>生活のしづらさ</a:t>
            </a:r>
            <a:r>
              <a:rPr lang="ja-JP" altLang="en-US" dirty="0"/>
              <a:t>が顕著な者が</a:t>
            </a:r>
            <a:r>
              <a:rPr lang="ja-JP" altLang="en-US" dirty="0">
                <a:solidFill>
                  <a:srgbClr val="FFFF00"/>
                </a:solidFill>
              </a:rPr>
              <a:t>「障がい者」</a:t>
            </a:r>
            <a:r>
              <a:rPr lang="ja-JP" altLang="en-US" dirty="0"/>
              <a:t>である。</a:t>
            </a:r>
            <a:endParaRPr kumimoji="1" lang="en-US" altLang="ja-JP" dirty="0"/>
          </a:p>
          <a:p>
            <a:r>
              <a:rPr lang="ja-JP" altLang="en-US" dirty="0"/>
              <a:t>健常者が障がい者を</a:t>
            </a:r>
            <a:r>
              <a:rPr lang="ja-JP" altLang="en-US" dirty="0">
                <a:solidFill>
                  <a:srgbClr val="FFFF00"/>
                </a:solidFill>
              </a:rPr>
              <a:t>弁別・差別</a:t>
            </a:r>
            <a:r>
              <a:rPr lang="ja-JP" altLang="en-US" dirty="0"/>
              <a:t>したり逆に支援するという、</a:t>
            </a:r>
            <a:r>
              <a:rPr lang="ja-JP" altLang="en-US" dirty="0">
                <a:solidFill>
                  <a:srgbClr val="FFFF00"/>
                </a:solidFill>
              </a:rPr>
              <a:t>一方向の関係ではない</a:t>
            </a:r>
            <a:r>
              <a:rPr lang="ja-JP" altLang="en-US" dirty="0"/>
              <a:t>。</a:t>
            </a:r>
            <a:endParaRPr lang="en-US" altLang="ja-JP" dirty="0"/>
          </a:p>
          <a:p>
            <a:r>
              <a:rPr lang="ja-JP" altLang="en-US" dirty="0"/>
              <a:t>健常者が障害者から</a:t>
            </a:r>
            <a:r>
              <a:rPr lang="ja-JP" altLang="en-US" dirty="0">
                <a:solidFill>
                  <a:srgbClr val="FFFF00"/>
                </a:solidFill>
              </a:rPr>
              <a:t>見えない支援</a:t>
            </a:r>
            <a:r>
              <a:rPr lang="ja-JP" altLang="en-US" dirty="0"/>
              <a:t>を受けている。</a:t>
            </a:r>
            <a:endParaRPr lang="en-US" altLang="ja-JP" dirty="0"/>
          </a:p>
          <a:p>
            <a:r>
              <a:rPr lang="ja-JP" altLang="en-US" dirty="0">
                <a:solidFill>
                  <a:srgbClr val="FFFF00"/>
                </a:solidFill>
              </a:rPr>
              <a:t>生活のしづらさ</a:t>
            </a:r>
            <a:r>
              <a:rPr lang="ja-JP" altLang="en-US" dirty="0"/>
              <a:t>を</a:t>
            </a:r>
            <a:r>
              <a:rPr lang="ja-JP" altLang="en-US" dirty="0">
                <a:solidFill>
                  <a:srgbClr val="FFFF00"/>
                </a:solidFill>
              </a:rPr>
              <a:t>なるべく均等</a:t>
            </a:r>
            <a:r>
              <a:rPr lang="ja-JP" altLang="en-US" dirty="0"/>
              <a:t>にして行こう</a:t>
            </a:r>
            <a:endParaRPr lang="en-US" altLang="ja-JP" dirty="0"/>
          </a:p>
          <a:p>
            <a:r>
              <a:rPr lang="ja-JP" altLang="en-US" dirty="0">
                <a:solidFill>
                  <a:srgbClr val="FFFF00"/>
                </a:solidFill>
              </a:rPr>
              <a:t>多様性</a:t>
            </a:r>
            <a:r>
              <a:rPr lang="ja-JP" altLang="en-US" dirty="0"/>
              <a:t>があって当然と理解し、その間の</a:t>
            </a:r>
            <a:r>
              <a:rPr lang="ja-JP" altLang="en-US" dirty="0">
                <a:solidFill>
                  <a:srgbClr val="FFFF00"/>
                </a:solidFill>
              </a:rPr>
              <a:t>折り合いのつけ方</a:t>
            </a:r>
            <a:r>
              <a:rPr lang="ja-JP" altLang="en-US" dirty="0"/>
              <a:t>を見つけていこう</a:t>
            </a:r>
            <a:endParaRPr lang="en-US" altLang="ja-JP" dirty="0"/>
          </a:p>
          <a:p>
            <a:endParaRPr kumimoji="1" lang="ja-JP" altLang="en-US" dirty="0"/>
          </a:p>
        </p:txBody>
      </p:sp>
    </p:spTree>
    <p:extLst>
      <p:ext uri="{BB962C8B-B14F-4D97-AF65-F5344CB8AC3E}">
        <p14:creationId xmlns:p14="http://schemas.microsoft.com/office/powerpoint/2010/main" val="1561029274"/>
      </p:ext>
    </p:extLst>
  </p:cSld>
  <p:clrMapOvr>
    <a:masterClrMapping/>
  </p:clrMapOvr>
  <mc:AlternateContent xmlns:mc="http://schemas.openxmlformats.org/markup-compatibility/2006" xmlns:p14="http://schemas.microsoft.com/office/powerpoint/2010/main">
    <mc:Choice Requires="p14">
      <p:transition spd="slow" p14:dur="2000" advTm="274301"/>
    </mc:Choice>
    <mc:Fallback xmlns="">
      <p:transition spd="slow" advTm="274301"/>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47800" y="60960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2</a:t>
            </a:r>
            <a:r>
              <a:rPr lang="ja-JP" altLang="en-US" sz="2400">
                <a:latin typeface="Times New Roman" pitchFamily="18" charset="0"/>
              </a:rPr>
              <a:t>月</a:t>
            </a:r>
            <a:r>
              <a:rPr lang="en-US" altLang="ja-JP" sz="2400">
                <a:latin typeface="Times New Roman" pitchFamily="18" charset="0"/>
              </a:rPr>
              <a:t>23</a:t>
            </a:r>
            <a:r>
              <a:rPr lang="ja-JP" altLang="en-US" sz="2400">
                <a:latin typeface="Times New Roman" pitchFamily="18" charset="0"/>
              </a:rPr>
              <a:t>日　</a:t>
            </a:r>
            <a:r>
              <a:rPr lang="ja-JP" altLang="en-US" sz="2400">
                <a:solidFill>
                  <a:srgbClr val="FFFF00"/>
                </a:solidFill>
                <a:latin typeface="Times New Roman" pitchFamily="18" charset="0"/>
              </a:rPr>
              <a:t>箕面公園のサル　何を瞑想する？</a:t>
            </a:r>
          </a:p>
        </p:txBody>
      </p:sp>
      <p:pic>
        <p:nvPicPr>
          <p:cNvPr id="48131" name="Picture 3" descr="mon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06572"/>
            <a:ext cx="7604125"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1241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0CA53A-687F-7919-78AD-31B69B5D8DF2}"/>
              </a:ext>
            </a:extLst>
          </p:cNvPr>
          <p:cNvSpPr>
            <a:spLocks noGrp="1"/>
          </p:cNvSpPr>
          <p:nvPr>
            <p:ph type="title"/>
          </p:nvPr>
        </p:nvSpPr>
        <p:spPr>
          <a:xfrm>
            <a:off x="623888" y="1052737"/>
            <a:ext cx="7886700" cy="2952328"/>
          </a:xfrm>
        </p:spPr>
        <p:txBody>
          <a:bodyPr/>
          <a:lstStyle/>
          <a:p>
            <a:r>
              <a:rPr kumimoji="1" lang="ja-JP" altLang="en-US" dirty="0">
                <a:solidFill>
                  <a:srgbClr val="FFFF00"/>
                </a:solidFill>
              </a:rPr>
              <a:t>地域共生社会の実現を目指す動きを阻害する要因はないのか？</a:t>
            </a:r>
          </a:p>
        </p:txBody>
      </p:sp>
      <p:sp>
        <p:nvSpPr>
          <p:cNvPr id="3" name="テキスト プレースホルダー 2">
            <a:extLst>
              <a:ext uri="{FF2B5EF4-FFF2-40B4-BE49-F238E27FC236}">
                <a16:creationId xmlns:a16="http://schemas.microsoft.com/office/drawing/2014/main" id="{437F6259-B8D7-C4C8-6839-2B22F37A9DFB}"/>
              </a:ext>
            </a:extLst>
          </p:cNvPr>
          <p:cNvSpPr>
            <a:spLocks noGrp="1"/>
          </p:cNvSpPr>
          <p:nvPr>
            <p:ph type="body" idx="1"/>
          </p:nvPr>
        </p:nvSpPr>
        <p:spPr/>
        <p:txBody>
          <a:bodyPr/>
          <a:lstStyle/>
          <a:p>
            <a:r>
              <a:rPr kumimoji="1" lang="ja-JP" altLang="en-US" dirty="0"/>
              <a:t>残念ながらあります。その典型例、施設コンフリクトについて考えましょう</a:t>
            </a:r>
            <a:endParaRPr kumimoji="1" lang="en-US" altLang="ja-JP" dirty="0"/>
          </a:p>
        </p:txBody>
      </p:sp>
    </p:spTree>
    <p:extLst>
      <p:ext uri="{BB962C8B-B14F-4D97-AF65-F5344CB8AC3E}">
        <p14:creationId xmlns:p14="http://schemas.microsoft.com/office/powerpoint/2010/main" val="3439187808"/>
      </p:ext>
    </p:extLst>
  </p:cSld>
  <p:clrMapOvr>
    <a:masterClrMapping/>
  </p:clrMapOvr>
</p:sld>
</file>

<file path=ppt/theme/theme1.xml><?xml version="1.0" encoding="utf-8"?>
<a:theme xmlns:a="http://schemas.openxmlformats.org/drawingml/2006/main" name="Blends">
  <a:themeElements>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5606</TotalTime>
  <Words>7160</Words>
  <Application>Microsoft Office PowerPoint</Application>
  <PresentationFormat>画面に合わせる (4:3)</PresentationFormat>
  <Paragraphs>678</Paragraphs>
  <Slides>86</Slides>
  <Notes>55</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86</vt:i4>
      </vt:variant>
    </vt:vector>
  </HeadingPairs>
  <TitlesOfParts>
    <vt:vector size="101" baseType="lpstr">
      <vt:lpstr>BIZ UDPGothic</vt:lpstr>
      <vt:lpstr>ＭＳ Ｐゴシック</vt:lpstr>
      <vt:lpstr>ＭＳ ゴシック</vt:lpstr>
      <vt:lpstr>ＭＳ 明朝</vt:lpstr>
      <vt:lpstr>Meiryo</vt:lpstr>
      <vt:lpstr>游ゴシック</vt:lpstr>
      <vt:lpstr>游明朝</vt:lpstr>
      <vt:lpstr>Arial</vt:lpstr>
      <vt:lpstr>Century</vt:lpstr>
      <vt:lpstr>Tahoma</vt:lpstr>
      <vt:lpstr>Times New Roman</vt:lpstr>
      <vt:lpstr>Wingdings</vt:lpstr>
      <vt:lpstr>Blends</vt:lpstr>
      <vt:lpstr>Worksheet</vt:lpstr>
      <vt:lpstr>Microsoft Excel ワークシート</vt:lpstr>
      <vt:lpstr>障害者が地域で暮らすには ～地域と精神障害者とのつながり～</vt:lpstr>
      <vt:lpstr>改正障害者差別解消法の施行に向けて</vt:lpstr>
      <vt:lpstr>障害者の状況</vt:lpstr>
      <vt:lpstr>「障害者差別解消法」の概要</vt:lpstr>
      <vt:lpstr>障害の「社会モデル」とは</vt:lpstr>
      <vt:lpstr>「改正障害者差別解消法」の概要</vt:lpstr>
      <vt:lpstr>「つながり・支え合い」のある地域共生社会の実現を目指して</vt:lpstr>
      <vt:lpstr>「つながり・支え合い」のある地域共生社会の実現を目指して</vt:lpstr>
      <vt:lpstr>地域共生社会の実現を目指す動きを阻害する要因はないのか？</vt:lpstr>
      <vt:lpstr>施設コンフリクト</vt:lpstr>
      <vt:lpstr>パオみのお移転問題　2002年</vt:lpstr>
      <vt:lpstr>PowerPoint プレゼンテーション</vt:lpstr>
      <vt:lpstr>PowerPoint プレゼンテーション</vt:lpstr>
      <vt:lpstr>小野原西障害者生活介護事業所開設問題　2021年から</vt:lpstr>
      <vt:lpstr>反対住民の意見・感情</vt:lpstr>
      <vt:lpstr>恐怖感・嫌悪感はどこから？</vt:lpstr>
      <vt:lpstr>「つながり・支え合い」のある地域共生社会の実現を目指して</vt:lpstr>
      <vt:lpstr>精神障害・知的障害以外でも</vt:lpstr>
      <vt:lpstr>精神障がい者とは</vt:lpstr>
      <vt:lpstr>精神障がい者とは　厚労省のページから</vt:lpstr>
      <vt:lpstr>    内閣府の発表 障害者の全体的状況では</vt:lpstr>
      <vt:lpstr>精神疾患を有する患者数の推移 単位：万人　　　　　　　　　　　　　　　　　　厚労省ホームページより</vt:lpstr>
      <vt:lpstr>PowerPoint プレゼンテーション</vt:lpstr>
      <vt:lpstr>厚生労働省「患者調査」（2020年）より　厚生労働省社会・援護局障害保健福祉部</vt:lpstr>
      <vt:lpstr>疾病別外来受療率の推移</vt:lpstr>
      <vt:lpstr>疾患別受療率　　人口10万人あたり</vt:lpstr>
      <vt:lpstr>代表的精神障害について</vt:lpstr>
      <vt:lpstr>情報から見た脳の働き</vt:lpstr>
      <vt:lpstr>PowerPoint プレゼンテーション</vt:lpstr>
      <vt:lpstr>統合失調症：概念</vt:lpstr>
      <vt:lpstr>統合失調症：成因</vt:lpstr>
      <vt:lpstr>妄想と幻聴</vt:lpstr>
      <vt:lpstr>なぜ妄想を持つの？　必然性の病理？</vt:lpstr>
      <vt:lpstr>統合失調症の情報処理</vt:lpstr>
      <vt:lpstr>統合失調症の生活のしづらさ</vt:lpstr>
      <vt:lpstr>急性期の治療</vt:lpstr>
      <vt:lpstr>回復期の治療</vt:lpstr>
      <vt:lpstr>回復期の治療：具体的方法</vt:lpstr>
      <vt:lpstr>精神障がい者の｢生活障害｣</vt:lpstr>
      <vt:lpstr>患者さんと家族を支える人々と施設</vt:lpstr>
      <vt:lpstr>PowerPoint プレゼンテーション</vt:lpstr>
      <vt:lpstr>気分(感情)障害：概念</vt:lpstr>
      <vt:lpstr>心の動きの3要素</vt:lpstr>
      <vt:lpstr>こころのエネルギーが下がったら １．　感情は？</vt:lpstr>
      <vt:lpstr>不安は体の症状を作り出す</vt:lpstr>
      <vt:lpstr>こころのエネルギーが下がったら 2．　思考は？</vt:lpstr>
      <vt:lpstr>こころのエネルギーが下がったら 3．　意欲は？</vt:lpstr>
      <vt:lpstr>こころの働きの負のスパイラル</vt:lpstr>
      <vt:lpstr>不安とうつ状態</vt:lpstr>
      <vt:lpstr>こころのエネルギー論</vt:lpstr>
      <vt:lpstr>こころのエネルギー論</vt:lpstr>
      <vt:lpstr>こころのエネルギーを減らすもの</vt:lpstr>
      <vt:lpstr>こころのエネルギーを増やすもの</vt:lpstr>
      <vt:lpstr>レジリエンス</vt:lpstr>
      <vt:lpstr>うつ状態から回復を早めるには</vt:lpstr>
      <vt:lpstr>うつ状態の生活のしづらさ</vt:lpstr>
      <vt:lpstr>自閉スペクトラム症</vt:lpstr>
      <vt:lpstr>A.社会的コミュニケーション及び対人的相互反応における持続的欠陥 </vt:lpstr>
      <vt:lpstr>B.　行動、興味、または活動 の限定された反復的様式</vt:lpstr>
      <vt:lpstr>自閉スペクトラム症</vt:lpstr>
      <vt:lpstr>自閉スペクトラム症の認知機能</vt:lpstr>
      <vt:lpstr>自閉スペクトラム症の就労支援　</vt:lpstr>
      <vt:lpstr>自閉スペクトラム症の情報処理</vt:lpstr>
      <vt:lpstr>知的能力障害者の適応障害 入力(インプット)の障害＝知覚における障害 </vt:lpstr>
      <vt:lpstr>知的能力障害者の適応障害 統合過程での障害＝状況把握における障害 </vt:lpstr>
      <vt:lpstr>知的能力障害者の適応障害 出力(アウトプット)の障害</vt:lpstr>
      <vt:lpstr>精神障害者は罪を犯しやすいか？</vt:lpstr>
      <vt:lpstr>平成29年の統計を見てみよう</vt:lpstr>
      <vt:lpstr>PowerPoint プレゼンテーション</vt:lpstr>
      <vt:lpstr>PowerPoint プレゼンテーション</vt:lpstr>
      <vt:lpstr>精神障害者、非精神障害者の犯罪率</vt:lpstr>
      <vt:lpstr>PowerPoint プレゼンテーション</vt:lpstr>
      <vt:lpstr>精神障害者の犯罪率の分母は精神障害者数では多く見積もりすぎ</vt:lpstr>
      <vt:lpstr>精神障害の疑いのある人の 推定人口</vt:lpstr>
      <vt:lpstr>PowerPoint プレゼンテーション</vt:lpstr>
      <vt:lpstr>精神障害者は乱暴者ではない！ 平成29年の統計では</vt:lpstr>
      <vt:lpstr>令和2年の統計を見ていこう</vt:lpstr>
      <vt:lpstr>PowerPoint プレゼンテーション</vt:lpstr>
      <vt:lpstr>PowerPoint プレゼンテーション</vt:lpstr>
      <vt:lpstr>PowerPoint プレゼンテーション</vt:lpstr>
      <vt:lpstr>殺人・放火は精神障害者が多いはまったく誤情報だった！</vt:lpstr>
      <vt:lpstr>偏見と誤解の構造</vt:lpstr>
      <vt:lpstr>偏見と誤解の再生産</vt:lpstr>
      <vt:lpstr>社会福祉法人息吹を利用する人々の活動の様子を知ろう</vt:lpstr>
      <vt:lpstr>障害がある人と共に生きる社会とは</vt:lpstr>
      <vt:lpstr>PowerPoint プレゼンテーション</vt:lpstr>
    </vt:vector>
  </TitlesOfParts>
  <Company>自宅</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精神障害者市民の社会復帰を考える</dc:title>
  <dc:creator>CHITARU TANAKA</dc:creator>
  <cp:lastModifiedBy>千足 田中</cp:lastModifiedBy>
  <cp:revision>154</cp:revision>
  <cp:lastPrinted>2021-02-11T01:07:52Z</cp:lastPrinted>
  <dcterms:created xsi:type="dcterms:W3CDTF">2003-07-19T06:51:52Z</dcterms:created>
  <dcterms:modified xsi:type="dcterms:W3CDTF">2024-02-26T07:01:16Z</dcterms:modified>
</cp:coreProperties>
</file>