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256" r:id="rId2"/>
    <p:sldId id="398" r:id="rId3"/>
    <p:sldId id="399" r:id="rId4"/>
    <p:sldId id="402" r:id="rId5"/>
    <p:sldId id="400" r:id="rId6"/>
    <p:sldId id="401" r:id="rId7"/>
    <p:sldId id="403" r:id="rId8"/>
    <p:sldId id="404" r:id="rId9"/>
    <p:sldId id="413" r:id="rId10"/>
    <p:sldId id="305" r:id="rId11"/>
    <p:sldId id="306" r:id="rId12"/>
    <p:sldId id="307" r:id="rId13"/>
    <p:sldId id="284" r:id="rId14"/>
    <p:sldId id="308" r:id="rId15"/>
    <p:sldId id="405" r:id="rId16"/>
    <p:sldId id="406" r:id="rId17"/>
    <p:sldId id="407" r:id="rId18"/>
    <p:sldId id="408" r:id="rId19"/>
    <p:sldId id="416" r:id="rId20"/>
    <p:sldId id="376" r:id="rId21"/>
    <p:sldId id="387" r:id="rId22"/>
    <p:sldId id="394" r:id="rId23"/>
    <p:sldId id="388" r:id="rId24"/>
    <p:sldId id="313" r:id="rId25"/>
    <p:sldId id="395" r:id="rId26"/>
    <p:sldId id="414" r:id="rId27"/>
    <p:sldId id="356" r:id="rId28"/>
    <p:sldId id="357" r:id="rId29"/>
    <p:sldId id="358" r:id="rId30"/>
    <p:sldId id="324" r:id="rId31"/>
    <p:sldId id="361" r:id="rId32"/>
    <p:sldId id="362" r:id="rId33"/>
    <p:sldId id="363" r:id="rId34"/>
    <p:sldId id="364" r:id="rId35"/>
    <p:sldId id="418" r:id="rId36"/>
    <p:sldId id="283" r:id="rId37"/>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5BF"/>
    <a:srgbClr val="FFFF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p:cViewPr varScale="1">
        <p:scale>
          <a:sx n="114" d="100"/>
          <a:sy n="114" d="100"/>
        </p:scale>
        <p:origin x="1386" y="108"/>
      </p:cViewPr>
      <p:guideLst>
        <p:guide orient="horz" pos="2160"/>
        <p:guide pos="2880"/>
      </p:guideLst>
    </p:cSldViewPr>
  </p:slideViewPr>
  <p:outlineViewPr>
    <p:cViewPr>
      <p:scale>
        <a:sx n="33" d="100"/>
        <a:sy n="33" d="100"/>
      </p:scale>
      <p:origin x="0" y="4234"/>
    </p:cViewPr>
  </p:outlineViewPr>
  <p:notesTextViewPr>
    <p:cViewPr>
      <p:scale>
        <a:sx n="100" d="100"/>
        <a:sy n="100" d="100"/>
      </p:scale>
      <p:origin x="0" y="0"/>
    </p:cViewPr>
  </p:notesTextViewPr>
  <p:sorterViewPr>
    <p:cViewPr>
      <p:scale>
        <a:sx n="66" d="100"/>
        <a:sy n="66" d="100"/>
      </p:scale>
      <p:origin x="0" y="-42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TANAKA\Documents\&#27515;&#20129;&#32113;&#35336;&#24179;&#25104;22&#24180;.csv"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dirty="0">
                <a:solidFill>
                  <a:srgbClr val="FFFF00"/>
                </a:solidFill>
              </a:rPr>
              <a:t>自殺者数月次推移　　　</a:t>
            </a:r>
            <a:r>
              <a:rPr lang="en-US" altLang="ja-JP" sz="2000" dirty="0">
                <a:solidFill>
                  <a:srgbClr val="FFFF00"/>
                </a:solidFill>
              </a:rPr>
              <a:t>2020</a:t>
            </a:r>
            <a:r>
              <a:rPr lang="ja-JP" altLang="en-US" sz="2000" dirty="0">
                <a:solidFill>
                  <a:srgbClr val="FFFF00"/>
                </a:solidFill>
              </a:rPr>
              <a:t>年　　　　　　</a:t>
            </a:r>
            <a:r>
              <a:rPr lang="en-US" altLang="ja-JP" sz="2000" dirty="0">
                <a:solidFill>
                  <a:srgbClr val="FFFF00"/>
                </a:solidFill>
              </a:rPr>
              <a:t>2019</a:t>
            </a:r>
            <a:r>
              <a:rPr lang="ja-JP" altLang="en-US" sz="2000" dirty="0">
                <a:solidFill>
                  <a:srgbClr val="FFFF00"/>
                </a:solidFill>
              </a:rPr>
              <a:t>年</a:t>
            </a:r>
          </a:p>
        </c:rich>
      </c:tx>
      <c:layout>
        <c:manualLayout>
          <c:xMode val="edge"/>
          <c:yMode val="edge"/>
          <c:x val="5.5658699829777017E-2"/>
          <c:y val="2.882550087027367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246980409930883"/>
          <c:y val="0.13142664863546452"/>
          <c:w val="0.87753018372703417"/>
          <c:h val="0.76413333554094187"/>
        </c:manualLayout>
      </c:layout>
      <c:lineChart>
        <c:grouping val="standard"/>
        <c:varyColors val="0"/>
        <c:ser>
          <c:idx val="0"/>
          <c:order val="0"/>
          <c:tx>
            <c:strRef>
              <c:f>Sheet1!$P$6</c:f>
              <c:strCache>
                <c:ptCount val="1"/>
                <c:pt idx="0">
                  <c:v>合計</c:v>
                </c:pt>
              </c:strCache>
            </c:strRef>
          </c:tx>
          <c:spPr>
            <a:ln w="28575" cap="rnd">
              <a:solidFill>
                <a:schemeClr val="accent1"/>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Sheet1!$Q$6:$AB$6</c:f>
              <c:numCache>
                <c:formatCode>General</c:formatCode>
                <c:ptCount val="12"/>
                <c:pt idx="0">
                  <c:v>1680</c:v>
                </c:pt>
                <c:pt idx="1">
                  <c:v>1453</c:v>
                </c:pt>
                <c:pt idx="2">
                  <c:v>1749</c:v>
                </c:pt>
                <c:pt idx="3">
                  <c:v>1502</c:v>
                </c:pt>
                <c:pt idx="4">
                  <c:v>1581</c:v>
                </c:pt>
                <c:pt idx="5">
                  <c:v>1570</c:v>
                </c:pt>
                <c:pt idx="6">
                  <c:v>1851</c:v>
                </c:pt>
                <c:pt idx="7">
                  <c:v>1910</c:v>
                </c:pt>
                <c:pt idx="8">
                  <c:v>1849</c:v>
                </c:pt>
                <c:pt idx="9">
                  <c:v>2158</c:v>
                </c:pt>
                <c:pt idx="10">
                  <c:v>1798</c:v>
                </c:pt>
              </c:numCache>
            </c:numRef>
          </c:val>
          <c:smooth val="0"/>
          <c:extLst>
            <c:ext xmlns:c16="http://schemas.microsoft.com/office/drawing/2014/chart" uri="{C3380CC4-5D6E-409C-BE32-E72D297353CC}">
              <c16:uniqueId val="{00000000-B2BC-4044-9DB0-E4280E4C06A6}"/>
            </c:ext>
          </c:extLst>
        </c:ser>
        <c:ser>
          <c:idx val="1"/>
          <c:order val="1"/>
          <c:tx>
            <c:strRef>
              <c:f>Sheet1!$P$7</c:f>
              <c:strCache>
                <c:ptCount val="1"/>
                <c:pt idx="0">
                  <c:v>男性</c:v>
                </c:pt>
              </c:strCache>
            </c:strRef>
          </c:tx>
          <c:spPr>
            <a:ln w="28575" cap="rnd">
              <a:solidFill>
                <a:schemeClr val="accent2"/>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Sheet1!$Q$7:$AB$7</c:f>
              <c:numCache>
                <c:formatCode>General</c:formatCode>
                <c:ptCount val="12"/>
                <c:pt idx="0">
                  <c:v>1185</c:v>
                </c:pt>
                <c:pt idx="1">
                  <c:v>1026</c:v>
                </c:pt>
                <c:pt idx="2">
                  <c:v>1243</c:v>
                </c:pt>
                <c:pt idx="3">
                  <c:v>1060</c:v>
                </c:pt>
                <c:pt idx="4">
                  <c:v>1088</c:v>
                </c:pt>
                <c:pt idx="5">
                  <c:v>1061</c:v>
                </c:pt>
                <c:pt idx="6">
                  <c:v>1189</c:v>
                </c:pt>
                <c:pt idx="7">
                  <c:v>1241</c:v>
                </c:pt>
                <c:pt idx="8">
                  <c:v>1201</c:v>
                </c:pt>
                <c:pt idx="9">
                  <c:v>1306</c:v>
                </c:pt>
                <c:pt idx="10">
                  <c:v>1169</c:v>
                </c:pt>
              </c:numCache>
            </c:numRef>
          </c:val>
          <c:smooth val="0"/>
          <c:extLst>
            <c:ext xmlns:c16="http://schemas.microsoft.com/office/drawing/2014/chart" uri="{C3380CC4-5D6E-409C-BE32-E72D297353CC}">
              <c16:uniqueId val="{00000001-B2BC-4044-9DB0-E4280E4C06A6}"/>
            </c:ext>
          </c:extLst>
        </c:ser>
        <c:ser>
          <c:idx val="2"/>
          <c:order val="2"/>
          <c:tx>
            <c:strRef>
              <c:f>Sheet1!$P$8</c:f>
              <c:strCache>
                <c:ptCount val="1"/>
                <c:pt idx="0">
                  <c:v>女性</c:v>
                </c:pt>
              </c:strCache>
            </c:strRef>
          </c:tx>
          <c:spPr>
            <a:ln w="28575" cap="rnd">
              <a:solidFill>
                <a:schemeClr val="accent3"/>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Sheet1!$Q$8:$AB$8</c:f>
              <c:numCache>
                <c:formatCode>General</c:formatCode>
                <c:ptCount val="12"/>
                <c:pt idx="0">
                  <c:v>495</c:v>
                </c:pt>
                <c:pt idx="1">
                  <c:v>427</c:v>
                </c:pt>
                <c:pt idx="2">
                  <c:v>506</c:v>
                </c:pt>
                <c:pt idx="3">
                  <c:v>442</c:v>
                </c:pt>
                <c:pt idx="4">
                  <c:v>493</c:v>
                </c:pt>
                <c:pt idx="5">
                  <c:v>509</c:v>
                </c:pt>
                <c:pt idx="6">
                  <c:v>662</c:v>
                </c:pt>
                <c:pt idx="7">
                  <c:v>669</c:v>
                </c:pt>
                <c:pt idx="8">
                  <c:v>648</c:v>
                </c:pt>
                <c:pt idx="9">
                  <c:v>852</c:v>
                </c:pt>
                <c:pt idx="10">
                  <c:v>629</c:v>
                </c:pt>
              </c:numCache>
            </c:numRef>
          </c:val>
          <c:smooth val="0"/>
          <c:extLst>
            <c:ext xmlns:c16="http://schemas.microsoft.com/office/drawing/2014/chart" uri="{C3380CC4-5D6E-409C-BE32-E72D297353CC}">
              <c16:uniqueId val="{00000002-B2BC-4044-9DB0-E4280E4C06A6}"/>
            </c:ext>
          </c:extLst>
        </c:ser>
        <c:ser>
          <c:idx val="3"/>
          <c:order val="3"/>
          <c:tx>
            <c:strRef>
              <c:f>Sheet1!$P$9</c:f>
              <c:strCache>
                <c:ptCount val="1"/>
                <c:pt idx="0">
                  <c:v>合計</c:v>
                </c:pt>
              </c:strCache>
            </c:strRef>
          </c:tx>
          <c:spPr>
            <a:ln w="28575" cap="rnd">
              <a:solidFill>
                <a:schemeClr val="accent6">
                  <a:lumMod val="50000"/>
                </a:schemeClr>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Sheet1!$Q$9:$AB$9</c:f>
              <c:numCache>
                <c:formatCode>General</c:formatCode>
                <c:ptCount val="12"/>
                <c:pt idx="0">
                  <c:v>1684</c:v>
                </c:pt>
                <c:pt idx="1">
                  <c:v>1615</c:v>
                </c:pt>
                <c:pt idx="2">
                  <c:v>1856</c:v>
                </c:pt>
                <c:pt idx="3">
                  <c:v>1814</c:v>
                </c:pt>
                <c:pt idx="4">
                  <c:v>1853</c:v>
                </c:pt>
                <c:pt idx="5">
                  <c:v>1640</c:v>
                </c:pt>
                <c:pt idx="6">
                  <c:v>1793</c:v>
                </c:pt>
                <c:pt idx="7">
                  <c:v>1603</c:v>
                </c:pt>
                <c:pt idx="8">
                  <c:v>1662</c:v>
                </c:pt>
                <c:pt idx="9">
                  <c:v>1539</c:v>
                </c:pt>
                <c:pt idx="10">
                  <c:v>1616</c:v>
                </c:pt>
                <c:pt idx="11">
                  <c:v>1494</c:v>
                </c:pt>
              </c:numCache>
            </c:numRef>
          </c:val>
          <c:smooth val="0"/>
          <c:extLst>
            <c:ext xmlns:c16="http://schemas.microsoft.com/office/drawing/2014/chart" uri="{C3380CC4-5D6E-409C-BE32-E72D297353CC}">
              <c16:uniqueId val="{00000003-B2BC-4044-9DB0-E4280E4C06A6}"/>
            </c:ext>
          </c:extLst>
        </c:ser>
        <c:ser>
          <c:idx val="4"/>
          <c:order val="4"/>
          <c:tx>
            <c:strRef>
              <c:f>Sheet1!$P$10</c:f>
              <c:strCache>
                <c:ptCount val="1"/>
                <c:pt idx="0">
                  <c:v>男性</c:v>
                </c:pt>
              </c:strCache>
            </c:strRef>
          </c:tx>
          <c:spPr>
            <a:ln w="28575" cap="rnd">
              <a:solidFill>
                <a:schemeClr val="accent5"/>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Sheet1!$Q$10:$AB$10</c:f>
              <c:numCache>
                <c:formatCode>General</c:formatCode>
                <c:ptCount val="12"/>
                <c:pt idx="0">
                  <c:v>1176</c:v>
                </c:pt>
                <c:pt idx="1">
                  <c:v>1122</c:v>
                </c:pt>
                <c:pt idx="2">
                  <c:v>1324</c:v>
                </c:pt>
                <c:pt idx="3">
                  <c:v>1289</c:v>
                </c:pt>
                <c:pt idx="4">
                  <c:v>1298</c:v>
                </c:pt>
                <c:pt idx="5">
                  <c:v>1145</c:v>
                </c:pt>
                <c:pt idx="6">
                  <c:v>1230</c:v>
                </c:pt>
                <c:pt idx="7">
                  <c:v>1139</c:v>
                </c:pt>
                <c:pt idx="8">
                  <c:v>1161</c:v>
                </c:pt>
                <c:pt idx="9">
                  <c:v>1073</c:v>
                </c:pt>
                <c:pt idx="10">
                  <c:v>1086</c:v>
                </c:pt>
                <c:pt idx="11">
                  <c:v>1035</c:v>
                </c:pt>
              </c:numCache>
            </c:numRef>
          </c:val>
          <c:smooth val="0"/>
          <c:extLst>
            <c:ext xmlns:c16="http://schemas.microsoft.com/office/drawing/2014/chart" uri="{C3380CC4-5D6E-409C-BE32-E72D297353CC}">
              <c16:uniqueId val="{00000004-B2BC-4044-9DB0-E4280E4C06A6}"/>
            </c:ext>
          </c:extLst>
        </c:ser>
        <c:ser>
          <c:idx val="5"/>
          <c:order val="5"/>
          <c:tx>
            <c:strRef>
              <c:f>Sheet1!$P$11</c:f>
              <c:strCache>
                <c:ptCount val="1"/>
                <c:pt idx="0">
                  <c:v>女性</c:v>
                </c:pt>
              </c:strCache>
            </c:strRef>
          </c:tx>
          <c:spPr>
            <a:ln w="28575" cap="rnd">
              <a:solidFill>
                <a:schemeClr val="accent6"/>
              </a:solidFill>
              <a:round/>
            </a:ln>
            <a:effectLst/>
          </c:spPr>
          <c:marker>
            <c:symbol val="none"/>
          </c:marker>
          <c:cat>
            <c:strRef>
              <c:f>Sheet1!$Q$5:$AB$5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Sheet1!$Q$11:$AB$11</c:f>
              <c:numCache>
                <c:formatCode>General</c:formatCode>
                <c:ptCount val="12"/>
                <c:pt idx="0">
                  <c:v>508</c:v>
                </c:pt>
                <c:pt idx="1">
                  <c:v>493</c:v>
                </c:pt>
                <c:pt idx="2">
                  <c:v>532</c:v>
                </c:pt>
                <c:pt idx="3">
                  <c:v>525</c:v>
                </c:pt>
                <c:pt idx="4">
                  <c:v>555</c:v>
                </c:pt>
                <c:pt idx="5">
                  <c:v>495</c:v>
                </c:pt>
                <c:pt idx="6">
                  <c:v>563</c:v>
                </c:pt>
                <c:pt idx="7">
                  <c:v>464</c:v>
                </c:pt>
                <c:pt idx="8">
                  <c:v>501</c:v>
                </c:pt>
                <c:pt idx="9">
                  <c:v>466</c:v>
                </c:pt>
                <c:pt idx="10">
                  <c:v>530</c:v>
                </c:pt>
                <c:pt idx="11">
                  <c:v>459</c:v>
                </c:pt>
              </c:numCache>
            </c:numRef>
          </c:val>
          <c:smooth val="0"/>
          <c:extLst>
            <c:ext xmlns:c16="http://schemas.microsoft.com/office/drawing/2014/chart" uri="{C3380CC4-5D6E-409C-BE32-E72D297353CC}">
              <c16:uniqueId val="{00000005-B2BC-4044-9DB0-E4280E4C06A6}"/>
            </c:ext>
          </c:extLst>
        </c:ser>
        <c:dLbls>
          <c:showLegendKey val="0"/>
          <c:showVal val="0"/>
          <c:showCatName val="0"/>
          <c:showSerName val="0"/>
          <c:showPercent val="0"/>
          <c:showBubbleSize val="0"/>
        </c:dLbls>
        <c:smooth val="0"/>
        <c:axId val="1369144831"/>
        <c:axId val="1321957999"/>
      </c:lineChart>
      <c:catAx>
        <c:axId val="136914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FFFF00"/>
                </a:solidFill>
                <a:latin typeface="+mn-lt"/>
                <a:ea typeface="+mn-ea"/>
                <a:cs typeface="+mn-cs"/>
              </a:defRPr>
            </a:pPr>
            <a:endParaRPr lang="ja-JP"/>
          </a:p>
        </c:txPr>
        <c:crossAx val="1321957999"/>
        <c:crosses val="autoZero"/>
        <c:auto val="1"/>
        <c:lblAlgn val="ctr"/>
        <c:lblOffset val="100"/>
        <c:noMultiLvlLbl val="0"/>
      </c:catAx>
      <c:valAx>
        <c:axId val="1321957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FFFF00"/>
                </a:solidFill>
                <a:latin typeface="+mn-lt"/>
                <a:ea typeface="+mn-ea"/>
                <a:cs typeface="+mn-cs"/>
              </a:defRPr>
            </a:pPr>
            <a:endParaRPr lang="ja-JP"/>
          </a:p>
        </c:txPr>
        <c:crossAx val="1369144831"/>
        <c:crosses val="autoZero"/>
        <c:crossBetween val="between"/>
      </c:valAx>
      <c:spPr>
        <a:noFill/>
        <a:ln>
          <a:noFill/>
        </a:ln>
        <a:effectLst/>
      </c:spPr>
    </c:plotArea>
    <c:legend>
      <c:legendPos val="b"/>
      <c:layout>
        <c:manualLayout>
          <c:xMode val="edge"/>
          <c:yMode val="edge"/>
          <c:x val="0.21414892575560338"/>
          <c:y val="0.14255791502093637"/>
          <c:w val="0.77259732954829874"/>
          <c:h val="6.232728791348386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FFFF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rgbClr val="FFFF00"/>
                </a:solidFill>
                <a:latin typeface="+mn-lt"/>
                <a:ea typeface="+mn-ea"/>
                <a:cs typeface="+mn-cs"/>
              </a:defRPr>
            </a:pPr>
            <a:r>
              <a:rPr lang="ja-JP" altLang="en-US" sz="2400">
                <a:solidFill>
                  <a:srgbClr val="FFFF00"/>
                </a:solidFill>
              </a:rPr>
              <a:t>自殺者前年比　</a:t>
            </a:r>
            <a:r>
              <a:rPr lang="en-US" altLang="ja-JP" sz="2400">
                <a:solidFill>
                  <a:srgbClr val="FFFF00"/>
                </a:solidFill>
              </a:rPr>
              <a:t>2020</a:t>
            </a:r>
            <a:r>
              <a:rPr lang="ja-JP" altLang="en-US" sz="2400">
                <a:solidFill>
                  <a:srgbClr val="FFFF00"/>
                </a:solidFill>
              </a:rPr>
              <a:t>年</a:t>
            </a:r>
            <a:r>
              <a:rPr lang="en-US" altLang="ja-JP" sz="2400">
                <a:solidFill>
                  <a:srgbClr val="FFFF00"/>
                </a:solidFill>
              </a:rPr>
              <a:t>/2019</a:t>
            </a:r>
            <a:r>
              <a:rPr lang="ja-JP" altLang="en-US" sz="2400">
                <a:solidFill>
                  <a:srgbClr val="FFFF00"/>
                </a:solidFill>
              </a:rPr>
              <a:t>年</a:t>
            </a:r>
          </a:p>
        </c:rich>
      </c:tx>
      <c:layout>
        <c:manualLayout>
          <c:xMode val="edge"/>
          <c:yMode val="edge"/>
          <c:x val="0.31782633420822398"/>
          <c:y val="6.018518518518518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rgbClr val="FFFF00"/>
              </a:solidFill>
              <a:latin typeface="+mn-lt"/>
              <a:ea typeface="+mn-ea"/>
              <a:cs typeface="+mn-cs"/>
            </a:defRPr>
          </a:pPr>
          <a:endParaRPr lang="ja-JP"/>
        </a:p>
      </c:txPr>
    </c:title>
    <c:autoTitleDeleted val="0"/>
    <c:plotArea>
      <c:layout>
        <c:manualLayout>
          <c:layoutTarget val="inner"/>
          <c:xMode val="edge"/>
          <c:yMode val="edge"/>
          <c:x val="9.831714785651792E-2"/>
          <c:y val="0.17328703703703704"/>
          <c:w val="0.865571741032371"/>
          <c:h val="0.69766149023038793"/>
        </c:manualLayout>
      </c:layout>
      <c:barChart>
        <c:barDir val="col"/>
        <c:grouping val="clustered"/>
        <c:varyColors val="0"/>
        <c:ser>
          <c:idx val="0"/>
          <c:order val="0"/>
          <c:tx>
            <c:strRef>
              <c:f>Sheet1!$P$12</c:f>
              <c:strCache>
                <c:ptCount val="1"/>
                <c:pt idx="0">
                  <c:v>合計</c:v>
                </c:pt>
              </c:strCache>
            </c:strRef>
          </c:tx>
          <c:spPr>
            <a:solidFill>
              <a:schemeClr val="accent1"/>
            </a:solidFill>
            <a:ln>
              <a:noFill/>
            </a:ln>
            <a:effectLst/>
          </c:spPr>
          <c:invertIfNegative val="0"/>
          <c:cat>
            <c:strRef>
              <c:f>Sheet1!$Q$5:$AA$5</c:f>
              <c:strCache>
                <c:ptCount val="11"/>
                <c:pt idx="0">
                  <c:v>1月</c:v>
                </c:pt>
                <c:pt idx="1">
                  <c:v>2月</c:v>
                </c:pt>
                <c:pt idx="2">
                  <c:v>3月</c:v>
                </c:pt>
                <c:pt idx="3">
                  <c:v>4月</c:v>
                </c:pt>
                <c:pt idx="4">
                  <c:v>5月</c:v>
                </c:pt>
                <c:pt idx="5">
                  <c:v>6月</c:v>
                </c:pt>
                <c:pt idx="6">
                  <c:v>7月</c:v>
                </c:pt>
                <c:pt idx="7">
                  <c:v>8月</c:v>
                </c:pt>
                <c:pt idx="8">
                  <c:v>9月</c:v>
                </c:pt>
                <c:pt idx="9">
                  <c:v>10月</c:v>
                </c:pt>
                <c:pt idx="10">
                  <c:v>11月</c:v>
                </c:pt>
              </c:strCache>
            </c:strRef>
          </c:cat>
          <c:val>
            <c:numRef>
              <c:f>Sheet1!$Q$12:$AA$12</c:f>
              <c:numCache>
                <c:formatCode>0.0_);[Red]\(0.0\)</c:formatCode>
                <c:ptCount val="11"/>
                <c:pt idx="0">
                  <c:v>-0.23752969121140666</c:v>
                </c:pt>
                <c:pt idx="1">
                  <c:v>-10.030959752321976</c:v>
                </c:pt>
                <c:pt idx="2">
                  <c:v>-5.7650862068965552</c:v>
                </c:pt>
                <c:pt idx="3">
                  <c:v>-17.199558985667025</c:v>
                </c:pt>
                <c:pt idx="4">
                  <c:v>-14.678899082568805</c:v>
                </c:pt>
                <c:pt idx="5">
                  <c:v>-4.2682926829268268</c:v>
                </c:pt>
                <c:pt idx="6">
                  <c:v>3.2348020078081419</c:v>
                </c:pt>
                <c:pt idx="7">
                  <c:v>19.151590767311305</c:v>
                </c:pt>
                <c:pt idx="8">
                  <c:v>11.251504211793019</c:v>
                </c:pt>
                <c:pt idx="9">
                  <c:v>40.220922677063044</c:v>
                </c:pt>
                <c:pt idx="10">
                  <c:v>11.262376237623755</c:v>
                </c:pt>
              </c:numCache>
            </c:numRef>
          </c:val>
          <c:extLst>
            <c:ext xmlns:c16="http://schemas.microsoft.com/office/drawing/2014/chart" uri="{C3380CC4-5D6E-409C-BE32-E72D297353CC}">
              <c16:uniqueId val="{00000000-2252-4AA5-A87B-2CD453178AD2}"/>
            </c:ext>
          </c:extLst>
        </c:ser>
        <c:ser>
          <c:idx val="1"/>
          <c:order val="1"/>
          <c:tx>
            <c:strRef>
              <c:f>Sheet1!$P$13</c:f>
              <c:strCache>
                <c:ptCount val="1"/>
                <c:pt idx="0">
                  <c:v>男性</c:v>
                </c:pt>
              </c:strCache>
            </c:strRef>
          </c:tx>
          <c:spPr>
            <a:solidFill>
              <a:schemeClr val="accent2"/>
            </a:solidFill>
            <a:ln>
              <a:noFill/>
            </a:ln>
            <a:effectLst/>
          </c:spPr>
          <c:invertIfNegative val="0"/>
          <c:cat>
            <c:strRef>
              <c:f>Sheet1!$Q$5:$AA$5</c:f>
              <c:strCache>
                <c:ptCount val="11"/>
                <c:pt idx="0">
                  <c:v>1月</c:v>
                </c:pt>
                <c:pt idx="1">
                  <c:v>2月</c:v>
                </c:pt>
                <c:pt idx="2">
                  <c:v>3月</c:v>
                </c:pt>
                <c:pt idx="3">
                  <c:v>4月</c:v>
                </c:pt>
                <c:pt idx="4">
                  <c:v>5月</c:v>
                </c:pt>
                <c:pt idx="5">
                  <c:v>6月</c:v>
                </c:pt>
                <c:pt idx="6">
                  <c:v>7月</c:v>
                </c:pt>
                <c:pt idx="7">
                  <c:v>8月</c:v>
                </c:pt>
                <c:pt idx="8">
                  <c:v>9月</c:v>
                </c:pt>
                <c:pt idx="9">
                  <c:v>10月</c:v>
                </c:pt>
                <c:pt idx="10">
                  <c:v>11月</c:v>
                </c:pt>
              </c:strCache>
            </c:strRef>
          </c:cat>
          <c:val>
            <c:numRef>
              <c:f>Sheet1!$Q$13:$AA$13</c:f>
              <c:numCache>
                <c:formatCode>0.0_);[Red]\(0.0\)</c:formatCode>
                <c:ptCount val="11"/>
                <c:pt idx="0">
                  <c:v>0.76530612244897611</c:v>
                </c:pt>
                <c:pt idx="1">
                  <c:v>-8.5561497326203266</c:v>
                </c:pt>
                <c:pt idx="2">
                  <c:v>-6.1178247734139006</c:v>
                </c:pt>
                <c:pt idx="3">
                  <c:v>-17.765709852598917</c:v>
                </c:pt>
                <c:pt idx="4">
                  <c:v>-16.178736517719571</c:v>
                </c:pt>
                <c:pt idx="5">
                  <c:v>-7.3362445414847173</c:v>
                </c:pt>
                <c:pt idx="6">
                  <c:v>-3.3333333333333286</c:v>
                </c:pt>
                <c:pt idx="7">
                  <c:v>8.9552238805970177</c:v>
                </c:pt>
                <c:pt idx="8">
                  <c:v>3.4453057708871739</c:v>
                </c:pt>
                <c:pt idx="9">
                  <c:v>21.714818266542409</c:v>
                </c:pt>
                <c:pt idx="10">
                  <c:v>7.6427255985266953</c:v>
                </c:pt>
              </c:numCache>
            </c:numRef>
          </c:val>
          <c:extLst>
            <c:ext xmlns:c16="http://schemas.microsoft.com/office/drawing/2014/chart" uri="{C3380CC4-5D6E-409C-BE32-E72D297353CC}">
              <c16:uniqueId val="{00000001-2252-4AA5-A87B-2CD453178AD2}"/>
            </c:ext>
          </c:extLst>
        </c:ser>
        <c:ser>
          <c:idx val="2"/>
          <c:order val="2"/>
          <c:tx>
            <c:strRef>
              <c:f>Sheet1!$P$14</c:f>
              <c:strCache>
                <c:ptCount val="1"/>
                <c:pt idx="0">
                  <c:v>女性</c:v>
                </c:pt>
              </c:strCache>
            </c:strRef>
          </c:tx>
          <c:spPr>
            <a:solidFill>
              <a:schemeClr val="accent3"/>
            </a:solidFill>
            <a:ln>
              <a:noFill/>
            </a:ln>
            <a:effectLst/>
          </c:spPr>
          <c:invertIfNegative val="0"/>
          <c:cat>
            <c:strRef>
              <c:f>Sheet1!$Q$5:$AA$5</c:f>
              <c:strCache>
                <c:ptCount val="11"/>
                <c:pt idx="0">
                  <c:v>1月</c:v>
                </c:pt>
                <c:pt idx="1">
                  <c:v>2月</c:v>
                </c:pt>
                <c:pt idx="2">
                  <c:v>3月</c:v>
                </c:pt>
                <c:pt idx="3">
                  <c:v>4月</c:v>
                </c:pt>
                <c:pt idx="4">
                  <c:v>5月</c:v>
                </c:pt>
                <c:pt idx="5">
                  <c:v>6月</c:v>
                </c:pt>
                <c:pt idx="6">
                  <c:v>7月</c:v>
                </c:pt>
                <c:pt idx="7">
                  <c:v>8月</c:v>
                </c:pt>
                <c:pt idx="8">
                  <c:v>9月</c:v>
                </c:pt>
                <c:pt idx="9">
                  <c:v>10月</c:v>
                </c:pt>
                <c:pt idx="10">
                  <c:v>11月</c:v>
                </c:pt>
              </c:strCache>
            </c:strRef>
          </c:cat>
          <c:val>
            <c:numRef>
              <c:f>Sheet1!$Q$14:$AA$14</c:f>
              <c:numCache>
                <c:formatCode>0.0_);[Red]\(0.0\)</c:formatCode>
                <c:ptCount val="11"/>
                <c:pt idx="0">
                  <c:v>-2.559055118110237</c:v>
                </c:pt>
                <c:pt idx="1">
                  <c:v>-13.387423935091277</c:v>
                </c:pt>
                <c:pt idx="2">
                  <c:v>-4.8872180451127889</c:v>
                </c:pt>
                <c:pt idx="3">
                  <c:v>-15.80952380952381</c:v>
                </c:pt>
                <c:pt idx="4">
                  <c:v>-11.171171171171167</c:v>
                </c:pt>
                <c:pt idx="5">
                  <c:v>2.8282828282828234</c:v>
                </c:pt>
                <c:pt idx="6">
                  <c:v>17.584369449378329</c:v>
                </c:pt>
                <c:pt idx="7">
                  <c:v>44.181034482758633</c:v>
                </c:pt>
                <c:pt idx="8">
                  <c:v>29.341317365269447</c:v>
                </c:pt>
                <c:pt idx="9">
                  <c:v>82.832618025751088</c:v>
                </c:pt>
                <c:pt idx="10">
                  <c:v>18.679245283018872</c:v>
                </c:pt>
              </c:numCache>
            </c:numRef>
          </c:val>
          <c:extLst>
            <c:ext xmlns:c16="http://schemas.microsoft.com/office/drawing/2014/chart" uri="{C3380CC4-5D6E-409C-BE32-E72D297353CC}">
              <c16:uniqueId val="{00000002-2252-4AA5-A87B-2CD453178AD2}"/>
            </c:ext>
          </c:extLst>
        </c:ser>
        <c:dLbls>
          <c:showLegendKey val="0"/>
          <c:showVal val="0"/>
          <c:showCatName val="0"/>
          <c:showSerName val="0"/>
          <c:showPercent val="0"/>
          <c:showBubbleSize val="0"/>
        </c:dLbls>
        <c:gapWidth val="150"/>
        <c:axId val="1504613423"/>
        <c:axId val="1367292175"/>
      </c:barChart>
      <c:catAx>
        <c:axId val="150461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367292175"/>
        <c:crosses val="autoZero"/>
        <c:auto val="1"/>
        <c:lblAlgn val="ctr"/>
        <c:lblOffset val="100"/>
        <c:noMultiLvlLbl val="0"/>
      </c:catAx>
      <c:valAx>
        <c:axId val="1367292175"/>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0461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FF0000"/>
              </a:solidFill>
              <a:ln>
                <a:solidFill>
                  <a:srgbClr val="FF0000"/>
                </a:solidFill>
              </a:ln>
            </c:spPr>
            <c:extLst>
              <c:ext xmlns:c16="http://schemas.microsoft.com/office/drawing/2014/chart" uri="{C3380CC4-5D6E-409C-BE32-E72D297353CC}">
                <c16:uniqueId val="{00000001-0BB8-4AD3-A63E-C8400F9AB39A}"/>
              </c:ext>
            </c:extLst>
          </c:dPt>
          <c:dPt>
            <c:idx val="2"/>
            <c:bubble3D val="0"/>
            <c:spPr>
              <a:solidFill>
                <a:schemeClr val="bg1">
                  <a:lumMod val="50000"/>
                </a:schemeClr>
              </a:solidFill>
            </c:spPr>
            <c:extLst>
              <c:ext xmlns:c16="http://schemas.microsoft.com/office/drawing/2014/chart" uri="{C3380CC4-5D6E-409C-BE32-E72D297353CC}">
                <c16:uniqueId val="{00000003-0BB8-4AD3-A63E-C8400F9AB39A}"/>
              </c:ext>
            </c:extLst>
          </c:dPt>
          <c:dPt>
            <c:idx val="3"/>
            <c:bubble3D val="0"/>
            <c:spPr>
              <a:solidFill>
                <a:srgbClr val="FF0066"/>
              </a:solidFill>
            </c:spPr>
            <c:extLst>
              <c:ext xmlns:c16="http://schemas.microsoft.com/office/drawing/2014/chart" uri="{C3380CC4-5D6E-409C-BE32-E72D297353CC}">
                <c16:uniqueId val="{00000005-0BB8-4AD3-A63E-C8400F9AB39A}"/>
              </c:ext>
            </c:extLst>
          </c:dPt>
          <c:dPt>
            <c:idx val="5"/>
            <c:bubble3D val="0"/>
            <c:spPr>
              <a:solidFill>
                <a:schemeClr val="tx2">
                  <a:lumMod val="75000"/>
                </a:schemeClr>
              </a:solidFill>
              <a:ln>
                <a:solidFill>
                  <a:schemeClr val="tx2">
                    <a:lumMod val="75000"/>
                  </a:schemeClr>
                </a:solidFill>
              </a:ln>
            </c:spPr>
            <c:extLst>
              <c:ext xmlns:c16="http://schemas.microsoft.com/office/drawing/2014/chart" uri="{C3380CC4-5D6E-409C-BE32-E72D297353CC}">
                <c16:uniqueId val="{00000007-0BB8-4AD3-A63E-C8400F9AB39A}"/>
              </c:ext>
            </c:extLst>
          </c:dPt>
          <c:dPt>
            <c:idx val="8"/>
            <c:bubble3D val="0"/>
            <c:spPr>
              <a:solidFill>
                <a:schemeClr val="tx1"/>
              </a:solidFill>
            </c:spPr>
            <c:extLst>
              <c:ext xmlns:c16="http://schemas.microsoft.com/office/drawing/2014/chart" uri="{C3380CC4-5D6E-409C-BE32-E72D297353CC}">
                <c16:uniqueId val="{00000009-0BB8-4AD3-A63E-C8400F9AB39A}"/>
              </c:ext>
            </c:extLst>
          </c:dPt>
          <c:cat>
            <c:strRef>
              <c:f>Sheet4!$A$3:$A$11</c:f>
              <c:strCache>
                <c:ptCount val="9"/>
                <c:pt idx="0">
                  <c:v>気分障害（うつ病を含む）</c:v>
                </c:pt>
                <c:pt idx="1">
                  <c:v>薬物乱用（アルコール依存症を含む）</c:v>
                </c:pt>
                <c:pt idx="2">
                  <c:v>統合失調症</c:v>
                </c:pt>
                <c:pt idx="3">
                  <c:v>人格障害</c:v>
                </c:pt>
                <c:pt idx="4">
                  <c:v>器質精神障害</c:v>
                </c:pt>
                <c:pt idx="5">
                  <c:v>他の精神障害</c:v>
                </c:pt>
                <c:pt idx="6">
                  <c:v>不安障害</c:v>
                </c:pt>
                <c:pt idx="7">
                  <c:v>適応障害</c:v>
                </c:pt>
                <c:pt idx="8">
                  <c:v>診断なし</c:v>
                </c:pt>
              </c:strCache>
            </c:strRef>
          </c:cat>
          <c:val>
            <c:numRef>
              <c:f>Sheet4!$B$3:$B$11</c:f>
              <c:numCache>
                <c:formatCode>General</c:formatCode>
                <c:ptCount val="9"/>
                <c:pt idx="0">
                  <c:v>30.2</c:v>
                </c:pt>
                <c:pt idx="1">
                  <c:v>17.600000000000001</c:v>
                </c:pt>
                <c:pt idx="2">
                  <c:v>14.1</c:v>
                </c:pt>
                <c:pt idx="3">
                  <c:v>13.1</c:v>
                </c:pt>
                <c:pt idx="4">
                  <c:v>6.3</c:v>
                </c:pt>
                <c:pt idx="5">
                  <c:v>9.6</c:v>
                </c:pt>
                <c:pt idx="6">
                  <c:v>4.8</c:v>
                </c:pt>
                <c:pt idx="7">
                  <c:v>2.2999999999999998</c:v>
                </c:pt>
                <c:pt idx="8">
                  <c:v>2</c:v>
                </c:pt>
              </c:numCache>
            </c:numRef>
          </c:val>
          <c:extLst>
            <c:ext xmlns:c16="http://schemas.microsoft.com/office/drawing/2014/chart" uri="{C3380CC4-5D6E-409C-BE32-E72D297353CC}">
              <c16:uniqueId val="{0000000A-0BB8-4AD3-A63E-C8400F9AB39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459864391951005"/>
          <c:y val="2.9475998393340912E-2"/>
          <c:w val="0.33873468941382329"/>
          <c:h val="0.97052400160665908"/>
        </c:manualLayout>
      </c:layout>
      <c:overlay val="0"/>
      <c:spPr>
        <a:ln>
          <a:solidFill>
            <a:schemeClr val="accent1"/>
          </a:solidFill>
        </a:ln>
      </c:spPr>
      <c:txPr>
        <a:bodyPr/>
        <a:lstStyle/>
        <a:p>
          <a:pPr>
            <a:defRPr sz="1800"/>
          </a:pPr>
          <a:endParaRPr lang="ja-JP"/>
        </a:p>
      </c:txPr>
    </c:legend>
    <c:plotVisOnly val="1"/>
    <c:dispBlanksAs val="gap"/>
    <c:showDLblsOverMax val="0"/>
  </c:chart>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0.2872</cdr:x>
      <cdr:y>0.06154</cdr:y>
    </cdr:from>
    <cdr:to>
      <cdr:x>0.35205</cdr:x>
      <cdr:y>0.12308</cdr:y>
    </cdr:to>
    <cdr:sp macro="" textlink="">
      <cdr:nvSpPr>
        <cdr:cNvPr id="2" name="テキスト ボックス 1"/>
        <cdr:cNvSpPr txBox="1"/>
      </cdr:nvSpPr>
      <cdr:spPr>
        <a:xfrm xmlns:a="http://schemas.openxmlformats.org/drawingml/2006/main">
          <a:off x="2232248" y="288032"/>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b="1" dirty="0"/>
            <a:t>2</a:t>
          </a:r>
          <a:r>
            <a:rPr lang="ja-JP" altLang="en-US" sz="1400" b="1" dirty="0"/>
            <a:t>％</a:t>
          </a:r>
        </a:p>
      </cdr:txBody>
    </cdr:sp>
  </cdr:relSizeAnchor>
  <cdr:relSizeAnchor xmlns:cdr="http://schemas.openxmlformats.org/drawingml/2006/chartDrawing">
    <cdr:from>
      <cdr:x>0.39838</cdr:x>
      <cdr:y>0.30769</cdr:y>
    </cdr:from>
    <cdr:to>
      <cdr:x>0.50029</cdr:x>
      <cdr:y>0.4</cdr:y>
    </cdr:to>
    <cdr:sp macro="" textlink="">
      <cdr:nvSpPr>
        <cdr:cNvPr id="3" name="テキスト ボックス 2"/>
        <cdr:cNvSpPr txBox="1"/>
      </cdr:nvSpPr>
      <cdr:spPr>
        <a:xfrm xmlns:a="http://schemas.openxmlformats.org/drawingml/2006/main">
          <a:off x="3096344" y="1440160"/>
          <a:ext cx="79208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b="1" dirty="0">
              <a:solidFill>
                <a:schemeClr val="tx1"/>
              </a:solidFill>
            </a:rPr>
            <a:t>30.2</a:t>
          </a:r>
          <a:r>
            <a:rPr lang="ja-JP" altLang="en-US" sz="1400" b="1" dirty="0">
              <a:solidFill>
                <a:schemeClr val="tx1"/>
              </a:solidFill>
            </a:rPr>
            <a:t>％</a:t>
          </a:r>
        </a:p>
      </cdr:txBody>
    </cdr:sp>
  </cdr:relSizeAnchor>
  <cdr:relSizeAnchor xmlns:cdr="http://schemas.openxmlformats.org/drawingml/2006/chartDrawing">
    <cdr:from>
      <cdr:x>0.36132</cdr:x>
      <cdr:y>0.64615</cdr:y>
    </cdr:from>
    <cdr:to>
      <cdr:x>0.48176</cdr:x>
      <cdr:y>0.70769</cdr:y>
    </cdr:to>
    <cdr:sp macro="" textlink="">
      <cdr:nvSpPr>
        <cdr:cNvPr id="4" name="テキスト ボックス 3"/>
        <cdr:cNvSpPr txBox="1"/>
      </cdr:nvSpPr>
      <cdr:spPr>
        <a:xfrm xmlns:a="http://schemas.openxmlformats.org/drawingml/2006/main">
          <a:off x="2808312" y="3024336"/>
          <a:ext cx="93610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b="1" dirty="0">
              <a:solidFill>
                <a:schemeClr val="bg2"/>
              </a:solidFill>
            </a:rPr>
            <a:t>17.2</a:t>
          </a:r>
          <a:r>
            <a:rPr lang="ja-JP" altLang="en-US" sz="1400" b="1" dirty="0">
              <a:solidFill>
                <a:schemeClr val="bg2"/>
              </a:solidFill>
            </a:rPr>
            <a:t>％</a:t>
          </a:r>
        </a:p>
      </cdr:txBody>
    </cdr:sp>
  </cdr:relSizeAnchor>
  <cdr:relSizeAnchor xmlns:cdr="http://schemas.openxmlformats.org/drawingml/2006/chartDrawing">
    <cdr:from>
      <cdr:x>0.24088</cdr:x>
      <cdr:y>0.70769</cdr:y>
    </cdr:from>
    <cdr:to>
      <cdr:x>0.34279</cdr:x>
      <cdr:y>0.8</cdr:y>
    </cdr:to>
    <cdr:sp macro="" textlink="">
      <cdr:nvSpPr>
        <cdr:cNvPr id="5" name="テキスト ボックス 4"/>
        <cdr:cNvSpPr txBox="1"/>
      </cdr:nvSpPr>
      <cdr:spPr>
        <a:xfrm xmlns:a="http://schemas.openxmlformats.org/drawingml/2006/main">
          <a:off x="1872208" y="3312368"/>
          <a:ext cx="79208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b="1" dirty="0">
              <a:solidFill>
                <a:schemeClr val="tx1"/>
              </a:solidFill>
            </a:rPr>
            <a:t>14.1</a:t>
          </a:r>
          <a:r>
            <a:rPr lang="ja-JP" altLang="en-US" sz="1400" b="1" dirty="0">
              <a:solidFill>
                <a:schemeClr val="tx1"/>
              </a:solidFill>
            </a:rPr>
            <a:t>％</a:t>
          </a:r>
        </a:p>
      </cdr:txBody>
    </cdr:sp>
  </cdr:relSizeAnchor>
  <cdr:relSizeAnchor xmlns:cdr="http://schemas.openxmlformats.org/drawingml/2006/chartDrawing">
    <cdr:from>
      <cdr:x>0.11117</cdr:x>
      <cdr:y>0.58462</cdr:y>
    </cdr:from>
    <cdr:to>
      <cdr:x>0.20382</cdr:x>
      <cdr:y>0.64615</cdr:y>
    </cdr:to>
    <cdr:sp macro="" textlink="">
      <cdr:nvSpPr>
        <cdr:cNvPr id="6" name="テキスト ボックス 5"/>
        <cdr:cNvSpPr txBox="1"/>
      </cdr:nvSpPr>
      <cdr:spPr>
        <a:xfrm xmlns:a="http://schemas.openxmlformats.org/drawingml/2006/main">
          <a:off x="864096" y="2736304"/>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400" b="1" dirty="0"/>
            <a:t>13.1</a:t>
          </a:r>
          <a:r>
            <a:rPr lang="ja-JP" altLang="en-US" sz="1400" b="1"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89CE2-3E33-47EB-A0C7-AD33545D2799}" type="datetimeFigureOut">
              <a:rPr kumimoji="1" lang="ja-JP" altLang="en-US" smtClean="0"/>
              <a:t>2021/1/21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76299-24C9-4F84-8BBB-42338B3215E0}" type="slidenum">
              <a:rPr kumimoji="1" lang="ja-JP" altLang="en-US" smtClean="0"/>
              <a:t>‹#›</a:t>
            </a:fld>
            <a:endParaRPr kumimoji="1" lang="ja-JP" altLang="en-US"/>
          </a:p>
        </p:txBody>
      </p:sp>
    </p:spTree>
    <p:extLst>
      <p:ext uri="{BB962C8B-B14F-4D97-AF65-F5344CB8AC3E}">
        <p14:creationId xmlns:p14="http://schemas.microsoft.com/office/powerpoint/2010/main" val="42024945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古いデータ、ここでは自殺者の背景に精神障害がある人が多いことを強調。母集団は自殺時までに精神科にかかていた人全体かもしれない。</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10</a:t>
            </a:fld>
            <a:endParaRPr kumimoji="1" lang="ja-JP" altLang="en-US"/>
          </a:p>
        </p:txBody>
      </p:sp>
    </p:spTree>
    <p:extLst>
      <p:ext uri="{BB962C8B-B14F-4D97-AF65-F5344CB8AC3E}">
        <p14:creationId xmlns:p14="http://schemas.microsoft.com/office/powerpoint/2010/main" val="2732190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利不利は初期のうちは顕在化しない。誰もが行動制限をするから。水面下では弱い立場の人ほど社会的経済的に追い詰められていく。ついには絶望的になるほど。パーソナリティー機能は人が精神的健康を保つ基盤。</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22</a:t>
            </a:fld>
            <a:endParaRPr kumimoji="1" lang="ja-JP" altLang="en-US"/>
          </a:p>
        </p:txBody>
      </p:sp>
    </p:spTree>
    <p:extLst>
      <p:ext uri="{BB962C8B-B14F-4D97-AF65-F5344CB8AC3E}">
        <p14:creationId xmlns:p14="http://schemas.microsoft.com/office/powerpoint/2010/main" val="281025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外からの刺激のため一定の状態に保つには無理をしないといけない状態がストレス状態。無理をするから、自律神経系、筋肉系、内分泌、免疫系、中枢神経系に過負荷がかかり、ついには疲弊する</a:t>
            </a:r>
            <a:endParaRPr kumimoji="1" lang="en-US" altLang="ja-JP" dirty="0"/>
          </a:p>
          <a:p>
            <a:r>
              <a:rPr kumimoji="1" lang="ja-JP" altLang="en-US" dirty="0"/>
              <a:t>運動エネルギーとポテンシャルエネルギー</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23</a:t>
            </a:fld>
            <a:endParaRPr kumimoji="1" lang="ja-JP" altLang="en-US"/>
          </a:p>
        </p:txBody>
      </p:sp>
    </p:spTree>
    <p:extLst>
      <p:ext uri="{BB962C8B-B14F-4D97-AF65-F5344CB8AC3E}">
        <p14:creationId xmlns:p14="http://schemas.microsoft.com/office/powerpoint/2010/main" val="1007684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すべての軸でマイナス方向に。さらにどの軸の低下は他の軸の低下を招く悪循環。</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24</a:t>
            </a:fld>
            <a:endParaRPr kumimoji="1" lang="ja-JP" altLang="en-US"/>
          </a:p>
        </p:txBody>
      </p:sp>
    </p:spTree>
    <p:extLst>
      <p:ext uri="{BB962C8B-B14F-4D97-AF65-F5344CB8AC3E}">
        <p14:creationId xmlns:p14="http://schemas.microsoft.com/office/powerpoint/2010/main" val="198728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易疲労感でやる気が出ない、動かないといけないが動けない。集中力の低下、注意力の減退は判断力の低下、処理能力の低下に通じ、自信の低下になる。１日中５つ以上が当てはまり、２週間続くとうつ病といえ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25</a:t>
            </a:fld>
            <a:endParaRPr kumimoji="1" lang="ja-JP" altLang="en-US"/>
          </a:p>
        </p:txBody>
      </p:sp>
    </p:spTree>
    <p:extLst>
      <p:ext uri="{BB962C8B-B14F-4D97-AF65-F5344CB8AC3E}">
        <p14:creationId xmlns:p14="http://schemas.microsoft.com/office/powerpoint/2010/main" val="79696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長期にわたりその人の思考、感情、対人関係、行動のその社会での平均的様式からの著しいずれをパーソナリティー障害。基盤となるパーソナリティー機能とはどんなものか。</a:t>
            </a:r>
            <a:endParaRPr kumimoji="1" lang="en-US" altLang="ja-JP" dirty="0"/>
          </a:p>
          <a:p>
            <a:r>
              <a:rPr kumimoji="1" lang="ja-JP" altLang="en-US" dirty="0"/>
              <a:t>否定的感情対情動安定性、離脱対外向、対立対同調性、脱抑制対誠実性　精神病性対透明性</a:t>
            </a:r>
          </a:p>
        </p:txBody>
      </p:sp>
      <p:sp>
        <p:nvSpPr>
          <p:cNvPr id="4" name="スライド番号プレースホルダー 3"/>
          <p:cNvSpPr>
            <a:spLocks noGrp="1"/>
          </p:cNvSpPr>
          <p:nvPr>
            <p:ph type="sldNum" sz="quarter" idx="5"/>
          </p:nvPr>
        </p:nvSpPr>
        <p:spPr/>
        <p:txBody>
          <a:bodyPr/>
          <a:lstStyle/>
          <a:p>
            <a:fld id="{9BE7D997-6557-4BA3-8A3C-C0055EAE6B86}" type="slidenum">
              <a:rPr kumimoji="1" lang="ja-JP" altLang="en-US" smtClean="0"/>
              <a:t>31</a:t>
            </a:fld>
            <a:endParaRPr kumimoji="1" lang="ja-JP" altLang="en-US"/>
          </a:p>
        </p:txBody>
      </p:sp>
    </p:spTree>
    <p:extLst>
      <p:ext uri="{BB962C8B-B14F-4D97-AF65-F5344CB8AC3E}">
        <p14:creationId xmlns:p14="http://schemas.microsoft.com/office/powerpoint/2010/main" val="407512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肯定的自尊心、これでいいと思える、そのあと発展を目指す。自我境界が希薄になる。解離、幻聴　機能レベル尺度</a:t>
            </a:r>
          </a:p>
        </p:txBody>
      </p:sp>
      <p:sp>
        <p:nvSpPr>
          <p:cNvPr id="4" name="スライド番号プレースホルダー 3"/>
          <p:cNvSpPr>
            <a:spLocks noGrp="1"/>
          </p:cNvSpPr>
          <p:nvPr>
            <p:ph type="sldNum" sz="quarter" idx="5"/>
          </p:nvPr>
        </p:nvSpPr>
        <p:spPr/>
        <p:txBody>
          <a:bodyPr/>
          <a:lstStyle/>
          <a:p>
            <a:fld id="{9BE7D997-6557-4BA3-8A3C-C0055EAE6B86}" type="slidenum">
              <a:rPr kumimoji="1" lang="ja-JP" altLang="en-US" smtClean="0"/>
              <a:t>32</a:t>
            </a:fld>
            <a:endParaRPr kumimoji="1" lang="ja-JP" altLang="en-US"/>
          </a:p>
        </p:txBody>
      </p:sp>
    </p:spTree>
    <p:extLst>
      <p:ext uri="{BB962C8B-B14F-4D97-AF65-F5344CB8AC3E}">
        <p14:creationId xmlns:p14="http://schemas.microsoft.com/office/powerpoint/2010/main" val="2534701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Empathy</a:t>
            </a:r>
            <a:r>
              <a:rPr kumimoji="1" lang="ja-JP" altLang="en-US" dirty="0"/>
              <a:t>であって</a:t>
            </a:r>
            <a:r>
              <a:rPr kumimoji="1" lang="en-US" altLang="ja-JP" dirty="0"/>
              <a:t>sympathy</a:t>
            </a:r>
            <a:r>
              <a:rPr kumimoji="1" lang="ja-JP" altLang="en-US" dirty="0"/>
              <a:t>ではない。相手を理解できるのであって同調するするのではない。「僕の場合はこうだよ」とすぐ自己に言及するのは機能障害</a:t>
            </a:r>
          </a:p>
        </p:txBody>
      </p:sp>
      <p:sp>
        <p:nvSpPr>
          <p:cNvPr id="4" name="スライド番号プレースホルダー 3"/>
          <p:cNvSpPr>
            <a:spLocks noGrp="1"/>
          </p:cNvSpPr>
          <p:nvPr>
            <p:ph type="sldNum" sz="quarter" idx="5"/>
          </p:nvPr>
        </p:nvSpPr>
        <p:spPr/>
        <p:txBody>
          <a:bodyPr/>
          <a:lstStyle/>
          <a:p>
            <a:fld id="{9BE7D997-6557-4BA3-8A3C-C0055EAE6B86}" type="slidenum">
              <a:rPr kumimoji="1" lang="ja-JP" altLang="en-US" smtClean="0"/>
              <a:t>33</a:t>
            </a:fld>
            <a:endParaRPr kumimoji="1" lang="ja-JP" altLang="en-US"/>
          </a:p>
        </p:txBody>
      </p:sp>
    </p:spTree>
    <p:extLst>
      <p:ext uri="{BB962C8B-B14F-4D97-AF65-F5344CB8AC3E}">
        <p14:creationId xmlns:p14="http://schemas.microsoft.com/office/powerpoint/2010/main" val="2239764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死にたいといわれると支援者は動揺して当たり前。健全なパーソナリティー機能を持てば対処できる。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34</a:t>
            </a:fld>
            <a:endParaRPr kumimoji="1" lang="ja-JP" altLang="en-US"/>
          </a:p>
        </p:txBody>
      </p:sp>
    </p:spTree>
    <p:extLst>
      <p:ext uri="{BB962C8B-B14F-4D97-AF65-F5344CB8AC3E}">
        <p14:creationId xmlns:p14="http://schemas.microsoft.com/office/powerpoint/2010/main" val="881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有名人の自殺は自殺の抑止力を減らすどころか自殺を誘う効果もある。近親者の自殺も危険因子増加させる。アルコール依存は慢性的自殺企図と言われる。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11</a:t>
            </a:fld>
            <a:endParaRPr kumimoji="1" lang="ja-JP" altLang="en-US"/>
          </a:p>
        </p:txBody>
      </p:sp>
    </p:spTree>
    <p:extLst>
      <p:ext uri="{BB962C8B-B14F-4D97-AF65-F5344CB8AC3E}">
        <p14:creationId xmlns:p14="http://schemas.microsoft.com/office/powerpoint/2010/main" val="8410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心理的視野狭窄、苦しみが永遠に続くという確信を持つ段階で、精神障害特にうつ病になっている可能性がある。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12</a:t>
            </a:fld>
            <a:endParaRPr kumimoji="1" lang="ja-JP" altLang="en-US"/>
          </a:p>
        </p:txBody>
      </p:sp>
    </p:spTree>
    <p:extLst>
      <p:ext uri="{BB962C8B-B14F-4D97-AF65-F5344CB8AC3E}">
        <p14:creationId xmlns:p14="http://schemas.microsoft.com/office/powerpoint/2010/main" val="318718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精神障害が衝動性を高めている可能性もある。個人の特性である部分も大きいが、有名人、近親者の死が衝動性を高める。自暴自棄は衝動性を高める。自殺は倫理的にいけないことだという考えが自殺行為にブレーキをかけてい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14</a:t>
            </a:fld>
            <a:endParaRPr kumimoji="1" lang="ja-JP" altLang="en-US"/>
          </a:p>
        </p:txBody>
      </p:sp>
    </p:spTree>
    <p:extLst>
      <p:ext uri="{BB962C8B-B14F-4D97-AF65-F5344CB8AC3E}">
        <p14:creationId xmlns:p14="http://schemas.microsoft.com/office/powerpoint/2010/main" val="230098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共感（</a:t>
            </a:r>
            <a:r>
              <a:rPr kumimoji="1" lang="en-US" altLang="ja-JP" dirty="0"/>
              <a:t>Empathy</a:t>
            </a:r>
            <a:r>
              <a:rPr kumimoji="1" lang="ja-JP" altLang="en-US" dirty="0"/>
              <a:t>）は共鳴（</a:t>
            </a:r>
            <a:r>
              <a:rPr kumimoji="1" lang="en-US" altLang="ja-JP" dirty="0"/>
              <a:t>Sympathy)</a:t>
            </a:r>
            <a:r>
              <a:rPr kumimoji="1" lang="ja-JP" altLang="en-US" dirty="0"/>
              <a:t>と違う。そう考えるということは理解するが、のめりこんでその通りだと同一化しない。</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15</a:t>
            </a:fld>
            <a:endParaRPr kumimoji="1" lang="ja-JP" altLang="en-US"/>
          </a:p>
        </p:txBody>
      </p:sp>
    </p:spTree>
    <p:extLst>
      <p:ext uri="{BB962C8B-B14F-4D97-AF65-F5344CB8AC3E}">
        <p14:creationId xmlns:p14="http://schemas.microsoft.com/office/powerpoint/2010/main" val="3091072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共感的理解をし、親密さを維持しながら、自分だけでは解決できないことは誰かに頼む。</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16</a:t>
            </a:fld>
            <a:endParaRPr kumimoji="1" lang="ja-JP" altLang="en-US"/>
          </a:p>
        </p:txBody>
      </p:sp>
    </p:spTree>
    <p:extLst>
      <p:ext uri="{BB962C8B-B14F-4D97-AF65-F5344CB8AC3E}">
        <p14:creationId xmlns:p14="http://schemas.microsoft.com/office/powerpoint/2010/main" val="166721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あなたと似たように追い込まれていた人もクリニックに行って、少し楽になり、言ってよかったという人がいるなどのかつての実例を提示する。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17</a:t>
            </a:fld>
            <a:endParaRPr kumimoji="1" lang="ja-JP" altLang="en-US"/>
          </a:p>
        </p:txBody>
      </p:sp>
    </p:spTree>
    <p:extLst>
      <p:ext uri="{BB962C8B-B14F-4D97-AF65-F5344CB8AC3E}">
        <p14:creationId xmlns:p14="http://schemas.microsoft.com/office/powerpoint/2010/main" val="30451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海外での悲惨な様子の報道、有名人のコロナ死。ストレスが強くかかる状況。ストレス解消が大幅に制限される。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20</a:t>
            </a:fld>
            <a:endParaRPr kumimoji="1" lang="ja-JP" altLang="en-US"/>
          </a:p>
        </p:txBody>
      </p:sp>
    </p:spTree>
    <p:extLst>
      <p:ext uri="{BB962C8B-B14F-4D97-AF65-F5344CB8AC3E}">
        <p14:creationId xmlns:p14="http://schemas.microsoft.com/office/powerpoint/2010/main" val="396228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まだ経験したことがない事だけに、個々人の感じ方考え方は違うのは当たり前。試行錯誤で最善策を見つけていくしかないのに、「感染を広げない」は個々人が絶対守らなければならない規範だとなってしまう。社会全体が全く同じ行動をとるべきだという考えが同調圧力。これはすぐ多様性を否定し、他者を差別し排除する考えにつながる。</a:t>
            </a:r>
          </a:p>
        </p:txBody>
      </p:sp>
      <p:sp>
        <p:nvSpPr>
          <p:cNvPr id="4" name="スライド番号プレースホルダー 3"/>
          <p:cNvSpPr>
            <a:spLocks noGrp="1"/>
          </p:cNvSpPr>
          <p:nvPr>
            <p:ph type="sldNum" sz="quarter" idx="5"/>
          </p:nvPr>
        </p:nvSpPr>
        <p:spPr/>
        <p:txBody>
          <a:bodyPr/>
          <a:lstStyle/>
          <a:p>
            <a:fld id="{09076299-24C9-4F84-8BBB-42338B3215E0}" type="slidenum">
              <a:rPr kumimoji="1" lang="ja-JP" altLang="en-US" smtClean="0"/>
              <a:t>21</a:t>
            </a:fld>
            <a:endParaRPr kumimoji="1" lang="ja-JP" altLang="en-US"/>
          </a:p>
        </p:txBody>
      </p:sp>
    </p:spTree>
    <p:extLst>
      <p:ext uri="{BB962C8B-B14F-4D97-AF65-F5344CB8AC3E}">
        <p14:creationId xmlns:p14="http://schemas.microsoft.com/office/powerpoint/2010/main" val="164452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ja-JP" alt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ja-JP" altLang="en-US"/>
            </a:p>
          </p:txBody>
        </p:sp>
        <p:sp>
          <p:nvSpPr>
            <p:cNvPr id="8" name="Freeform 6"/>
            <p:cNvSpPr>
              <a:spLocks/>
            </p:cNvSpPr>
            <p:nvPr/>
          </p:nvSpPr>
          <p:spPr bwMode="hidden">
            <a:xfrm>
              <a:off x="4038" y="3577"/>
              <a:ext cx="1720" cy="65"/>
            </a:xfrm>
            <a:custGeom>
              <a:avLst/>
              <a:gdLst>
                <a:gd name="T0" fmla="*/ 1712 w 1722"/>
                <a:gd name="T1" fmla="*/ 61 h 66"/>
                <a:gd name="T2" fmla="*/ 1712 w 1722"/>
                <a:gd name="T3" fmla="*/ 55 h 66"/>
                <a:gd name="T4" fmla="*/ 0 w 1722"/>
                <a:gd name="T5" fmla="*/ 0 h 66"/>
                <a:gd name="T6" fmla="*/ 0 w 1722"/>
                <a:gd name="T7" fmla="*/ 43 h 66"/>
                <a:gd name="T8" fmla="*/ 1712 w 1722"/>
                <a:gd name="T9" fmla="*/ 61 h 66"/>
                <a:gd name="T10" fmla="*/ 1712 w 1722"/>
                <a:gd name="T11" fmla="*/ 6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ja-JP" altLang="en-US"/>
            </a:p>
          </p:txBody>
        </p:sp>
        <p:sp>
          <p:nvSpPr>
            <p:cNvPr id="10" name="Freeform 8"/>
            <p:cNvSpPr>
              <a:spLocks/>
            </p:cNvSpPr>
            <p:nvPr/>
          </p:nvSpPr>
          <p:spPr bwMode="hidden">
            <a:xfrm>
              <a:off x="4784" y="3702"/>
              <a:ext cx="974" cy="101"/>
            </a:xfrm>
            <a:custGeom>
              <a:avLst/>
              <a:gdLst>
                <a:gd name="T0" fmla="*/ 970 w 975"/>
                <a:gd name="T1" fmla="*/ 48 h 101"/>
                <a:gd name="T2" fmla="*/ 970 w 975"/>
                <a:gd name="T3" fmla="*/ 0 h 101"/>
                <a:gd name="T4" fmla="*/ 0 w 975"/>
                <a:gd name="T5" fmla="*/ 24 h 101"/>
                <a:gd name="T6" fmla="*/ 0 w 975"/>
                <a:gd name="T7" fmla="*/ 101 h 101"/>
                <a:gd name="T8" fmla="*/ 970 w 975"/>
                <a:gd name="T9" fmla="*/ 48 h 101"/>
                <a:gd name="T10" fmla="*/ 970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9"/>
            <p:cNvSpPr>
              <a:spLocks/>
            </p:cNvSpPr>
            <p:nvPr/>
          </p:nvSpPr>
          <p:spPr bwMode="hidden">
            <a:xfrm>
              <a:off x="3619" y="3815"/>
              <a:ext cx="2139" cy="198"/>
            </a:xfrm>
            <a:custGeom>
              <a:avLst/>
              <a:gdLst>
                <a:gd name="T0" fmla="*/ 2131 w 2141"/>
                <a:gd name="T1" fmla="*/ 0 h 198"/>
                <a:gd name="T2" fmla="*/ 0 w 2141"/>
                <a:gd name="T3" fmla="*/ 156 h 198"/>
                <a:gd name="T4" fmla="*/ 0 w 2141"/>
                <a:gd name="T5" fmla="*/ 198 h 198"/>
                <a:gd name="T6" fmla="*/ 2131 w 2141"/>
                <a:gd name="T7" fmla="*/ 0 h 198"/>
                <a:gd name="T8" fmla="*/ 213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13" name="Freeform 11"/>
            <p:cNvSpPr>
              <a:spLocks/>
            </p:cNvSpPr>
            <p:nvPr/>
          </p:nvSpPr>
          <p:spPr bwMode="hidden">
            <a:xfrm>
              <a:off x="2097" y="4043"/>
              <a:ext cx="2514" cy="276"/>
            </a:xfrm>
            <a:custGeom>
              <a:avLst/>
              <a:gdLst>
                <a:gd name="T0" fmla="*/ 2167 w 2517"/>
                <a:gd name="T1" fmla="*/ 276 h 276"/>
                <a:gd name="T2" fmla="*/ 2502 w 2517"/>
                <a:gd name="T3" fmla="*/ 204 h 276"/>
                <a:gd name="T4" fmla="*/ 2245 w 2517"/>
                <a:gd name="T5" fmla="*/ 0 h 276"/>
                <a:gd name="T6" fmla="*/ 0 w 2517"/>
                <a:gd name="T7" fmla="*/ 276 h 276"/>
                <a:gd name="T8" fmla="*/ 2167 w 2517"/>
                <a:gd name="T9" fmla="*/ 276 h 276"/>
                <a:gd name="T10" fmla="*/ 216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ja-JP" altLang="en-US"/>
            </a:p>
          </p:txBody>
        </p:sp>
        <p:sp>
          <p:nvSpPr>
            <p:cNvPr id="15" name="Freeform 13"/>
            <p:cNvSpPr>
              <a:spLocks/>
            </p:cNvSpPr>
            <p:nvPr/>
          </p:nvSpPr>
          <p:spPr bwMode="hidden">
            <a:xfrm>
              <a:off x="5030" y="3151"/>
              <a:ext cx="728" cy="240"/>
            </a:xfrm>
            <a:custGeom>
              <a:avLst/>
              <a:gdLst>
                <a:gd name="T0" fmla="*/ 724 w 729"/>
                <a:gd name="T1" fmla="*/ 240 h 240"/>
                <a:gd name="T2" fmla="*/ 0 w 729"/>
                <a:gd name="T3" fmla="*/ 0 h 240"/>
                <a:gd name="T4" fmla="*/ 0 w 729"/>
                <a:gd name="T5" fmla="*/ 6 h 240"/>
                <a:gd name="T6" fmla="*/ 724 w 729"/>
                <a:gd name="T7" fmla="*/ 240 h 240"/>
                <a:gd name="T8" fmla="*/ 724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ja-JP" altLang="en-US"/>
            </a:p>
          </p:txBody>
        </p:sp>
        <p:sp>
          <p:nvSpPr>
            <p:cNvPr id="17" name="Freeform 15"/>
            <p:cNvSpPr>
              <a:spLocks/>
            </p:cNvSpPr>
            <p:nvPr/>
          </p:nvSpPr>
          <p:spPr bwMode="hidden">
            <a:xfrm>
              <a:off x="5030" y="3049"/>
              <a:ext cx="728" cy="318"/>
            </a:xfrm>
            <a:custGeom>
              <a:avLst/>
              <a:gdLst>
                <a:gd name="T0" fmla="*/ 724 w 729"/>
                <a:gd name="T1" fmla="*/ 318 h 318"/>
                <a:gd name="T2" fmla="*/ 724 w 729"/>
                <a:gd name="T3" fmla="*/ 312 h 318"/>
                <a:gd name="T4" fmla="*/ 0 w 729"/>
                <a:gd name="T5" fmla="*/ 0 h 318"/>
                <a:gd name="T6" fmla="*/ 0 w 729"/>
                <a:gd name="T7" fmla="*/ 54 h 318"/>
                <a:gd name="T8" fmla="*/ 724 w 729"/>
                <a:gd name="T9" fmla="*/ 318 h 318"/>
                <a:gd name="T10" fmla="*/ 724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ja-JP" alt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ja-JP" alt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ja-JP" alt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ja-JP" alt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ja-JP" alt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ja-JP" alt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ja-JP" alt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ja-JP" alt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ja-JP" alt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07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ja-JP" alt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ja-JP" alt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ja-JP" alt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ja-JP" alt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ja-JP" alt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ja-JP" alt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ja-JP" alt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ja-JP" alt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ja-JP" altLang="en-US"/>
              <a:t>マスタ タイトルの書式設定</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ja-JP" altLang="en-US"/>
              <a:t>マスタ サブタイトルの書式設定</a:t>
            </a:r>
          </a:p>
        </p:txBody>
      </p:sp>
      <p:sp>
        <p:nvSpPr>
          <p:cNvPr id="44" name="Rectangle 44"/>
          <p:cNvSpPr>
            <a:spLocks noGrp="1" noChangeArrowheads="1"/>
          </p:cNvSpPr>
          <p:nvPr>
            <p:ph type="dt" sz="quarter" idx="10"/>
          </p:nvPr>
        </p:nvSpPr>
        <p:spPr/>
        <p:txBody>
          <a:bodyPr/>
          <a:lstStyle>
            <a:lvl1pPr>
              <a:defRPr/>
            </a:lvl1pPr>
          </a:lstStyle>
          <a:p>
            <a:pPr>
              <a:defRPr/>
            </a:pPr>
            <a:endParaRPr lang="en-US" altLang="ja-JP"/>
          </a:p>
        </p:txBody>
      </p:sp>
      <p:sp>
        <p:nvSpPr>
          <p:cNvPr id="45" name="Rectangle 45"/>
          <p:cNvSpPr>
            <a:spLocks noGrp="1" noChangeArrowheads="1"/>
          </p:cNvSpPr>
          <p:nvPr>
            <p:ph type="ftr" sz="quarter" idx="11"/>
          </p:nvPr>
        </p:nvSpPr>
        <p:spPr/>
        <p:txBody>
          <a:bodyPr/>
          <a:lstStyle>
            <a:lvl1pPr>
              <a:defRPr/>
            </a:lvl1pPr>
          </a:lstStyle>
          <a:p>
            <a:pPr>
              <a:defRPr/>
            </a:pPr>
            <a:endParaRPr lang="en-US" altLang="ja-JP"/>
          </a:p>
        </p:txBody>
      </p:sp>
      <p:sp>
        <p:nvSpPr>
          <p:cNvPr id="46" name="Rectangle 46"/>
          <p:cNvSpPr>
            <a:spLocks noGrp="1" noChangeArrowheads="1"/>
          </p:cNvSpPr>
          <p:nvPr>
            <p:ph type="sldNum" sz="quarter" idx="12"/>
          </p:nvPr>
        </p:nvSpPr>
        <p:spPr/>
        <p:txBody>
          <a:bodyPr/>
          <a:lstStyle>
            <a:lvl1pPr>
              <a:defRPr/>
            </a:lvl1pPr>
          </a:lstStyle>
          <a:p>
            <a:pPr>
              <a:defRPr/>
            </a:pPr>
            <a:fld id="{1E972906-042C-4B6F-8482-628CCA8CB1EB}" type="slidenum">
              <a:rPr lang="en-US" altLang="ja-JP"/>
              <a:pPr>
                <a:defRPr/>
              </a:pPr>
              <a:t>‹#›</a:t>
            </a:fld>
            <a:endParaRPr lang="en-US" altLang="ja-JP"/>
          </a:p>
        </p:txBody>
      </p:sp>
    </p:spTree>
    <p:extLst>
      <p:ext uri="{BB962C8B-B14F-4D97-AF65-F5344CB8AC3E}">
        <p14:creationId xmlns:p14="http://schemas.microsoft.com/office/powerpoint/2010/main" val="137364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67A5AE56-5777-479B-8C74-E3C00998229D}" type="slidenum">
              <a:rPr lang="en-US" altLang="ja-JP"/>
              <a:pPr>
                <a:defRPr/>
              </a:pPr>
              <a:t>‹#›</a:t>
            </a:fld>
            <a:endParaRPr lang="en-US" altLang="ja-JP"/>
          </a:p>
        </p:txBody>
      </p:sp>
    </p:spTree>
    <p:extLst>
      <p:ext uri="{BB962C8B-B14F-4D97-AF65-F5344CB8AC3E}">
        <p14:creationId xmlns:p14="http://schemas.microsoft.com/office/powerpoint/2010/main" val="324064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3D21E5E2-3377-4B2A-8F40-521023A42EE7}" type="slidenum">
              <a:rPr lang="en-US" altLang="ja-JP"/>
              <a:pPr>
                <a:defRPr/>
              </a:pPr>
              <a:t>‹#›</a:t>
            </a:fld>
            <a:endParaRPr lang="en-US" altLang="ja-JP"/>
          </a:p>
        </p:txBody>
      </p:sp>
    </p:spTree>
    <p:extLst>
      <p:ext uri="{BB962C8B-B14F-4D97-AF65-F5344CB8AC3E}">
        <p14:creationId xmlns:p14="http://schemas.microsoft.com/office/powerpoint/2010/main" val="65616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7813"/>
            <a:ext cx="8229600" cy="58531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6"/>
          <p:cNvSpPr>
            <a:spLocks noGrp="1" noChangeArrowheads="1"/>
          </p:cNvSpPr>
          <p:nvPr>
            <p:ph type="sldNum" sz="quarter" idx="12"/>
          </p:nvPr>
        </p:nvSpPr>
        <p:spPr>
          <a:ln/>
        </p:spPr>
        <p:txBody>
          <a:bodyPr/>
          <a:lstStyle>
            <a:lvl1pPr>
              <a:defRPr/>
            </a:lvl1pPr>
          </a:lstStyle>
          <a:p>
            <a:pPr>
              <a:defRPr/>
            </a:pPr>
            <a:fld id="{791AD784-46E8-4F12-B4F5-93ABC4A0D22A}" type="slidenum">
              <a:rPr lang="en-US" altLang="ja-JP"/>
              <a:pPr>
                <a:defRPr/>
              </a:pPr>
              <a:t>‹#›</a:t>
            </a:fld>
            <a:endParaRPr lang="en-US" altLang="ja-JP"/>
          </a:p>
        </p:txBody>
      </p:sp>
    </p:spTree>
    <p:extLst>
      <p:ext uri="{BB962C8B-B14F-4D97-AF65-F5344CB8AC3E}">
        <p14:creationId xmlns:p14="http://schemas.microsoft.com/office/powerpoint/2010/main" val="122043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5ADA9658-F39C-4795-8696-87537C56700D}" type="slidenum">
              <a:rPr lang="en-US" altLang="ja-JP"/>
              <a:pPr>
                <a:defRPr/>
              </a:pPr>
              <a:t>‹#›</a:t>
            </a:fld>
            <a:endParaRPr lang="en-US" altLang="ja-JP"/>
          </a:p>
        </p:txBody>
      </p:sp>
    </p:spTree>
    <p:extLst>
      <p:ext uri="{BB962C8B-B14F-4D97-AF65-F5344CB8AC3E}">
        <p14:creationId xmlns:p14="http://schemas.microsoft.com/office/powerpoint/2010/main" val="235592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1E95B1C9-FD2E-4C82-995B-D48A52D81654}" type="slidenum">
              <a:rPr lang="en-US" altLang="ja-JP"/>
              <a:pPr>
                <a:defRPr/>
              </a:pPr>
              <a:t>‹#›</a:t>
            </a:fld>
            <a:endParaRPr lang="en-US" altLang="ja-JP"/>
          </a:p>
        </p:txBody>
      </p:sp>
    </p:spTree>
    <p:extLst>
      <p:ext uri="{BB962C8B-B14F-4D97-AF65-F5344CB8AC3E}">
        <p14:creationId xmlns:p14="http://schemas.microsoft.com/office/powerpoint/2010/main" val="94053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E84398B1-C5F3-4016-9818-F1A251F67B73}" type="slidenum">
              <a:rPr lang="en-US" altLang="ja-JP"/>
              <a:pPr>
                <a:defRPr/>
              </a:pPr>
              <a:t>‹#›</a:t>
            </a:fld>
            <a:endParaRPr lang="en-US" altLang="ja-JP"/>
          </a:p>
        </p:txBody>
      </p:sp>
    </p:spTree>
    <p:extLst>
      <p:ext uri="{BB962C8B-B14F-4D97-AF65-F5344CB8AC3E}">
        <p14:creationId xmlns:p14="http://schemas.microsoft.com/office/powerpoint/2010/main" val="27197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6"/>
          <p:cNvSpPr>
            <a:spLocks noGrp="1" noChangeArrowheads="1"/>
          </p:cNvSpPr>
          <p:nvPr>
            <p:ph type="sldNum" sz="quarter" idx="12"/>
          </p:nvPr>
        </p:nvSpPr>
        <p:spPr>
          <a:ln/>
        </p:spPr>
        <p:txBody>
          <a:bodyPr/>
          <a:lstStyle>
            <a:lvl1pPr>
              <a:defRPr/>
            </a:lvl1pPr>
          </a:lstStyle>
          <a:p>
            <a:pPr>
              <a:defRPr/>
            </a:pPr>
            <a:fld id="{D64F4FE2-4E7B-4242-9730-F38CDB5E8F28}" type="slidenum">
              <a:rPr lang="en-US" altLang="ja-JP"/>
              <a:pPr>
                <a:defRPr/>
              </a:pPr>
              <a:t>‹#›</a:t>
            </a:fld>
            <a:endParaRPr lang="en-US" altLang="ja-JP"/>
          </a:p>
        </p:txBody>
      </p:sp>
    </p:spTree>
    <p:extLst>
      <p:ext uri="{BB962C8B-B14F-4D97-AF65-F5344CB8AC3E}">
        <p14:creationId xmlns:p14="http://schemas.microsoft.com/office/powerpoint/2010/main" val="238224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6"/>
          <p:cNvSpPr>
            <a:spLocks noGrp="1" noChangeArrowheads="1"/>
          </p:cNvSpPr>
          <p:nvPr>
            <p:ph type="sldNum" sz="quarter" idx="12"/>
          </p:nvPr>
        </p:nvSpPr>
        <p:spPr>
          <a:ln/>
        </p:spPr>
        <p:txBody>
          <a:bodyPr/>
          <a:lstStyle>
            <a:lvl1pPr>
              <a:defRPr/>
            </a:lvl1pPr>
          </a:lstStyle>
          <a:p>
            <a:pPr>
              <a:defRPr/>
            </a:pPr>
            <a:fld id="{8ADF1AA0-42D5-40F9-9BE5-B3EE82A26AE8}" type="slidenum">
              <a:rPr lang="en-US" altLang="ja-JP"/>
              <a:pPr>
                <a:defRPr/>
              </a:pPr>
              <a:t>‹#›</a:t>
            </a:fld>
            <a:endParaRPr lang="en-US" altLang="ja-JP"/>
          </a:p>
        </p:txBody>
      </p:sp>
    </p:spTree>
    <p:extLst>
      <p:ext uri="{BB962C8B-B14F-4D97-AF65-F5344CB8AC3E}">
        <p14:creationId xmlns:p14="http://schemas.microsoft.com/office/powerpoint/2010/main" val="174657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6"/>
          <p:cNvSpPr>
            <a:spLocks noGrp="1" noChangeArrowheads="1"/>
          </p:cNvSpPr>
          <p:nvPr>
            <p:ph type="sldNum" sz="quarter" idx="12"/>
          </p:nvPr>
        </p:nvSpPr>
        <p:spPr>
          <a:ln/>
        </p:spPr>
        <p:txBody>
          <a:bodyPr/>
          <a:lstStyle>
            <a:lvl1pPr>
              <a:defRPr/>
            </a:lvl1pPr>
          </a:lstStyle>
          <a:p>
            <a:pPr>
              <a:defRPr/>
            </a:pPr>
            <a:fld id="{A4559D0C-EE95-4AFB-B226-3794DAF1A00D}" type="slidenum">
              <a:rPr lang="en-US" altLang="ja-JP"/>
              <a:pPr>
                <a:defRPr/>
              </a:pPr>
              <a:t>‹#›</a:t>
            </a:fld>
            <a:endParaRPr lang="en-US" altLang="ja-JP"/>
          </a:p>
        </p:txBody>
      </p:sp>
    </p:spTree>
    <p:extLst>
      <p:ext uri="{BB962C8B-B14F-4D97-AF65-F5344CB8AC3E}">
        <p14:creationId xmlns:p14="http://schemas.microsoft.com/office/powerpoint/2010/main" val="53446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A2831B31-E0F7-45AA-9C05-F35D4B2529D6}" type="slidenum">
              <a:rPr lang="en-US" altLang="ja-JP"/>
              <a:pPr>
                <a:defRPr/>
              </a:pPr>
              <a:t>‹#›</a:t>
            </a:fld>
            <a:endParaRPr lang="en-US" altLang="ja-JP"/>
          </a:p>
        </p:txBody>
      </p:sp>
    </p:spTree>
    <p:extLst>
      <p:ext uri="{BB962C8B-B14F-4D97-AF65-F5344CB8AC3E}">
        <p14:creationId xmlns:p14="http://schemas.microsoft.com/office/powerpoint/2010/main" val="87904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79DEC7C1-33C5-49FB-8F71-202B679820EC}" type="slidenum">
              <a:rPr lang="en-US" altLang="ja-JP"/>
              <a:pPr>
                <a:defRPr/>
              </a:pPr>
              <a:t>‹#›</a:t>
            </a:fld>
            <a:endParaRPr lang="en-US" altLang="ja-JP"/>
          </a:p>
        </p:txBody>
      </p:sp>
    </p:spTree>
    <p:extLst>
      <p:ext uri="{BB962C8B-B14F-4D97-AF65-F5344CB8AC3E}">
        <p14:creationId xmlns:p14="http://schemas.microsoft.com/office/powerpoint/2010/main" val="225642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ja-JP" alt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ja-JP" altLang="en-US"/>
            </a:p>
          </p:txBody>
        </p:sp>
        <p:sp>
          <p:nvSpPr>
            <p:cNvPr id="1035" name="Freeform 6"/>
            <p:cNvSpPr>
              <a:spLocks/>
            </p:cNvSpPr>
            <p:nvPr/>
          </p:nvSpPr>
          <p:spPr bwMode="hidden">
            <a:xfrm>
              <a:off x="4038" y="3577"/>
              <a:ext cx="1720" cy="65"/>
            </a:xfrm>
            <a:custGeom>
              <a:avLst/>
              <a:gdLst>
                <a:gd name="T0" fmla="*/ 1712 w 1722"/>
                <a:gd name="T1" fmla="*/ 61 h 66"/>
                <a:gd name="T2" fmla="*/ 1712 w 1722"/>
                <a:gd name="T3" fmla="*/ 55 h 66"/>
                <a:gd name="T4" fmla="*/ 0 w 1722"/>
                <a:gd name="T5" fmla="*/ 0 h 66"/>
                <a:gd name="T6" fmla="*/ 0 w 1722"/>
                <a:gd name="T7" fmla="*/ 43 h 66"/>
                <a:gd name="T8" fmla="*/ 1712 w 1722"/>
                <a:gd name="T9" fmla="*/ 61 h 66"/>
                <a:gd name="T10" fmla="*/ 1712 w 1722"/>
                <a:gd name="T11" fmla="*/ 6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ja-JP" altLang="en-US"/>
            </a:p>
          </p:txBody>
        </p:sp>
        <p:sp>
          <p:nvSpPr>
            <p:cNvPr id="1037" name="Freeform 8"/>
            <p:cNvSpPr>
              <a:spLocks/>
            </p:cNvSpPr>
            <p:nvPr/>
          </p:nvSpPr>
          <p:spPr bwMode="hidden">
            <a:xfrm>
              <a:off x="4784" y="3702"/>
              <a:ext cx="974" cy="101"/>
            </a:xfrm>
            <a:custGeom>
              <a:avLst/>
              <a:gdLst>
                <a:gd name="T0" fmla="*/ 970 w 975"/>
                <a:gd name="T1" fmla="*/ 48 h 101"/>
                <a:gd name="T2" fmla="*/ 970 w 975"/>
                <a:gd name="T3" fmla="*/ 0 h 101"/>
                <a:gd name="T4" fmla="*/ 0 w 975"/>
                <a:gd name="T5" fmla="*/ 24 h 101"/>
                <a:gd name="T6" fmla="*/ 0 w 975"/>
                <a:gd name="T7" fmla="*/ 101 h 101"/>
                <a:gd name="T8" fmla="*/ 970 w 975"/>
                <a:gd name="T9" fmla="*/ 48 h 101"/>
                <a:gd name="T10" fmla="*/ 970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8" name="Freeform 9"/>
            <p:cNvSpPr>
              <a:spLocks/>
            </p:cNvSpPr>
            <p:nvPr/>
          </p:nvSpPr>
          <p:spPr bwMode="hidden">
            <a:xfrm>
              <a:off x="3619" y="3815"/>
              <a:ext cx="2139" cy="198"/>
            </a:xfrm>
            <a:custGeom>
              <a:avLst/>
              <a:gdLst>
                <a:gd name="T0" fmla="*/ 2131 w 2141"/>
                <a:gd name="T1" fmla="*/ 0 h 198"/>
                <a:gd name="T2" fmla="*/ 0 w 2141"/>
                <a:gd name="T3" fmla="*/ 156 h 198"/>
                <a:gd name="T4" fmla="*/ 0 w 2141"/>
                <a:gd name="T5" fmla="*/ 198 h 198"/>
                <a:gd name="T6" fmla="*/ 2131 w 2141"/>
                <a:gd name="T7" fmla="*/ 0 h 198"/>
                <a:gd name="T8" fmla="*/ 213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1040" name="Freeform 11"/>
            <p:cNvSpPr>
              <a:spLocks/>
            </p:cNvSpPr>
            <p:nvPr/>
          </p:nvSpPr>
          <p:spPr bwMode="hidden">
            <a:xfrm>
              <a:off x="2097" y="4043"/>
              <a:ext cx="2514" cy="276"/>
            </a:xfrm>
            <a:custGeom>
              <a:avLst/>
              <a:gdLst>
                <a:gd name="T0" fmla="*/ 2167 w 2517"/>
                <a:gd name="T1" fmla="*/ 276 h 276"/>
                <a:gd name="T2" fmla="*/ 2502 w 2517"/>
                <a:gd name="T3" fmla="*/ 204 h 276"/>
                <a:gd name="T4" fmla="*/ 2245 w 2517"/>
                <a:gd name="T5" fmla="*/ 0 h 276"/>
                <a:gd name="T6" fmla="*/ 0 w 2517"/>
                <a:gd name="T7" fmla="*/ 276 h 276"/>
                <a:gd name="T8" fmla="*/ 2167 w 2517"/>
                <a:gd name="T9" fmla="*/ 276 h 276"/>
                <a:gd name="T10" fmla="*/ 216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ja-JP" altLang="en-US"/>
            </a:p>
          </p:txBody>
        </p:sp>
        <p:sp>
          <p:nvSpPr>
            <p:cNvPr id="1042" name="Freeform 13"/>
            <p:cNvSpPr>
              <a:spLocks/>
            </p:cNvSpPr>
            <p:nvPr/>
          </p:nvSpPr>
          <p:spPr bwMode="hidden">
            <a:xfrm>
              <a:off x="5030" y="3151"/>
              <a:ext cx="728" cy="240"/>
            </a:xfrm>
            <a:custGeom>
              <a:avLst/>
              <a:gdLst>
                <a:gd name="T0" fmla="*/ 724 w 729"/>
                <a:gd name="T1" fmla="*/ 240 h 240"/>
                <a:gd name="T2" fmla="*/ 0 w 729"/>
                <a:gd name="T3" fmla="*/ 0 h 240"/>
                <a:gd name="T4" fmla="*/ 0 w 729"/>
                <a:gd name="T5" fmla="*/ 6 h 240"/>
                <a:gd name="T6" fmla="*/ 724 w 729"/>
                <a:gd name="T7" fmla="*/ 240 h 240"/>
                <a:gd name="T8" fmla="*/ 724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ja-JP" altLang="en-US"/>
            </a:p>
          </p:txBody>
        </p:sp>
        <p:sp>
          <p:nvSpPr>
            <p:cNvPr id="1044" name="Freeform 15"/>
            <p:cNvSpPr>
              <a:spLocks/>
            </p:cNvSpPr>
            <p:nvPr/>
          </p:nvSpPr>
          <p:spPr bwMode="hidden">
            <a:xfrm>
              <a:off x="5030" y="3049"/>
              <a:ext cx="728" cy="318"/>
            </a:xfrm>
            <a:custGeom>
              <a:avLst/>
              <a:gdLst>
                <a:gd name="T0" fmla="*/ 724 w 729"/>
                <a:gd name="T1" fmla="*/ 318 h 318"/>
                <a:gd name="T2" fmla="*/ 724 w 729"/>
                <a:gd name="T3" fmla="*/ 312 h 318"/>
                <a:gd name="T4" fmla="*/ 0 w 729"/>
                <a:gd name="T5" fmla="*/ 0 h 318"/>
                <a:gd name="T6" fmla="*/ 0 w 729"/>
                <a:gd name="T7" fmla="*/ 54 h 318"/>
                <a:gd name="T8" fmla="*/ 724 w 729"/>
                <a:gd name="T9" fmla="*/ 318 h 318"/>
                <a:gd name="T10" fmla="*/ 724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ja-JP" alt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ja-JP" alt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ja-JP" alt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ja-JP" alt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ja-JP" alt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ja-JP" alt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ja-JP" alt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ja-JP" alt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ja-JP" alt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07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ja-JP" alt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ja-JP" alt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ja-JP" alt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ja-JP" alt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ja-JP" alt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ja-JP" alt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ja-JP" altLang="en-US"/>
            </a:p>
          </p:txBody>
        </p:sp>
        <p:grpSp>
          <p:nvGrpSpPr>
            <p:cNvPr id="1068"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ja-JP" alt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pPr>
              <a:defRPr/>
            </a:pPr>
            <a:endParaRPr lang="en-US" altLang="ja-JP"/>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pPr>
              <a:defRPr/>
            </a:pPr>
            <a:endParaRPr lang="en-US" altLang="ja-JP"/>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pPr>
              <a:defRPr/>
            </a:pPr>
            <a:fld id="{92229D47-7A23-4269-A81B-B662F74B5E75}"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npa.go.jp/publications/statistics/safetylife/jisatsu.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d.docs.live.net/ffa839b274d7373f/&#12489;&#12461;&#12517;&#12513;&#12531;&#12488;/mysite2/oosakafujisatuR2.xlsx"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file:///C:\Users\chita\OneDrive\&#12489;&#12461;&#12517;&#12513;&#12531;&#12488;\mysite2\R01_jisatuno_joukyou.pdf" TargetMode="External"/><Relationship Id="rId3" Type="http://schemas.openxmlformats.org/officeDocument/2006/relationships/hyperlink" Target="file:///C:\Users\chita\OneDrive\&#12489;&#12461;&#12517;&#12513;&#12531;&#12488;\mysite2\kouroushou202011.pdf" TargetMode="External"/><Relationship Id="rId7" Type="http://schemas.openxmlformats.org/officeDocument/2006/relationships/hyperlink" Target="https://d.docs.live.net/ffa839b274d7373f/&#12489;&#12461;&#12517;&#12513;&#12531;&#12488;/mysite2/kouroushouhakushoR1-3.pdf" TargetMode="External"/><Relationship Id="rId2" Type="http://schemas.openxmlformats.org/officeDocument/2006/relationships/hyperlink" Target="https://d.docs.live.net/ffa839b274d7373f/&#12489;&#12461;&#12517;&#12513;&#12531;&#12488;/mysite2/kouroushou202011.pdf" TargetMode="External"/><Relationship Id="rId1" Type="http://schemas.openxmlformats.org/officeDocument/2006/relationships/slideLayout" Target="../slideLayouts/slideLayout6.xml"/><Relationship Id="rId6" Type="http://schemas.openxmlformats.org/officeDocument/2006/relationships/hyperlink" Target="https://d.docs.live.net/ffa839b274d7373f/&#12489;&#12461;&#12517;&#12513;&#12531;&#12488;/mysite2/kouroushouhakushoR1-2.pdf" TargetMode="External"/><Relationship Id="rId5" Type="http://schemas.openxmlformats.org/officeDocument/2006/relationships/hyperlink" Target="https://d.docs.live.net/ffa839b274d7373f/&#12489;&#12461;&#12517;&#12513;&#12531;&#12488;/mysite2/kouroushouhakushoR1-1.pdf" TargetMode="External"/><Relationship Id="rId4" Type="http://schemas.openxmlformats.org/officeDocument/2006/relationships/hyperlink" Target="&#21402;&#21172;&#30465;&#33258;&#27578;&#30333;&#26360;R1.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p:txBody>
          <a:bodyPr/>
          <a:lstStyle/>
          <a:p>
            <a:pPr eaLnBrk="1" hangingPunct="1">
              <a:defRPr/>
            </a:pPr>
            <a:r>
              <a:rPr lang="ja-JP" altLang="en-US" sz="3600" dirty="0">
                <a:solidFill>
                  <a:srgbClr val="FFFF00"/>
                </a:solidFill>
              </a:rPr>
              <a:t>「死にたい」という相談を受けたら・・・</a:t>
            </a:r>
            <a:endParaRPr lang="ja-JP" altLang="en-US" dirty="0">
              <a:solidFill>
                <a:srgbClr val="FFFF00"/>
              </a:solidFill>
            </a:endParaRPr>
          </a:p>
        </p:txBody>
      </p:sp>
      <p:sp>
        <p:nvSpPr>
          <p:cNvPr id="2051" name="Rectangle 3"/>
          <p:cNvSpPr>
            <a:spLocks noGrp="1" noChangeArrowheads="1"/>
          </p:cNvSpPr>
          <p:nvPr>
            <p:ph type="subTitle" sz="quarter" idx="1"/>
          </p:nvPr>
        </p:nvSpPr>
        <p:spPr>
          <a:xfrm>
            <a:off x="1371600" y="3886200"/>
            <a:ext cx="6729413" cy="1752600"/>
          </a:xfrm>
        </p:spPr>
        <p:txBody>
          <a:bodyPr/>
          <a:lstStyle/>
          <a:p>
            <a:pPr eaLnBrk="1" hangingPunct="1">
              <a:defRPr/>
            </a:pPr>
            <a:r>
              <a:rPr lang="ja-JP" altLang="en-US" sz="3200" dirty="0"/>
              <a:t>田中精神科医オフィス</a:t>
            </a:r>
            <a:endParaRPr lang="en-US" altLang="ja-JP" sz="3200" dirty="0"/>
          </a:p>
          <a:p>
            <a:pPr eaLnBrk="1" hangingPunct="1">
              <a:defRPr/>
            </a:pPr>
            <a:r>
              <a:rPr lang="ja-JP" altLang="en-US" sz="3200" dirty="0"/>
              <a:t>田中　千足</a:t>
            </a:r>
          </a:p>
          <a:p>
            <a:pPr eaLnBrk="1" hangingPunct="1">
              <a:defRPr/>
            </a:pPr>
            <a:r>
              <a:rPr lang="en-US" altLang="ja-JP" sz="3200" dirty="0"/>
              <a:t>2021</a:t>
            </a:r>
            <a:r>
              <a:rPr lang="ja-JP" altLang="en-US" sz="3200" dirty="0"/>
              <a:t>年</a:t>
            </a:r>
            <a:r>
              <a:rPr lang="en-US" altLang="ja-JP" sz="3200" dirty="0"/>
              <a:t>1</a:t>
            </a:r>
            <a:r>
              <a:rPr lang="ja-JP" altLang="en-US" sz="3200" dirty="0"/>
              <a:t>月</a:t>
            </a:r>
            <a:r>
              <a:rPr lang="en-US" altLang="ja-JP" sz="3200"/>
              <a:t>20</a:t>
            </a:r>
            <a:r>
              <a:rPr lang="ja-JP" altLang="en-US" sz="3200"/>
              <a:t>日</a:t>
            </a:r>
            <a:endParaRPr lang="ja-JP" altLang="en-US" sz="3200" dirty="0"/>
          </a:p>
        </p:txBody>
      </p:sp>
      <p:sp>
        <p:nvSpPr>
          <p:cNvPr id="2" name="テキスト ボックス 1">
            <a:extLst>
              <a:ext uri="{FF2B5EF4-FFF2-40B4-BE49-F238E27FC236}">
                <a16:creationId xmlns:a16="http://schemas.microsoft.com/office/drawing/2014/main" id="{278D9CD4-84A0-4A4E-8AED-CEDF88151DC2}"/>
              </a:ext>
            </a:extLst>
          </p:cNvPr>
          <p:cNvSpPr txBox="1"/>
          <p:nvPr/>
        </p:nvSpPr>
        <p:spPr>
          <a:xfrm>
            <a:off x="1403648" y="476672"/>
            <a:ext cx="6552728" cy="369332"/>
          </a:xfrm>
          <a:prstGeom prst="rect">
            <a:avLst/>
          </a:prstGeom>
          <a:noFill/>
        </p:spPr>
        <p:txBody>
          <a:bodyPr wrap="square" rtlCol="0">
            <a:spAutoFit/>
          </a:bodyPr>
          <a:lstStyle/>
          <a:p>
            <a:r>
              <a:rPr kumimoji="1" lang="ja-JP" altLang="en-US" dirty="0"/>
              <a:t>生活困窮者自立支援推進協議会　相談機能向上部会　研修会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8518572F-F665-48B0-8268-CC6ADED95A30}"/>
              </a:ext>
            </a:extLst>
          </p:cNvPr>
          <p:cNvSpPr>
            <a:spLocks noGrp="1"/>
          </p:cNvSpPr>
          <p:nvPr>
            <p:ph type="title"/>
          </p:nvPr>
        </p:nvSpPr>
        <p:spPr/>
        <p:txBody>
          <a:bodyPr/>
          <a:lstStyle/>
          <a:p>
            <a:pPr eaLnBrk="1" hangingPunct="1"/>
            <a:r>
              <a:rPr lang="ja-JP" altLang="en-US"/>
              <a:t>自殺と精神障害　</a:t>
            </a:r>
            <a:r>
              <a:rPr lang="en-US" altLang="ja-JP"/>
              <a:t>2002</a:t>
            </a:r>
            <a:r>
              <a:rPr lang="ja-JP" altLang="en-US"/>
              <a:t>年</a:t>
            </a:r>
            <a:r>
              <a:rPr lang="en-US" altLang="ja-JP"/>
              <a:t>WHO</a:t>
            </a:r>
            <a:endParaRPr lang="ja-JP" altLang="en-US"/>
          </a:p>
        </p:txBody>
      </p:sp>
      <p:graphicFrame>
        <p:nvGraphicFramePr>
          <p:cNvPr id="4" name="コンテンツ プレースホルダー 3">
            <a:extLst>
              <a:ext uri="{FF2B5EF4-FFF2-40B4-BE49-F238E27FC236}">
                <a16:creationId xmlns:a16="http://schemas.microsoft.com/office/drawing/2014/main" id="{62FCCBE9-2611-46FF-983D-B050134D7A16}"/>
              </a:ext>
            </a:extLst>
          </p:cNvPr>
          <p:cNvGraphicFramePr>
            <a:graphicFrameLocks noGrp="1"/>
          </p:cNvGraphicFramePr>
          <p:nvPr>
            <p:ph idx="1"/>
          </p:nvPr>
        </p:nvGraphicFramePr>
        <p:xfrm>
          <a:off x="611560" y="1916832"/>
          <a:ext cx="7772400"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009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1159C67C-019A-4E47-96B1-7CACF89CA013}"/>
              </a:ext>
            </a:extLst>
          </p:cNvPr>
          <p:cNvSpPr>
            <a:spLocks noGrp="1"/>
          </p:cNvSpPr>
          <p:nvPr>
            <p:ph type="title"/>
          </p:nvPr>
        </p:nvSpPr>
        <p:spPr>
          <a:xfrm>
            <a:off x="685800" y="115888"/>
            <a:ext cx="7772400" cy="936625"/>
          </a:xfrm>
        </p:spPr>
        <p:txBody>
          <a:bodyPr/>
          <a:lstStyle/>
          <a:p>
            <a:pPr eaLnBrk="1" hangingPunct="1"/>
            <a:r>
              <a:rPr lang="ja-JP" altLang="en-US"/>
              <a:t>自殺の危険因子　</a:t>
            </a:r>
            <a:r>
              <a:rPr lang="ja-JP" altLang="en-US" sz="3600"/>
              <a:t>高橋祥友より</a:t>
            </a:r>
          </a:p>
        </p:txBody>
      </p:sp>
      <p:sp>
        <p:nvSpPr>
          <p:cNvPr id="9219" name="コンテンツ プレースホルダー 2">
            <a:extLst>
              <a:ext uri="{FF2B5EF4-FFF2-40B4-BE49-F238E27FC236}">
                <a16:creationId xmlns:a16="http://schemas.microsoft.com/office/drawing/2014/main" id="{7D4CF720-4307-421B-BF74-236183C08928}"/>
              </a:ext>
            </a:extLst>
          </p:cNvPr>
          <p:cNvSpPr>
            <a:spLocks noGrp="1"/>
          </p:cNvSpPr>
          <p:nvPr>
            <p:ph idx="1"/>
          </p:nvPr>
        </p:nvSpPr>
        <p:spPr>
          <a:xfrm>
            <a:off x="684213" y="1052513"/>
            <a:ext cx="8135937" cy="5043487"/>
          </a:xfrm>
        </p:spPr>
        <p:txBody>
          <a:bodyPr/>
          <a:lstStyle/>
          <a:p>
            <a:pPr eaLnBrk="1" hangingPunct="1"/>
            <a:r>
              <a:rPr lang="ja-JP" altLang="en-US" sz="2800">
                <a:solidFill>
                  <a:schemeClr val="tx2"/>
                </a:solidFill>
              </a:rPr>
              <a:t>自殺企図歴</a:t>
            </a:r>
            <a:r>
              <a:rPr lang="ja-JP" altLang="en-US" sz="2800"/>
              <a:t>：もっとも重要</a:t>
            </a:r>
            <a:endParaRPr lang="en-US" altLang="ja-JP" sz="2800"/>
          </a:p>
          <a:p>
            <a:pPr eaLnBrk="1" hangingPunct="1"/>
            <a:r>
              <a:rPr lang="ja-JP" altLang="en-US" sz="2800">
                <a:solidFill>
                  <a:schemeClr val="tx2"/>
                </a:solidFill>
              </a:rPr>
              <a:t>精神障害の既往：気分障害、アルコール依存</a:t>
            </a:r>
            <a:endParaRPr lang="en-US" altLang="ja-JP" sz="2800">
              <a:solidFill>
                <a:schemeClr val="tx2"/>
              </a:solidFill>
            </a:endParaRPr>
          </a:p>
          <a:p>
            <a:pPr eaLnBrk="1" hangingPunct="1"/>
            <a:r>
              <a:rPr lang="ja-JP" altLang="en-US" sz="2800">
                <a:solidFill>
                  <a:schemeClr val="tx2"/>
                </a:solidFill>
              </a:rPr>
              <a:t>サポート不足</a:t>
            </a:r>
            <a:r>
              <a:rPr lang="ja-JP" altLang="en-US" sz="2800"/>
              <a:t>：未婚、離婚、配偶者との死別、孤立</a:t>
            </a:r>
            <a:endParaRPr lang="en-US" altLang="ja-JP" sz="2800"/>
          </a:p>
          <a:p>
            <a:pPr eaLnBrk="1" hangingPunct="1"/>
            <a:r>
              <a:rPr lang="ja-JP" altLang="en-US" sz="2800"/>
              <a:t>性別：既遂　男＞女　未遂　女＞男</a:t>
            </a:r>
            <a:endParaRPr lang="en-US" altLang="ja-JP" sz="2800"/>
          </a:p>
          <a:p>
            <a:pPr eaLnBrk="1" hangingPunct="1"/>
            <a:r>
              <a:rPr lang="ja-JP" altLang="en-US" sz="2800"/>
              <a:t>年齢</a:t>
            </a:r>
            <a:endParaRPr lang="en-US" altLang="ja-JP" sz="2800"/>
          </a:p>
          <a:p>
            <a:pPr eaLnBrk="1" hangingPunct="1"/>
            <a:r>
              <a:rPr lang="ja-JP" altLang="en-US" sz="2800">
                <a:solidFill>
                  <a:schemeClr val="tx2"/>
                </a:solidFill>
              </a:rPr>
              <a:t>喪失体験</a:t>
            </a:r>
            <a:endParaRPr lang="en-US" altLang="ja-JP" sz="2800">
              <a:solidFill>
                <a:schemeClr val="tx2"/>
              </a:solidFill>
            </a:endParaRPr>
          </a:p>
          <a:p>
            <a:pPr eaLnBrk="1" hangingPunct="1"/>
            <a:r>
              <a:rPr lang="ja-JP" altLang="en-US" sz="2800"/>
              <a:t>性格</a:t>
            </a:r>
            <a:endParaRPr lang="en-US" altLang="ja-JP" sz="2800"/>
          </a:p>
          <a:p>
            <a:pPr eaLnBrk="1" hangingPunct="1"/>
            <a:r>
              <a:rPr lang="ja-JP" altLang="en-US" sz="2800">
                <a:solidFill>
                  <a:schemeClr val="tx2"/>
                </a:solidFill>
              </a:rPr>
              <a:t>他者の死の影響</a:t>
            </a:r>
            <a:endParaRPr lang="en-US" altLang="ja-JP" sz="2800">
              <a:solidFill>
                <a:schemeClr val="tx2"/>
              </a:solidFill>
            </a:endParaRPr>
          </a:p>
          <a:p>
            <a:pPr eaLnBrk="1" hangingPunct="1"/>
            <a:r>
              <a:rPr lang="ja-JP" altLang="en-US" sz="2800">
                <a:solidFill>
                  <a:schemeClr val="tx2"/>
                </a:solidFill>
              </a:rPr>
              <a:t>事故傾性</a:t>
            </a:r>
            <a:r>
              <a:rPr lang="ja-JP" altLang="en-US" sz="2800"/>
              <a:t>：不注意、慢性疾患への予防不足</a:t>
            </a:r>
            <a:endParaRPr lang="en-US" altLang="ja-JP" sz="2800"/>
          </a:p>
          <a:p>
            <a:pPr eaLnBrk="1" hangingPunct="1"/>
            <a:r>
              <a:rPr lang="ja-JP" altLang="en-US" sz="2800">
                <a:solidFill>
                  <a:schemeClr val="tx2"/>
                </a:solidFill>
              </a:rPr>
              <a:t>児童虐待</a:t>
            </a:r>
            <a:r>
              <a:rPr lang="ja-JP" altLang="en-US" sz="2800"/>
              <a:t>：小児期に受けた虐待</a:t>
            </a:r>
          </a:p>
        </p:txBody>
      </p:sp>
    </p:spTree>
    <p:extLst>
      <p:ext uri="{BB962C8B-B14F-4D97-AF65-F5344CB8AC3E}">
        <p14:creationId xmlns:p14="http://schemas.microsoft.com/office/powerpoint/2010/main" val="329342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EA3F42F2-7AD8-4C08-A58E-C88E50559C6B}"/>
              </a:ext>
            </a:extLst>
          </p:cNvPr>
          <p:cNvSpPr>
            <a:spLocks noGrp="1"/>
          </p:cNvSpPr>
          <p:nvPr>
            <p:ph type="title"/>
          </p:nvPr>
        </p:nvSpPr>
        <p:spPr/>
        <p:txBody>
          <a:bodyPr/>
          <a:lstStyle/>
          <a:p>
            <a:pPr eaLnBrk="1" hangingPunct="1"/>
            <a:r>
              <a:rPr lang="ja-JP" altLang="en-US"/>
              <a:t>自殺に追い込まれる人に</a:t>
            </a:r>
            <a:br>
              <a:rPr lang="en-US" altLang="ja-JP"/>
            </a:br>
            <a:r>
              <a:rPr lang="ja-JP" altLang="en-US"/>
              <a:t>共通する心理</a:t>
            </a:r>
          </a:p>
        </p:txBody>
      </p:sp>
      <p:sp>
        <p:nvSpPr>
          <p:cNvPr id="10243" name="コンテンツ プレースホルダー 2">
            <a:extLst>
              <a:ext uri="{FF2B5EF4-FFF2-40B4-BE49-F238E27FC236}">
                <a16:creationId xmlns:a16="http://schemas.microsoft.com/office/drawing/2014/main" id="{2EBA8BEC-7CE1-4F56-9B1E-28FEC1EC95B9}"/>
              </a:ext>
            </a:extLst>
          </p:cNvPr>
          <p:cNvSpPr>
            <a:spLocks noGrp="1"/>
          </p:cNvSpPr>
          <p:nvPr>
            <p:ph idx="1"/>
          </p:nvPr>
        </p:nvSpPr>
        <p:spPr>
          <a:xfrm>
            <a:off x="685800" y="1981200"/>
            <a:ext cx="8062913" cy="4543425"/>
          </a:xfrm>
        </p:spPr>
        <p:txBody>
          <a:bodyPr/>
          <a:lstStyle/>
          <a:p>
            <a:pPr eaLnBrk="1" hangingPunct="1"/>
            <a:r>
              <a:rPr lang="ja-JP" altLang="en-US"/>
              <a:t>極度の</a:t>
            </a:r>
            <a:r>
              <a:rPr lang="ja-JP" altLang="en-US">
                <a:solidFill>
                  <a:schemeClr val="tx2"/>
                </a:solidFill>
              </a:rPr>
              <a:t>孤立感</a:t>
            </a:r>
            <a:endParaRPr lang="en-US" altLang="ja-JP">
              <a:solidFill>
                <a:schemeClr val="tx2"/>
              </a:solidFill>
            </a:endParaRPr>
          </a:p>
          <a:p>
            <a:pPr eaLnBrk="1" hangingPunct="1"/>
            <a:r>
              <a:rPr lang="ja-JP" altLang="en-US">
                <a:solidFill>
                  <a:schemeClr val="tx2"/>
                </a:solidFill>
              </a:rPr>
              <a:t>無価値観</a:t>
            </a:r>
            <a:endParaRPr lang="en-US" altLang="ja-JP">
              <a:solidFill>
                <a:schemeClr val="tx2"/>
              </a:solidFill>
            </a:endParaRPr>
          </a:p>
          <a:p>
            <a:pPr eaLnBrk="1" hangingPunct="1"/>
            <a:r>
              <a:rPr lang="ja-JP" altLang="en-US">
                <a:solidFill>
                  <a:schemeClr val="tx2"/>
                </a:solidFill>
              </a:rPr>
              <a:t>強度の怒り</a:t>
            </a:r>
            <a:endParaRPr lang="en-US" altLang="ja-JP">
              <a:solidFill>
                <a:schemeClr val="tx2"/>
              </a:solidFill>
            </a:endParaRPr>
          </a:p>
          <a:p>
            <a:pPr eaLnBrk="1" hangingPunct="1"/>
            <a:r>
              <a:rPr lang="ja-JP" altLang="en-US">
                <a:solidFill>
                  <a:schemeClr val="tx2"/>
                </a:solidFill>
              </a:rPr>
              <a:t>窮状が永遠に続く</a:t>
            </a:r>
            <a:r>
              <a:rPr lang="ja-JP" altLang="en-US"/>
              <a:t>という確信</a:t>
            </a:r>
            <a:endParaRPr lang="en-US" altLang="ja-JP"/>
          </a:p>
          <a:p>
            <a:pPr eaLnBrk="1" hangingPunct="1"/>
            <a:r>
              <a:rPr lang="ja-JP" altLang="en-US">
                <a:solidFill>
                  <a:schemeClr val="tx2"/>
                </a:solidFill>
              </a:rPr>
              <a:t>心理的視野狭窄</a:t>
            </a:r>
            <a:endParaRPr lang="en-US" altLang="ja-JP">
              <a:solidFill>
                <a:schemeClr val="tx2"/>
              </a:solidFill>
            </a:endParaRPr>
          </a:p>
          <a:p>
            <a:pPr eaLnBrk="1" hangingPunct="1"/>
            <a:r>
              <a:rPr lang="ja-JP" altLang="en-US">
                <a:solidFill>
                  <a:schemeClr val="tx2"/>
                </a:solidFill>
              </a:rPr>
              <a:t>諦め</a:t>
            </a:r>
            <a:endParaRPr lang="en-US" altLang="ja-JP">
              <a:solidFill>
                <a:schemeClr val="tx2"/>
              </a:solidFill>
            </a:endParaRPr>
          </a:p>
          <a:p>
            <a:pPr eaLnBrk="1" hangingPunct="1"/>
            <a:r>
              <a:rPr lang="ja-JP" altLang="en-US"/>
              <a:t>全能の幻想：</a:t>
            </a:r>
            <a:r>
              <a:rPr lang="ja-JP" altLang="en-US">
                <a:solidFill>
                  <a:schemeClr val="tx2"/>
                </a:solidFill>
              </a:rPr>
              <a:t>自殺だけが今の自分にできる唯一の手段</a:t>
            </a:r>
          </a:p>
        </p:txBody>
      </p:sp>
    </p:spTree>
    <p:extLst>
      <p:ext uri="{BB962C8B-B14F-4D97-AF65-F5344CB8AC3E}">
        <p14:creationId xmlns:p14="http://schemas.microsoft.com/office/powerpoint/2010/main" val="1445348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FCFB2BA-28AD-45C1-9817-4FC1E5A31969}"/>
              </a:ext>
            </a:extLst>
          </p:cNvPr>
          <p:cNvSpPr>
            <a:spLocks noGrp="1" noChangeArrowheads="1"/>
          </p:cNvSpPr>
          <p:nvPr>
            <p:ph type="title"/>
          </p:nvPr>
        </p:nvSpPr>
        <p:spPr/>
        <p:txBody>
          <a:bodyPr/>
          <a:lstStyle/>
          <a:p>
            <a:pPr eaLnBrk="1" hangingPunct="1"/>
            <a:r>
              <a:rPr lang="ja-JP" altLang="en-US"/>
              <a:t>自殺関数</a:t>
            </a:r>
          </a:p>
        </p:txBody>
      </p:sp>
      <p:sp>
        <p:nvSpPr>
          <p:cNvPr id="11267" name="Text Box 3">
            <a:extLst>
              <a:ext uri="{FF2B5EF4-FFF2-40B4-BE49-F238E27FC236}">
                <a16:creationId xmlns:a16="http://schemas.microsoft.com/office/drawing/2014/main" id="{243A3E70-DA22-4B0A-BDCD-FA7E39F36AB7}"/>
              </a:ext>
            </a:extLst>
          </p:cNvPr>
          <p:cNvSpPr txBox="1">
            <a:spLocks noChangeArrowheads="1"/>
          </p:cNvSpPr>
          <p:nvPr/>
        </p:nvSpPr>
        <p:spPr bwMode="auto">
          <a:xfrm>
            <a:off x="838200" y="25146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3200" b="1" i="1"/>
              <a:t>Ｒ　</a:t>
            </a:r>
            <a:r>
              <a:rPr lang="ja-JP" altLang="en-US" sz="3200" b="1"/>
              <a:t>＝</a:t>
            </a:r>
          </a:p>
        </p:txBody>
      </p:sp>
      <p:sp>
        <p:nvSpPr>
          <p:cNvPr id="11268" name="Text Box 4">
            <a:extLst>
              <a:ext uri="{FF2B5EF4-FFF2-40B4-BE49-F238E27FC236}">
                <a16:creationId xmlns:a16="http://schemas.microsoft.com/office/drawing/2014/main" id="{C90019A3-B667-43B1-BC27-97FFCE2EF49A}"/>
              </a:ext>
            </a:extLst>
          </p:cNvPr>
          <p:cNvSpPr txBox="1">
            <a:spLocks noChangeArrowheads="1"/>
          </p:cNvSpPr>
          <p:nvPr/>
        </p:nvSpPr>
        <p:spPr bwMode="auto">
          <a:xfrm>
            <a:off x="2057400" y="25146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3200" b="1" i="1"/>
              <a:t>Ｆ</a:t>
            </a:r>
          </a:p>
        </p:txBody>
      </p:sp>
      <p:sp>
        <p:nvSpPr>
          <p:cNvPr id="11269" name="AutoShape 5">
            <a:extLst>
              <a:ext uri="{FF2B5EF4-FFF2-40B4-BE49-F238E27FC236}">
                <a16:creationId xmlns:a16="http://schemas.microsoft.com/office/drawing/2014/main" id="{A7CF2AA5-BA2E-49AF-8227-963987E8A142}"/>
              </a:ext>
            </a:extLst>
          </p:cNvPr>
          <p:cNvSpPr>
            <a:spLocks noChangeArrowheads="1"/>
          </p:cNvSpPr>
          <p:nvPr/>
        </p:nvSpPr>
        <p:spPr bwMode="auto">
          <a:xfrm>
            <a:off x="2514600" y="2362200"/>
            <a:ext cx="762000" cy="914400"/>
          </a:xfrm>
          <a:prstGeom prst="bracketPair">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1270" name="Line 6">
            <a:extLst>
              <a:ext uri="{FF2B5EF4-FFF2-40B4-BE49-F238E27FC236}">
                <a16:creationId xmlns:a16="http://schemas.microsoft.com/office/drawing/2014/main" id="{996F2FF8-F6D2-4F23-886B-C56024F6D225}"/>
              </a:ext>
            </a:extLst>
          </p:cNvPr>
          <p:cNvSpPr>
            <a:spLocks noChangeShapeType="1"/>
          </p:cNvSpPr>
          <p:nvPr/>
        </p:nvSpPr>
        <p:spPr bwMode="auto">
          <a:xfrm>
            <a:off x="2667000" y="28194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71" name="Text Box 9">
            <a:extLst>
              <a:ext uri="{FF2B5EF4-FFF2-40B4-BE49-F238E27FC236}">
                <a16:creationId xmlns:a16="http://schemas.microsoft.com/office/drawing/2014/main" id="{1E830BC2-3A30-4A02-B2BB-E63BD469CA95}"/>
              </a:ext>
            </a:extLst>
          </p:cNvPr>
          <p:cNvSpPr txBox="1">
            <a:spLocks noChangeArrowheads="1"/>
          </p:cNvSpPr>
          <p:nvPr/>
        </p:nvSpPr>
        <p:spPr bwMode="auto">
          <a:xfrm>
            <a:off x="2590800" y="2209800"/>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sz="3200" i="1"/>
              <a:t>Ｓ</a:t>
            </a:r>
            <a:r>
              <a:rPr lang="ja-JP" altLang="en-US" sz="2800" i="1"/>
              <a:t>　</a:t>
            </a:r>
          </a:p>
        </p:txBody>
      </p:sp>
      <p:sp>
        <p:nvSpPr>
          <p:cNvPr id="11272" name="Text Box 10">
            <a:extLst>
              <a:ext uri="{FF2B5EF4-FFF2-40B4-BE49-F238E27FC236}">
                <a16:creationId xmlns:a16="http://schemas.microsoft.com/office/drawing/2014/main" id="{C478D3B6-8760-4899-82D5-0C3D15ADD4D1}"/>
              </a:ext>
            </a:extLst>
          </p:cNvPr>
          <p:cNvSpPr txBox="1">
            <a:spLocks noChangeArrowheads="1"/>
          </p:cNvSpPr>
          <p:nvPr/>
        </p:nvSpPr>
        <p:spPr bwMode="auto">
          <a:xfrm>
            <a:off x="2590800" y="27432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3200" b="1" i="1"/>
              <a:t>Ｈ</a:t>
            </a:r>
          </a:p>
        </p:txBody>
      </p:sp>
      <p:sp>
        <p:nvSpPr>
          <p:cNvPr id="11273" name="Text Box 11">
            <a:extLst>
              <a:ext uri="{FF2B5EF4-FFF2-40B4-BE49-F238E27FC236}">
                <a16:creationId xmlns:a16="http://schemas.microsoft.com/office/drawing/2014/main" id="{5BD59009-D841-4694-8013-AFD99161A09B}"/>
              </a:ext>
            </a:extLst>
          </p:cNvPr>
          <p:cNvSpPr txBox="1">
            <a:spLocks noChangeArrowheads="1"/>
          </p:cNvSpPr>
          <p:nvPr/>
        </p:nvSpPr>
        <p:spPr bwMode="auto">
          <a:xfrm>
            <a:off x="3505200" y="25146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sz="3200" b="1"/>
              <a:t>×</a:t>
            </a:r>
            <a:r>
              <a:rPr lang="ja-JP" altLang="en-US" sz="3200" b="1" i="1"/>
              <a:t>Ｉ</a:t>
            </a:r>
          </a:p>
        </p:txBody>
      </p:sp>
      <p:sp>
        <p:nvSpPr>
          <p:cNvPr id="11274" name="Text Box 12">
            <a:extLst>
              <a:ext uri="{FF2B5EF4-FFF2-40B4-BE49-F238E27FC236}">
                <a16:creationId xmlns:a16="http://schemas.microsoft.com/office/drawing/2014/main" id="{27B02531-CAE1-4812-8445-7A59C6596628}"/>
              </a:ext>
            </a:extLst>
          </p:cNvPr>
          <p:cNvSpPr txBox="1">
            <a:spLocks noChangeArrowheads="1"/>
          </p:cNvSpPr>
          <p:nvPr/>
        </p:nvSpPr>
        <p:spPr bwMode="auto">
          <a:xfrm>
            <a:off x="533400" y="35052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800" b="1" i="1"/>
              <a:t>Ｒ　</a:t>
            </a:r>
            <a:r>
              <a:rPr lang="ja-JP" altLang="en-US" sz="2800" b="1"/>
              <a:t>：自殺の危険性</a:t>
            </a:r>
          </a:p>
        </p:txBody>
      </p:sp>
      <p:sp>
        <p:nvSpPr>
          <p:cNvPr id="11275" name="Text Box 13">
            <a:extLst>
              <a:ext uri="{FF2B5EF4-FFF2-40B4-BE49-F238E27FC236}">
                <a16:creationId xmlns:a16="http://schemas.microsoft.com/office/drawing/2014/main" id="{4BD9C942-E3D6-4DF7-BB63-62A8CBE673B5}"/>
              </a:ext>
            </a:extLst>
          </p:cNvPr>
          <p:cNvSpPr txBox="1">
            <a:spLocks noChangeArrowheads="1"/>
          </p:cNvSpPr>
          <p:nvPr/>
        </p:nvSpPr>
        <p:spPr bwMode="auto">
          <a:xfrm>
            <a:off x="533400" y="41910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800" b="1" i="1"/>
              <a:t>Ｓ　</a:t>
            </a:r>
            <a:r>
              <a:rPr lang="ja-JP" altLang="en-US" sz="2800" b="1"/>
              <a:t>：苦しみ</a:t>
            </a:r>
          </a:p>
        </p:txBody>
      </p:sp>
      <p:sp>
        <p:nvSpPr>
          <p:cNvPr id="11276" name="Text Box 14">
            <a:extLst>
              <a:ext uri="{FF2B5EF4-FFF2-40B4-BE49-F238E27FC236}">
                <a16:creationId xmlns:a16="http://schemas.microsoft.com/office/drawing/2014/main" id="{75917E94-FA9C-4AAF-A184-A2977FD9FEDF}"/>
              </a:ext>
            </a:extLst>
          </p:cNvPr>
          <p:cNvSpPr txBox="1">
            <a:spLocks noChangeArrowheads="1"/>
          </p:cNvSpPr>
          <p:nvPr/>
        </p:nvSpPr>
        <p:spPr bwMode="auto">
          <a:xfrm>
            <a:off x="2743200" y="41910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800" b="1" i="1">
                <a:solidFill>
                  <a:schemeClr val="tx2"/>
                </a:solidFill>
              </a:rPr>
              <a:t>Ｈ</a:t>
            </a:r>
            <a:r>
              <a:rPr lang="ja-JP" altLang="en-US" sz="2800" b="1">
                <a:solidFill>
                  <a:schemeClr val="tx2"/>
                </a:solidFill>
              </a:rPr>
              <a:t>　：希望</a:t>
            </a:r>
          </a:p>
        </p:txBody>
      </p:sp>
      <p:sp>
        <p:nvSpPr>
          <p:cNvPr id="11277" name="Text Box 15">
            <a:extLst>
              <a:ext uri="{FF2B5EF4-FFF2-40B4-BE49-F238E27FC236}">
                <a16:creationId xmlns:a16="http://schemas.microsoft.com/office/drawing/2014/main" id="{940FF5AF-1A65-4E23-9520-9E96D359E30E}"/>
              </a:ext>
            </a:extLst>
          </p:cNvPr>
          <p:cNvSpPr txBox="1">
            <a:spLocks noChangeArrowheads="1"/>
          </p:cNvSpPr>
          <p:nvPr/>
        </p:nvSpPr>
        <p:spPr bwMode="auto">
          <a:xfrm>
            <a:off x="4648200" y="4191000"/>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800" b="1" i="1"/>
              <a:t>Ｉ　</a:t>
            </a:r>
            <a:r>
              <a:rPr lang="ja-JP" altLang="en-US" sz="2800" b="1"/>
              <a:t>：衝動性</a:t>
            </a:r>
          </a:p>
        </p:txBody>
      </p:sp>
      <p:sp>
        <p:nvSpPr>
          <p:cNvPr id="11278" name="Text Box 16">
            <a:extLst>
              <a:ext uri="{FF2B5EF4-FFF2-40B4-BE49-F238E27FC236}">
                <a16:creationId xmlns:a16="http://schemas.microsoft.com/office/drawing/2014/main" id="{52D6E4D9-31C7-4131-BC9F-F812355B8B1B}"/>
              </a:ext>
            </a:extLst>
          </p:cNvPr>
          <p:cNvSpPr txBox="1">
            <a:spLocks noChangeArrowheads="1"/>
          </p:cNvSpPr>
          <p:nvPr/>
        </p:nvSpPr>
        <p:spPr bwMode="auto">
          <a:xfrm>
            <a:off x="685800" y="5105400"/>
            <a:ext cx="6629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800" b="1" i="1"/>
              <a:t>Ｆ</a:t>
            </a:r>
            <a:r>
              <a:rPr lang="ja-JP" altLang="en-US" sz="2800" b="1"/>
              <a:t>　：単調増加関数、人種・文化・性別・年代により関数形は異なる</a:t>
            </a:r>
          </a:p>
        </p:txBody>
      </p:sp>
      <p:sp>
        <p:nvSpPr>
          <p:cNvPr id="11279" name="Text Box 17">
            <a:extLst>
              <a:ext uri="{FF2B5EF4-FFF2-40B4-BE49-F238E27FC236}">
                <a16:creationId xmlns:a16="http://schemas.microsoft.com/office/drawing/2014/main" id="{CA21EB46-F237-47DD-89FE-D0781F24B129}"/>
              </a:ext>
            </a:extLst>
          </p:cNvPr>
          <p:cNvSpPr txBox="1">
            <a:spLocks noChangeArrowheads="1"/>
          </p:cNvSpPr>
          <p:nvPr/>
        </p:nvSpPr>
        <p:spPr bwMode="auto">
          <a:xfrm>
            <a:off x="990600" y="16764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ja-JP" altLang="en-US" sz="2800" b="1">
                <a:solidFill>
                  <a:schemeClr val="accent1"/>
                </a:solidFill>
              </a:rPr>
              <a:t>希望のなさが自殺の危険性を急激に高める！</a:t>
            </a:r>
          </a:p>
        </p:txBody>
      </p:sp>
    </p:spTree>
    <p:extLst>
      <p:ext uri="{BB962C8B-B14F-4D97-AF65-F5344CB8AC3E}">
        <p14:creationId xmlns:p14="http://schemas.microsoft.com/office/powerpoint/2010/main" val="371233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3D43390E-EA57-42E0-B1AB-DFBB7C5C1D97}"/>
              </a:ext>
            </a:extLst>
          </p:cNvPr>
          <p:cNvSpPr>
            <a:spLocks noGrp="1"/>
          </p:cNvSpPr>
          <p:nvPr>
            <p:ph type="title"/>
          </p:nvPr>
        </p:nvSpPr>
        <p:spPr/>
        <p:txBody>
          <a:bodyPr/>
          <a:lstStyle/>
          <a:p>
            <a:pPr eaLnBrk="1" hangingPunct="1"/>
            <a:r>
              <a:rPr lang="ja-JP" altLang="en-US"/>
              <a:t>自殺を予防するには</a:t>
            </a:r>
          </a:p>
        </p:txBody>
      </p:sp>
      <p:sp>
        <p:nvSpPr>
          <p:cNvPr id="12291" name="コンテンツ プレースホルダー 2">
            <a:extLst>
              <a:ext uri="{FF2B5EF4-FFF2-40B4-BE49-F238E27FC236}">
                <a16:creationId xmlns:a16="http://schemas.microsoft.com/office/drawing/2014/main" id="{F8398580-D9F3-4C5A-9656-F99AFF4BA13C}"/>
              </a:ext>
            </a:extLst>
          </p:cNvPr>
          <p:cNvSpPr>
            <a:spLocks noGrp="1"/>
          </p:cNvSpPr>
          <p:nvPr>
            <p:ph idx="1"/>
          </p:nvPr>
        </p:nvSpPr>
        <p:spPr/>
        <p:txBody>
          <a:bodyPr/>
          <a:lstStyle/>
          <a:p>
            <a:pPr eaLnBrk="1" hangingPunct="1"/>
            <a:r>
              <a:rPr lang="ja-JP" altLang="en-US"/>
              <a:t>自殺しかないとまで思わせる</a:t>
            </a:r>
            <a:r>
              <a:rPr lang="ja-JP" altLang="en-US">
                <a:solidFill>
                  <a:schemeClr val="tx2"/>
                </a:solidFill>
              </a:rPr>
              <a:t>その人の抱える苦しみを減らす</a:t>
            </a:r>
            <a:endParaRPr lang="en-US" altLang="ja-JP">
              <a:solidFill>
                <a:schemeClr val="tx2"/>
              </a:solidFill>
            </a:endParaRPr>
          </a:p>
          <a:p>
            <a:pPr eaLnBrk="1" hangingPunct="1"/>
            <a:r>
              <a:rPr lang="ja-JP" altLang="en-US">
                <a:solidFill>
                  <a:schemeClr val="tx2"/>
                </a:solidFill>
              </a:rPr>
              <a:t>希望を提示</a:t>
            </a:r>
            <a:r>
              <a:rPr lang="ja-JP" altLang="en-US"/>
              <a:t>する</a:t>
            </a:r>
            <a:endParaRPr lang="en-US" altLang="ja-JP"/>
          </a:p>
          <a:p>
            <a:pPr eaLnBrk="1" hangingPunct="1"/>
            <a:r>
              <a:rPr lang="ja-JP" altLang="en-US">
                <a:solidFill>
                  <a:schemeClr val="tx2"/>
                </a:solidFill>
              </a:rPr>
              <a:t>衝動性を減らす</a:t>
            </a:r>
            <a:endParaRPr lang="en-US" altLang="ja-JP">
              <a:solidFill>
                <a:schemeClr val="tx2"/>
              </a:solidFill>
            </a:endParaRPr>
          </a:p>
          <a:p>
            <a:pPr eaLnBrk="1" hangingPunct="1"/>
            <a:r>
              <a:rPr lang="ja-JP" altLang="en-US"/>
              <a:t>精神障害があるときはその症状の改善を図る</a:t>
            </a:r>
          </a:p>
        </p:txBody>
      </p:sp>
    </p:spTree>
    <p:extLst>
      <p:ext uri="{BB962C8B-B14F-4D97-AF65-F5344CB8AC3E}">
        <p14:creationId xmlns:p14="http://schemas.microsoft.com/office/powerpoint/2010/main" val="414366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FAC316-60CD-446C-9B5D-F0D71B891FBB}"/>
              </a:ext>
            </a:extLst>
          </p:cNvPr>
          <p:cNvSpPr>
            <a:spLocks noGrp="1"/>
          </p:cNvSpPr>
          <p:nvPr>
            <p:ph type="title"/>
          </p:nvPr>
        </p:nvSpPr>
        <p:spPr/>
        <p:txBody>
          <a:bodyPr/>
          <a:lstStyle/>
          <a:p>
            <a:r>
              <a:rPr kumimoji="1" lang="ja-JP" altLang="en-US" dirty="0"/>
              <a:t>「死にたい」と相談を受けたら</a:t>
            </a:r>
          </a:p>
        </p:txBody>
      </p:sp>
      <p:sp>
        <p:nvSpPr>
          <p:cNvPr id="3" name="コンテンツ プレースホルダー 2">
            <a:extLst>
              <a:ext uri="{FF2B5EF4-FFF2-40B4-BE49-F238E27FC236}">
                <a16:creationId xmlns:a16="http://schemas.microsoft.com/office/drawing/2014/main" id="{139137F6-73FE-42A8-89AE-BB872F2F356E}"/>
              </a:ext>
            </a:extLst>
          </p:cNvPr>
          <p:cNvSpPr>
            <a:spLocks noGrp="1"/>
          </p:cNvSpPr>
          <p:nvPr>
            <p:ph idx="1"/>
          </p:nvPr>
        </p:nvSpPr>
        <p:spPr/>
        <p:txBody>
          <a:bodyPr/>
          <a:lstStyle/>
          <a:p>
            <a:r>
              <a:rPr kumimoji="1" lang="ja-JP" altLang="en-US" dirty="0"/>
              <a:t>「死にたい気持ちになっている」ことを共感しながら聞く。相談者が死にたいと思うに至った思考・感情をなぞりながら理解する。</a:t>
            </a:r>
            <a:endParaRPr kumimoji="1" lang="en-US" altLang="ja-JP" dirty="0"/>
          </a:p>
          <a:p>
            <a:r>
              <a:rPr lang="ja-JP" altLang="en-US" dirty="0"/>
              <a:t>相談者が死にたいということをたしなめたり、否定せず、そこまで追い詰められているのですねと理解を示す。それが共感である。</a:t>
            </a:r>
            <a:endParaRPr lang="en-US" altLang="ja-JP" dirty="0"/>
          </a:p>
          <a:p>
            <a:r>
              <a:rPr kumimoji="1" lang="ja-JP" altLang="en-US" dirty="0"/>
              <a:t>相談者の苦しみ・つらさを減らす方法をもしあれば提案する。</a:t>
            </a:r>
            <a:endParaRPr kumimoji="1" lang="en-US" altLang="ja-JP" dirty="0"/>
          </a:p>
          <a:p>
            <a:r>
              <a:rPr lang="ja-JP" altLang="en-US" dirty="0"/>
              <a:t>希望が持てる方法があれば提示する</a:t>
            </a:r>
            <a:endParaRPr kumimoji="1" lang="ja-JP" altLang="en-US" dirty="0"/>
          </a:p>
        </p:txBody>
      </p:sp>
    </p:spTree>
    <p:extLst>
      <p:ext uri="{BB962C8B-B14F-4D97-AF65-F5344CB8AC3E}">
        <p14:creationId xmlns:p14="http://schemas.microsoft.com/office/powerpoint/2010/main" val="3923605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FAC316-60CD-446C-9B5D-F0D71B891FBB}"/>
              </a:ext>
            </a:extLst>
          </p:cNvPr>
          <p:cNvSpPr>
            <a:spLocks noGrp="1"/>
          </p:cNvSpPr>
          <p:nvPr>
            <p:ph type="title"/>
          </p:nvPr>
        </p:nvSpPr>
        <p:spPr/>
        <p:txBody>
          <a:bodyPr/>
          <a:lstStyle/>
          <a:p>
            <a:r>
              <a:rPr kumimoji="1" lang="ja-JP" altLang="en-US" dirty="0"/>
              <a:t>「死にたい」と相談を受けたら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139137F6-73FE-42A8-89AE-BB872F2F356E}"/>
              </a:ext>
            </a:extLst>
          </p:cNvPr>
          <p:cNvSpPr>
            <a:spLocks noGrp="1"/>
          </p:cNvSpPr>
          <p:nvPr>
            <p:ph idx="1"/>
          </p:nvPr>
        </p:nvSpPr>
        <p:spPr/>
        <p:txBody>
          <a:bodyPr/>
          <a:lstStyle/>
          <a:p>
            <a:r>
              <a:rPr kumimoji="1" lang="ja-JP" altLang="en-US" dirty="0"/>
              <a:t>苦しみを減らす方法も希望を持てる方法も提示できないときは、ほかの機関で相談ができるよう取り計らうと提案。</a:t>
            </a:r>
            <a:endParaRPr kumimoji="1" lang="en-US" altLang="ja-JP" dirty="0"/>
          </a:p>
          <a:p>
            <a:r>
              <a:rPr lang="ja-JP" altLang="en-US" dirty="0"/>
              <a:t>ほかの機関で相談して役に立たなかったとしたらまた相談に来てくれることを約束してもらう。</a:t>
            </a:r>
            <a:endParaRPr kumimoji="1" lang="en-US" altLang="ja-JP" dirty="0"/>
          </a:p>
          <a:p>
            <a:r>
              <a:rPr lang="ja-JP" altLang="en-US" dirty="0"/>
              <a:t>苦しみの強さ、絶望感がうつ病などの精神疾患からくると思われれば医療機関につなげる。</a:t>
            </a:r>
            <a:endParaRPr kumimoji="1" lang="ja-JP" altLang="en-US" dirty="0"/>
          </a:p>
        </p:txBody>
      </p:sp>
    </p:spTree>
    <p:extLst>
      <p:ext uri="{BB962C8B-B14F-4D97-AF65-F5344CB8AC3E}">
        <p14:creationId xmlns:p14="http://schemas.microsoft.com/office/powerpoint/2010/main" val="227636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44D12-BC9D-4E7C-AB07-A36D91C25C30}"/>
              </a:ext>
            </a:extLst>
          </p:cNvPr>
          <p:cNvSpPr>
            <a:spLocks noGrp="1"/>
          </p:cNvSpPr>
          <p:nvPr>
            <p:ph type="title"/>
          </p:nvPr>
        </p:nvSpPr>
        <p:spPr>
          <a:xfrm>
            <a:off x="457200" y="277813"/>
            <a:ext cx="8229600" cy="702915"/>
          </a:xfrm>
        </p:spPr>
        <p:txBody>
          <a:bodyPr/>
          <a:lstStyle/>
          <a:p>
            <a:r>
              <a:rPr kumimoji="1" lang="ja-JP" altLang="en-US" dirty="0"/>
              <a:t>医療機関へのつなげ方</a:t>
            </a:r>
          </a:p>
        </p:txBody>
      </p:sp>
      <p:sp>
        <p:nvSpPr>
          <p:cNvPr id="3" name="コンテンツ プレースホルダー 2">
            <a:extLst>
              <a:ext uri="{FF2B5EF4-FFF2-40B4-BE49-F238E27FC236}">
                <a16:creationId xmlns:a16="http://schemas.microsoft.com/office/drawing/2014/main" id="{AB8FFC3B-426D-451B-82AB-77E57666FF59}"/>
              </a:ext>
            </a:extLst>
          </p:cNvPr>
          <p:cNvSpPr>
            <a:spLocks noGrp="1"/>
          </p:cNvSpPr>
          <p:nvPr>
            <p:ph idx="1"/>
          </p:nvPr>
        </p:nvSpPr>
        <p:spPr>
          <a:xfrm>
            <a:off x="457200" y="980728"/>
            <a:ext cx="8229600" cy="5150197"/>
          </a:xfrm>
        </p:spPr>
        <p:txBody>
          <a:bodyPr/>
          <a:lstStyle/>
          <a:p>
            <a:r>
              <a:rPr kumimoji="1" lang="ja-JP" altLang="en-US" sz="2800" dirty="0"/>
              <a:t>不安・抑うつが強い人、絶望感が強い人、食欲不振、不眠、自傷している人にはメンタルクリニック受診を勧める。自立支援医療制度があり、薬代も含めて医療費はあまりかからないことも説明する。</a:t>
            </a:r>
            <a:endParaRPr kumimoji="1" lang="en-US" altLang="ja-JP" sz="2800" dirty="0"/>
          </a:p>
          <a:p>
            <a:r>
              <a:rPr lang="ja-JP" altLang="en-US" sz="2800" dirty="0"/>
              <a:t>自傷を繰り返している人、最近自殺企図があった人、衝動性が高そうな人は自分を守るためだからとクリニック・病院の受診を勧める。できれば同行する。</a:t>
            </a:r>
            <a:endParaRPr lang="en-US" altLang="ja-JP" sz="2800" dirty="0"/>
          </a:p>
          <a:p>
            <a:r>
              <a:rPr kumimoji="1" lang="ja-JP" altLang="en-US" sz="2800" dirty="0"/>
              <a:t>病気だから受診するのではなく、自分を守るために受診するのだと説得。</a:t>
            </a:r>
            <a:endParaRPr kumimoji="1" lang="en-US" altLang="ja-JP" sz="2800" dirty="0"/>
          </a:p>
          <a:p>
            <a:r>
              <a:rPr lang="ja-JP" altLang="en-US" sz="2800" dirty="0"/>
              <a:t>包丁をもって死んでやると脅す人に対しては警察の力を借りる</a:t>
            </a:r>
            <a:endParaRPr kumimoji="1" lang="ja-JP" altLang="en-US" sz="2800" dirty="0"/>
          </a:p>
        </p:txBody>
      </p:sp>
    </p:spTree>
    <p:extLst>
      <p:ext uri="{BB962C8B-B14F-4D97-AF65-F5344CB8AC3E}">
        <p14:creationId xmlns:p14="http://schemas.microsoft.com/office/powerpoint/2010/main" val="149338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44D12-BC9D-4E7C-AB07-A36D91C25C30}"/>
              </a:ext>
            </a:extLst>
          </p:cNvPr>
          <p:cNvSpPr>
            <a:spLocks noGrp="1"/>
          </p:cNvSpPr>
          <p:nvPr>
            <p:ph type="title"/>
          </p:nvPr>
        </p:nvSpPr>
        <p:spPr>
          <a:xfrm>
            <a:off x="457200" y="277813"/>
            <a:ext cx="8229600" cy="702915"/>
          </a:xfrm>
        </p:spPr>
        <p:txBody>
          <a:bodyPr/>
          <a:lstStyle/>
          <a:p>
            <a:r>
              <a:rPr kumimoji="1" lang="ja-JP" altLang="en-US" dirty="0"/>
              <a:t>医療機関へのつなげ方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AB8FFC3B-426D-451B-82AB-77E57666FF59}"/>
              </a:ext>
            </a:extLst>
          </p:cNvPr>
          <p:cNvSpPr>
            <a:spLocks noGrp="1"/>
          </p:cNvSpPr>
          <p:nvPr>
            <p:ph idx="1"/>
          </p:nvPr>
        </p:nvSpPr>
        <p:spPr>
          <a:xfrm>
            <a:off x="457200" y="980728"/>
            <a:ext cx="8229600" cy="5150197"/>
          </a:xfrm>
        </p:spPr>
        <p:txBody>
          <a:bodyPr/>
          <a:lstStyle/>
          <a:p>
            <a:r>
              <a:rPr kumimoji="1" lang="ja-JP" altLang="en-US" sz="2800" dirty="0"/>
              <a:t>アルコール依存症の人、薬物依存症の人は同行してでも専門医療機関につなげる。</a:t>
            </a:r>
            <a:endParaRPr kumimoji="1" lang="en-US" altLang="ja-JP" sz="2800" dirty="0"/>
          </a:p>
          <a:p>
            <a:r>
              <a:rPr lang="ja-JP" altLang="en-US" sz="2800" dirty="0"/>
              <a:t>医療機関に行くことは拒否しながらも相談を継続する人には、「医療機関に行けとは言いませんから、死にたい気持ちがあればどうぞ相談してくださいね」と共感しつつの支援者であることを伝える。</a:t>
            </a:r>
            <a:endParaRPr lang="en-US" altLang="ja-JP" sz="2800" dirty="0"/>
          </a:p>
          <a:p>
            <a:r>
              <a:rPr kumimoji="1" lang="ja-JP" altLang="en-US" sz="2800" dirty="0"/>
              <a:t>相談を続けることで苦しさは一時的に減り、拒否されないことで絶望は少し減る。</a:t>
            </a:r>
            <a:endParaRPr kumimoji="1" lang="en-US" altLang="ja-JP" sz="2800" dirty="0"/>
          </a:p>
          <a:p>
            <a:r>
              <a:rPr lang="ja-JP" altLang="en-US" sz="2800" dirty="0"/>
              <a:t>「やっぱりメンタルクリニックに行ったほうが苦しみは減りそうですよ」と柔らかく粘り強く受診を勧める。</a:t>
            </a:r>
            <a:endParaRPr kumimoji="1" lang="ja-JP" altLang="en-US" sz="2800" dirty="0"/>
          </a:p>
        </p:txBody>
      </p:sp>
    </p:spTree>
    <p:extLst>
      <p:ext uri="{BB962C8B-B14F-4D97-AF65-F5344CB8AC3E}">
        <p14:creationId xmlns:p14="http://schemas.microsoft.com/office/powerpoint/2010/main" val="302703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3473CE0-C929-4F5F-AE78-65D20EC405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93" y="20814"/>
            <a:ext cx="8892697" cy="5928466"/>
          </a:xfrm>
          <a:prstGeom prst="rect">
            <a:avLst/>
          </a:prstGeom>
        </p:spPr>
      </p:pic>
      <p:sp>
        <p:nvSpPr>
          <p:cNvPr id="4" name="テキスト ボックス 3">
            <a:extLst>
              <a:ext uri="{FF2B5EF4-FFF2-40B4-BE49-F238E27FC236}">
                <a16:creationId xmlns:a16="http://schemas.microsoft.com/office/drawing/2014/main" id="{D36E3B10-A097-4268-AD07-361CCB309013}"/>
              </a:ext>
            </a:extLst>
          </p:cNvPr>
          <p:cNvSpPr txBox="1"/>
          <p:nvPr/>
        </p:nvSpPr>
        <p:spPr>
          <a:xfrm>
            <a:off x="899592" y="6093296"/>
            <a:ext cx="7272808" cy="369332"/>
          </a:xfrm>
          <a:prstGeom prst="rect">
            <a:avLst/>
          </a:prstGeom>
          <a:noFill/>
        </p:spPr>
        <p:txBody>
          <a:bodyPr wrap="square" rtlCol="0">
            <a:spAutoFit/>
          </a:bodyPr>
          <a:lstStyle/>
          <a:p>
            <a:pPr algn="ctr"/>
            <a:r>
              <a:rPr kumimoji="1" lang="ja-JP" altLang="en-US"/>
              <a:t>キセキレイ　箕面川</a:t>
            </a:r>
          </a:p>
        </p:txBody>
      </p:sp>
    </p:spTree>
    <p:extLst>
      <p:ext uri="{BB962C8B-B14F-4D97-AF65-F5344CB8AC3E}">
        <p14:creationId xmlns:p14="http://schemas.microsoft.com/office/powerpoint/2010/main" val="125337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6F7939-D6C5-40BF-826C-2BBF0B61CF76}"/>
              </a:ext>
            </a:extLst>
          </p:cNvPr>
          <p:cNvSpPr>
            <a:spLocks noGrp="1"/>
          </p:cNvSpPr>
          <p:nvPr>
            <p:ph type="title"/>
          </p:nvPr>
        </p:nvSpPr>
        <p:spPr>
          <a:xfrm>
            <a:off x="457200" y="277813"/>
            <a:ext cx="8229600" cy="846931"/>
          </a:xfrm>
        </p:spPr>
        <p:txBody>
          <a:bodyPr/>
          <a:lstStyle/>
          <a:p>
            <a:r>
              <a:rPr kumimoji="1" lang="ja-JP" altLang="en-US" dirty="0"/>
              <a:t>コロナ禍と自殺　</a:t>
            </a:r>
            <a:r>
              <a:rPr kumimoji="1" lang="en-US" altLang="ja-JP" sz="3200" dirty="0"/>
              <a:t>Bloomberg</a:t>
            </a:r>
            <a:r>
              <a:rPr kumimoji="1" lang="ja-JP" altLang="en-US" sz="3200" dirty="0"/>
              <a:t>より</a:t>
            </a:r>
          </a:p>
        </p:txBody>
      </p:sp>
      <p:sp>
        <p:nvSpPr>
          <p:cNvPr id="3" name="コンテンツ プレースホルダー 2">
            <a:extLst>
              <a:ext uri="{FF2B5EF4-FFF2-40B4-BE49-F238E27FC236}">
                <a16:creationId xmlns:a16="http://schemas.microsoft.com/office/drawing/2014/main" id="{6125D64C-568D-4D9C-9A83-B5FFCE07E90D}"/>
              </a:ext>
            </a:extLst>
          </p:cNvPr>
          <p:cNvSpPr>
            <a:spLocks noGrp="1"/>
          </p:cNvSpPr>
          <p:nvPr>
            <p:ph idx="1"/>
          </p:nvPr>
        </p:nvSpPr>
        <p:spPr>
          <a:xfrm>
            <a:off x="457200" y="1268760"/>
            <a:ext cx="8229600" cy="4862165"/>
          </a:xfrm>
        </p:spPr>
        <p:txBody>
          <a:bodyPr/>
          <a:lstStyle/>
          <a:p>
            <a:r>
              <a:rPr lang="ja-JP" altLang="en-US" b="1" i="0" dirty="0">
                <a:solidFill>
                  <a:srgbClr val="FFFF00"/>
                </a:solidFill>
                <a:effectLst/>
                <a:latin typeface="inherit"/>
              </a:rPr>
              <a:t>国内の自殺者が前年比３カ月連続増、女性と子供で顕著－コロナ影響か</a:t>
            </a:r>
            <a:endParaRPr lang="ja-JP" altLang="en-US" b="1" i="0" dirty="0">
              <a:solidFill>
                <a:srgbClr val="FFFF00"/>
              </a:solidFill>
              <a:effectLst/>
              <a:latin typeface="Hiragino Kaku Gothic Pro"/>
            </a:endParaRPr>
          </a:p>
          <a:p>
            <a:pPr lvl="1"/>
            <a:r>
              <a:rPr lang="ja-JP" altLang="en-US" sz="2400" b="0" i="0" dirty="0">
                <a:effectLst/>
                <a:latin typeface="Hiragino Kaku Gothic Pro"/>
              </a:rPr>
              <a:t>警察庁の</a:t>
            </a:r>
            <a:r>
              <a:rPr lang="ja-JP" altLang="en-US" sz="2400" b="0" i="0" u="none" strike="noStrike" dirty="0">
                <a:effectLst/>
                <a:latin typeface="Hiragino Kaku Gothic Pro"/>
                <a:hlinkClick r:id="rId2" tooltip="自殺者数">
                  <a:extLst>
                    <a:ext uri="{A12FA001-AC4F-418D-AE19-62706E023703}">
                      <ahyp:hlinkClr xmlns:ahyp="http://schemas.microsoft.com/office/drawing/2018/hyperlinkcolor" val="tx"/>
                    </a:ext>
                  </a:extLst>
                </a:hlinkClick>
              </a:rPr>
              <a:t>統計</a:t>
            </a:r>
            <a:r>
              <a:rPr lang="ja-JP" altLang="en-US" sz="2400" b="0" i="0" dirty="0">
                <a:effectLst/>
                <a:latin typeface="Hiragino Kaku Gothic Pro"/>
              </a:rPr>
              <a:t>によると、全国の自殺者数は９月に</a:t>
            </a:r>
            <a:r>
              <a:rPr lang="en-US" altLang="ja-JP" sz="2400" b="0" i="0" dirty="0">
                <a:effectLst/>
                <a:latin typeface="Hiragino Kaku Gothic Pro"/>
              </a:rPr>
              <a:t>1805</a:t>
            </a:r>
            <a:r>
              <a:rPr lang="ja-JP" altLang="en-US" sz="2400" b="0" i="0" dirty="0">
                <a:effectLst/>
                <a:latin typeface="Hiragino Kaku Gothic Pro"/>
              </a:rPr>
              <a:t>人と前年同月比</a:t>
            </a:r>
            <a:r>
              <a:rPr lang="en-US" altLang="ja-JP" sz="2400" b="0" i="0" dirty="0">
                <a:solidFill>
                  <a:srgbClr val="FFFF00"/>
                </a:solidFill>
                <a:effectLst/>
                <a:latin typeface="Hiragino Kaku Gothic Pro"/>
              </a:rPr>
              <a:t>8.6</a:t>
            </a:r>
            <a:r>
              <a:rPr lang="ja-JP" altLang="en-US" sz="2400" b="0" i="0" dirty="0">
                <a:solidFill>
                  <a:srgbClr val="FFFF00"/>
                </a:solidFill>
                <a:effectLst/>
                <a:latin typeface="Hiragino Kaku Gothic Pro"/>
              </a:rPr>
              <a:t>％増</a:t>
            </a:r>
            <a:r>
              <a:rPr lang="ja-JP" altLang="en-US" sz="2400" b="0" i="0" dirty="0">
                <a:effectLst/>
                <a:latin typeface="Hiragino Kaku Gothic Pro"/>
              </a:rPr>
              <a:t>となり、</a:t>
            </a:r>
            <a:r>
              <a:rPr lang="ja-JP" altLang="en-US" sz="2400" b="0" i="0" dirty="0">
                <a:solidFill>
                  <a:srgbClr val="FFFF00"/>
                </a:solidFill>
                <a:effectLst/>
                <a:latin typeface="Hiragino Kaku Gothic Pro"/>
              </a:rPr>
              <a:t>７月から３カ月連続で増えた</a:t>
            </a:r>
            <a:r>
              <a:rPr lang="ja-JP" altLang="en-US" sz="2400" b="0" i="0" dirty="0">
                <a:effectLst/>
                <a:latin typeface="Hiragino Kaku Gothic Pro"/>
              </a:rPr>
              <a:t>。政府の緊急事態宣言の下、外出自粛が広がった</a:t>
            </a:r>
            <a:r>
              <a:rPr lang="ja-JP" altLang="en-US" sz="2400" b="0" i="0" dirty="0">
                <a:solidFill>
                  <a:srgbClr val="FFFF00"/>
                </a:solidFill>
                <a:effectLst/>
                <a:latin typeface="Hiragino Kaku Gothic Pro"/>
              </a:rPr>
              <a:t>４ー６月は全国で約</a:t>
            </a:r>
            <a:r>
              <a:rPr lang="en-US" altLang="ja-JP" sz="2400" b="0" i="0" dirty="0">
                <a:solidFill>
                  <a:srgbClr val="FFFF00"/>
                </a:solidFill>
                <a:effectLst/>
                <a:latin typeface="Hiragino Kaku Gothic Pro"/>
              </a:rPr>
              <a:t>13</a:t>
            </a:r>
            <a:r>
              <a:rPr lang="ja-JP" altLang="en-US" sz="2400" b="0" i="0" dirty="0">
                <a:solidFill>
                  <a:srgbClr val="FFFF00"/>
                </a:solidFill>
                <a:effectLst/>
                <a:latin typeface="Hiragino Kaku Gothic Pro"/>
              </a:rPr>
              <a:t>％減少</a:t>
            </a:r>
            <a:r>
              <a:rPr lang="ja-JP" altLang="en-US" sz="2400" b="0" i="0" dirty="0">
                <a:effectLst/>
                <a:latin typeface="Hiragino Kaku Gothic Pro"/>
              </a:rPr>
              <a:t>していた。</a:t>
            </a:r>
            <a:endParaRPr lang="en-US" altLang="ja-JP" sz="2400" b="0" i="0" dirty="0">
              <a:effectLst/>
              <a:latin typeface="Hiragino Kaku Gothic Pro"/>
            </a:endParaRPr>
          </a:p>
          <a:p>
            <a:pPr lvl="1"/>
            <a:r>
              <a:rPr lang="ja-JP" altLang="en-US" sz="2400" b="0" i="0" dirty="0">
                <a:effectLst/>
                <a:latin typeface="Hiragino Kaku Gothic Pro"/>
              </a:rPr>
              <a:t>７－９月を通じて</a:t>
            </a:r>
            <a:r>
              <a:rPr lang="ja-JP" altLang="en-US" sz="2400" b="0" i="0" dirty="0">
                <a:solidFill>
                  <a:srgbClr val="FFFF00"/>
                </a:solidFill>
                <a:effectLst/>
                <a:latin typeface="Hiragino Kaku Gothic Pro"/>
              </a:rPr>
              <a:t>男性がほぼ前年並み</a:t>
            </a:r>
            <a:r>
              <a:rPr lang="ja-JP" altLang="en-US" sz="2400" b="0" i="0" dirty="0">
                <a:effectLst/>
                <a:latin typeface="Hiragino Kaku Gothic Pro"/>
              </a:rPr>
              <a:t>だったのに対し、</a:t>
            </a:r>
            <a:r>
              <a:rPr lang="ja-JP" altLang="en-US" sz="2400" b="0" i="0" dirty="0">
                <a:solidFill>
                  <a:srgbClr val="FFFF00"/>
                </a:solidFill>
                <a:effectLst/>
                <a:latin typeface="Hiragino Kaku Gothic Pro"/>
              </a:rPr>
              <a:t>女性の自殺者の増加率は７月</a:t>
            </a:r>
            <a:r>
              <a:rPr lang="en-US" altLang="ja-JP" sz="2400" b="0" i="0" dirty="0">
                <a:solidFill>
                  <a:srgbClr val="FFFF00"/>
                </a:solidFill>
                <a:effectLst/>
                <a:latin typeface="Hiragino Kaku Gothic Pro"/>
              </a:rPr>
              <a:t>16</a:t>
            </a:r>
            <a:r>
              <a:rPr lang="ja-JP" altLang="en-US" sz="2400" b="0" i="0" dirty="0">
                <a:solidFill>
                  <a:srgbClr val="FFFF00"/>
                </a:solidFill>
                <a:effectLst/>
                <a:latin typeface="Hiragino Kaku Gothic Pro"/>
              </a:rPr>
              <a:t>％増、８月</a:t>
            </a:r>
            <a:r>
              <a:rPr lang="en-US" altLang="ja-JP" sz="2400" b="0" i="0" dirty="0">
                <a:solidFill>
                  <a:srgbClr val="FFFF00"/>
                </a:solidFill>
                <a:effectLst/>
                <a:latin typeface="Hiragino Kaku Gothic Pro"/>
              </a:rPr>
              <a:t>40</a:t>
            </a:r>
            <a:r>
              <a:rPr lang="ja-JP" altLang="en-US" sz="2400" b="0" i="0" dirty="0">
                <a:solidFill>
                  <a:srgbClr val="FFFF00"/>
                </a:solidFill>
                <a:effectLst/>
                <a:latin typeface="Hiragino Kaku Gothic Pro"/>
              </a:rPr>
              <a:t>％増、９月</a:t>
            </a:r>
            <a:r>
              <a:rPr lang="en-US" altLang="ja-JP" sz="2400" b="0" i="0" dirty="0">
                <a:solidFill>
                  <a:srgbClr val="FFFF00"/>
                </a:solidFill>
                <a:effectLst/>
                <a:latin typeface="Hiragino Kaku Gothic Pro"/>
              </a:rPr>
              <a:t>28</a:t>
            </a:r>
            <a:r>
              <a:rPr lang="ja-JP" altLang="en-US" sz="2400" b="0" i="0" dirty="0">
                <a:solidFill>
                  <a:srgbClr val="FFFF00"/>
                </a:solidFill>
                <a:effectLst/>
                <a:latin typeface="Hiragino Kaku Gothic Pro"/>
              </a:rPr>
              <a:t>％増</a:t>
            </a:r>
            <a:r>
              <a:rPr lang="ja-JP" altLang="en-US" sz="2400" b="0" i="0" dirty="0">
                <a:effectLst/>
                <a:latin typeface="Hiragino Kaku Gothic Pro"/>
              </a:rPr>
              <a:t>と著しく多かった。厚生労働省のデータによると、小学生から高校生までの８月の自殺者数は</a:t>
            </a:r>
            <a:r>
              <a:rPr lang="en-US" altLang="ja-JP" sz="2400" b="0" i="0" dirty="0">
                <a:effectLst/>
                <a:latin typeface="Hiragino Kaku Gothic Pro"/>
              </a:rPr>
              <a:t>59</a:t>
            </a:r>
            <a:r>
              <a:rPr lang="ja-JP" altLang="en-US" sz="2400" b="0" i="0" dirty="0">
                <a:effectLst/>
                <a:latin typeface="Hiragino Kaku Gothic Pro"/>
              </a:rPr>
              <a:t>人と前年の</a:t>
            </a:r>
            <a:r>
              <a:rPr lang="en-US" altLang="ja-JP" sz="2400" b="0" i="0" dirty="0">
                <a:effectLst/>
                <a:latin typeface="Hiragino Kaku Gothic Pro"/>
              </a:rPr>
              <a:t>28</a:t>
            </a:r>
            <a:r>
              <a:rPr lang="ja-JP" altLang="en-US" sz="2400" b="0" i="0" dirty="0">
                <a:effectLst/>
                <a:latin typeface="Hiragino Kaku Gothic Pro"/>
              </a:rPr>
              <a:t>人から倍増し、</a:t>
            </a:r>
            <a:r>
              <a:rPr lang="ja-JP" altLang="en-US" sz="2400" b="0" i="0" dirty="0">
                <a:solidFill>
                  <a:srgbClr val="FFFF00"/>
                </a:solidFill>
                <a:effectLst/>
                <a:latin typeface="Hiragino Kaku Gothic Pro"/>
              </a:rPr>
              <a:t>自ら命を絶つ子供が増えている</a:t>
            </a:r>
            <a:r>
              <a:rPr lang="ja-JP" altLang="en-US" sz="2400" b="0" i="0" dirty="0">
                <a:effectLst/>
                <a:latin typeface="Hiragino Kaku Gothic Pro"/>
              </a:rPr>
              <a:t>ことも浮き彫りとなった。</a:t>
            </a:r>
            <a:endParaRPr lang="ja-JP" altLang="en-US" sz="2400" dirty="0"/>
          </a:p>
        </p:txBody>
      </p:sp>
    </p:spTree>
    <p:extLst>
      <p:ext uri="{BB962C8B-B14F-4D97-AF65-F5344CB8AC3E}">
        <p14:creationId xmlns:p14="http://schemas.microsoft.com/office/powerpoint/2010/main" val="54014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12AE6-28F0-4DB4-A7CA-526BE2526A10}"/>
              </a:ext>
            </a:extLst>
          </p:cNvPr>
          <p:cNvSpPr>
            <a:spLocks noGrp="1"/>
          </p:cNvSpPr>
          <p:nvPr>
            <p:ph type="title"/>
          </p:nvPr>
        </p:nvSpPr>
        <p:spPr>
          <a:xfrm>
            <a:off x="457200" y="116633"/>
            <a:ext cx="8229600" cy="720079"/>
          </a:xfrm>
        </p:spPr>
        <p:txBody>
          <a:bodyPr/>
          <a:lstStyle/>
          <a:p>
            <a:r>
              <a:rPr kumimoji="1" lang="ja-JP" altLang="en-US" dirty="0"/>
              <a:t>コロナうつ</a:t>
            </a:r>
          </a:p>
        </p:txBody>
      </p:sp>
      <p:sp>
        <p:nvSpPr>
          <p:cNvPr id="3" name="コンテンツ プレースホルダー 2">
            <a:extLst>
              <a:ext uri="{FF2B5EF4-FFF2-40B4-BE49-F238E27FC236}">
                <a16:creationId xmlns:a16="http://schemas.microsoft.com/office/drawing/2014/main" id="{6409AD2A-49B5-4817-A7FA-90D7AA8B4256}"/>
              </a:ext>
            </a:extLst>
          </p:cNvPr>
          <p:cNvSpPr>
            <a:spLocks noGrp="1"/>
          </p:cNvSpPr>
          <p:nvPr>
            <p:ph idx="1"/>
          </p:nvPr>
        </p:nvSpPr>
        <p:spPr>
          <a:xfrm>
            <a:off x="457200" y="836712"/>
            <a:ext cx="8363272" cy="5400600"/>
          </a:xfrm>
        </p:spPr>
        <p:txBody>
          <a:bodyPr/>
          <a:lstStyle/>
          <a:p>
            <a:r>
              <a:rPr kumimoji="1" lang="ja-JP" altLang="en-US" dirty="0"/>
              <a:t>新型コロナの病気としての恐怖・不安</a:t>
            </a:r>
            <a:endParaRPr kumimoji="1" lang="en-US" altLang="ja-JP" dirty="0"/>
          </a:p>
          <a:p>
            <a:pPr lvl="1"/>
            <a:r>
              <a:rPr lang="ja-JP" altLang="en-US" sz="2400" dirty="0"/>
              <a:t>未知の感染症：スペイン風邪、ペストを引用される</a:t>
            </a:r>
            <a:endParaRPr lang="en-US" altLang="ja-JP" sz="2400" dirty="0"/>
          </a:p>
          <a:p>
            <a:pPr lvl="1"/>
            <a:r>
              <a:rPr lang="ja-JP" altLang="en-US" sz="2400" dirty="0"/>
              <a:t>予測できない予後、致死率も高く後遺症もある</a:t>
            </a:r>
            <a:endParaRPr lang="en-US" altLang="ja-JP" sz="2400" dirty="0"/>
          </a:p>
          <a:p>
            <a:pPr lvl="1"/>
            <a:r>
              <a:rPr lang="ja-JP" altLang="en-US" sz="2400" dirty="0"/>
              <a:t>感染経路未解明、感染したり感染させたり</a:t>
            </a:r>
            <a:endParaRPr lang="en-US" altLang="ja-JP" sz="2400" dirty="0"/>
          </a:p>
          <a:p>
            <a:r>
              <a:rPr kumimoji="1" lang="ja-JP" altLang="en-US" dirty="0"/>
              <a:t>日常生活・就業・就学・人間関係の激変</a:t>
            </a:r>
            <a:endParaRPr kumimoji="1" lang="en-US" altLang="ja-JP" dirty="0"/>
          </a:p>
          <a:p>
            <a:pPr lvl="1"/>
            <a:r>
              <a:rPr lang="ja-JP" altLang="en-US" sz="2400" dirty="0"/>
              <a:t>三密、マスク、手洗い、ソーシャルディスタンス、テレワーク、不要不急の移動禁止</a:t>
            </a:r>
            <a:endParaRPr lang="en-US" altLang="ja-JP" sz="2400" dirty="0"/>
          </a:p>
          <a:p>
            <a:pPr lvl="1"/>
            <a:r>
              <a:rPr kumimoji="1" lang="ja-JP" altLang="en-US" sz="2400" dirty="0"/>
              <a:t>従来のコミュニケーション方法が破壊される</a:t>
            </a:r>
            <a:endParaRPr kumimoji="1" lang="en-US" altLang="ja-JP" sz="2400" dirty="0"/>
          </a:p>
          <a:p>
            <a:pPr lvl="1"/>
            <a:r>
              <a:rPr lang="ja-JP" altLang="en-US" sz="2400" dirty="0"/>
              <a:t>厳しい活動制限</a:t>
            </a:r>
            <a:endParaRPr lang="en-US" altLang="ja-JP" sz="2400" dirty="0"/>
          </a:p>
          <a:p>
            <a:pPr lvl="1"/>
            <a:r>
              <a:rPr lang="ja-JP" altLang="en-US" sz="2400" dirty="0"/>
              <a:t>コロナに対する恐怖・不安が身近な人の間で温度差があるため、共感しあえない</a:t>
            </a:r>
            <a:endParaRPr lang="en-US" altLang="ja-JP" sz="2400" dirty="0"/>
          </a:p>
          <a:p>
            <a:r>
              <a:rPr kumimoji="1" lang="ja-JP" altLang="en-US" dirty="0"/>
              <a:t>余暇活動の厳しい制限</a:t>
            </a:r>
            <a:endParaRPr kumimoji="1" lang="en-US" altLang="ja-JP" dirty="0"/>
          </a:p>
          <a:p>
            <a:pPr lvl="1"/>
            <a:endParaRPr kumimoji="1" lang="ja-JP" altLang="en-US" dirty="0"/>
          </a:p>
        </p:txBody>
      </p:sp>
    </p:spTree>
    <p:extLst>
      <p:ext uri="{BB962C8B-B14F-4D97-AF65-F5344CB8AC3E}">
        <p14:creationId xmlns:p14="http://schemas.microsoft.com/office/powerpoint/2010/main" val="176528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86612-675F-4852-B8B0-6988B28AC01A}"/>
              </a:ext>
            </a:extLst>
          </p:cNvPr>
          <p:cNvSpPr>
            <a:spLocks noGrp="1"/>
          </p:cNvSpPr>
          <p:nvPr>
            <p:ph type="title"/>
          </p:nvPr>
        </p:nvSpPr>
        <p:spPr>
          <a:xfrm>
            <a:off x="1150938" y="188640"/>
            <a:ext cx="7793037" cy="648072"/>
          </a:xfrm>
        </p:spPr>
        <p:txBody>
          <a:bodyPr/>
          <a:lstStyle/>
          <a:p>
            <a:r>
              <a:rPr kumimoji="1" lang="ja-JP" altLang="en-US" dirty="0"/>
              <a:t>コロナうつ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AA0E076D-E30C-4B22-AF5B-7AA443ABE7ED}"/>
              </a:ext>
            </a:extLst>
          </p:cNvPr>
          <p:cNvSpPr>
            <a:spLocks noGrp="1"/>
          </p:cNvSpPr>
          <p:nvPr>
            <p:ph idx="1"/>
          </p:nvPr>
        </p:nvSpPr>
        <p:spPr>
          <a:xfrm>
            <a:off x="395536" y="908720"/>
            <a:ext cx="8229600" cy="6535563"/>
          </a:xfrm>
        </p:spPr>
        <p:txBody>
          <a:bodyPr/>
          <a:lstStyle/>
          <a:p>
            <a:r>
              <a:rPr kumimoji="1" lang="ja-JP" altLang="en-US" dirty="0"/>
              <a:t>コロナにかかることは自己責任ではすまず、家族、周囲、社会に対して加害者になるという風潮</a:t>
            </a:r>
            <a:endParaRPr kumimoji="1" lang="en-US" altLang="ja-JP" dirty="0"/>
          </a:p>
          <a:p>
            <a:r>
              <a:rPr kumimoji="1" lang="ja-JP" altLang="en-US" dirty="0"/>
              <a:t>この風潮を市民すべてが守らねばならぬ規範だと考えてしまう人は、自己規制を強め、不安が増大する。</a:t>
            </a:r>
            <a:endParaRPr kumimoji="1" lang="en-US" altLang="ja-JP" dirty="0"/>
          </a:p>
          <a:p>
            <a:r>
              <a:rPr lang="ja-JP" altLang="en-US" dirty="0"/>
              <a:t>規範を守らない人には不安が怒りにかわり攻撃する。自粛警察、</a:t>
            </a:r>
            <a:r>
              <a:rPr lang="en-US" altLang="ja-JP" dirty="0"/>
              <a:t>SNS</a:t>
            </a:r>
            <a:r>
              <a:rPr lang="ja-JP" altLang="en-US" dirty="0"/>
              <a:t>の炎上、営業している店への嫌がらせ、休業に追い込む。</a:t>
            </a:r>
            <a:endParaRPr lang="en-US" altLang="ja-JP" dirty="0"/>
          </a:p>
          <a:p>
            <a:r>
              <a:rPr kumimoji="1" lang="ja-JP" altLang="en-US" dirty="0"/>
              <a:t>過剰な同調圧力が新たなストレス源となり、不安・うつを増大させる</a:t>
            </a:r>
          </a:p>
        </p:txBody>
      </p:sp>
    </p:spTree>
    <p:extLst>
      <p:ext uri="{BB962C8B-B14F-4D97-AF65-F5344CB8AC3E}">
        <p14:creationId xmlns:p14="http://schemas.microsoft.com/office/powerpoint/2010/main" val="1062131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C86612-675F-4852-B8B0-6988B28AC01A}"/>
              </a:ext>
            </a:extLst>
          </p:cNvPr>
          <p:cNvSpPr>
            <a:spLocks noGrp="1"/>
          </p:cNvSpPr>
          <p:nvPr>
            <p:ph type="title"/>
          </p:nvPr>
        </p:nvSpPr>
        <p:spPr>
          <a:xfrm>
            <a:off x="1150938" y="116632"/>
            <a:ext cx="7793037" cy="792088"/>
          </a:xfrm>
        </p:spPr>
        <p:txBody>
          <a:bodyPr/>
          <a:lstStyle/>
          <a:p>
            <a:r>
              <a:rPr kumimoji="1" lang="ja-JP" altLang="en-US" dirty="0"/>
              <a:t>コロナうつ　</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AA0E076D-E30C-4B22-AF5B-7AA443ABE7ED}"/>
              </a:ext>
            </a:extLst>
          </p:cNvPr>
          <p:cNvSpPr>
            <a:spLocks noGrp="1"/>
          </p:cNvSpPr>
          <p:nvPr>
            <p:ph idx="1"/>
          </p:nvPr>
        </p:nvSpPr>
        <p:spPr>
          <a:xfrm>
            <a:off x="457200" y="1052736"/>
            <a:ext cx="8229600" cy="5688632"/>
          </a:xfrm>
        </p:spPr>
        <p:txBody>
          <a:bodyPr/>
          <a:lstStyle/>
          <a:p>
            <a:r>
              <a:rPr kumimoji="1" lang="ja-JP" altLang="en-US" dirty="0"/>
              <a:t>コロナの長期化、第２波、第</a:t>
            </a:r>
            <a:r>
              <a:rPr kumimoji="1" lang="en-US" altLang="ja-JP" dirty="0"/>
              <a:t>3</a:t>
            </a:r>
            <a:r>
              <a:rPr kumimoji="1" lang="ja-JP" altLang="en-US" dirty="0"/>
              <a:t>波という揺戻し</a:t>
            </a:r>
            <a:endParaRPr kumimoji="1" lang="en-US" altLang="ja-JP" dirty="0"/>
          </a:p>
          <a:p>
            <a:pPr lvl="1"/>
            <a:r>
              <a:rPr lang="ja-JP" altLang="en-US" dirty="0"/>
              <a:t>見通しがつかない</a:t>
            </a:r>
            <a:endParaRPr lang="en-US" altLang="ja-JP" dirty="0"/>
          </a:p>
          <a:p>
            <a:pPr lvl="1"/>
            <a:r>
              <a:rPr kumimoji="1" lang="ja-JP" altLang="en-US" dirty="0"/>
              <a:t>一度楽になると再度の苦しみはより大きい</a:t>
            </a:r>
            <a:endParaRPr kumimoji="1" lang="en-US" altLang="ja-JP" dirty="0"/>
          </a:p>
          <a:p>
            <a:pPr lvl="1"/>
            <a:r>
              <a:rPr lang="ja-JP" altLang="en-US" dirty="0"/>
              <a:t>有利不利、貧富の差が拡大する</a:t>
            </a:r>
            <a:endParaRPr lang="en-US" altLang="ja-JP" dirty="0"/>
          </a:p>
          <a:p>
            <a:r>
              <a:rPr kumimoji="1" lang="ja-JP" altLang="en-US" dirty="0"/>
              <a:t>パーソナリティー機能の低下圧力の増大</a:t>
            </a:r>
            <a:endParaRPr kumimoji="1" lang="en-US" altLang="ja-JP" dirty="0"/>
          </a:p>
          <a:p>
            <a:pPr lvl="1"/>
            <a:r>
              <a:rPr lang="ja-JP" altLang="en-US" dirty="0"/>
              <a:t>「自分のやっていること考え方はこれでいい」と思いにくくなる</a:t>
            </a:r>
            <a:endParaRPr lang="en-US" altLang="ja-JP" dirty="0"/>
          </a:p>
          <a:p>
            <a:pPr lvl="1"/>
            <a:r>
              <a:rPr kumimoji="1" lang="ja-JP" altLang="en-US" dirty="0"/>
              <a:t>自分がこれからどうすればいいか自信がなくなる</a:t>
            </a:r>
            <a:endParaRPr kumimoji="1" lang="en-US" altLang="ja-JP" dirty="0"/>
          </a:p>
          <a:p>
            <a:pPr lvl="1"/>
            <a:r>
              <a:rPr lang="ja-JP" altLang="en-US" dirty="0"/>
              <a:t>他者の行動・思考が理解できにくくなる</a:t>
            </a:r>
            <a:endParaRPr lang="en-US" altLang="ja-JP" dirty="0"/>
          </a:p>
          <a:p>
            <a:pPr lvl="1"/>
            <a:r>
              <a:rPr kumimoji="1" lang="ja-JP" altLang="en-US" dirty="0"/>
              <a:t>他者や世間に対して親密・思いやりを持ちにくくなる</a:t>
            </a:r>
          </a:p>
        </p:txBody>
      </p:sp>
    </p:spTree>
    <p:extLst>
      <p:ext uri="{BB962C8B-B14F-4D97-AF65-F5344CB8AC3E}">
        <p14:creationId xmlns:p14="http://schemas.microsoft.com/office/powerpoint/2010/main" val="93204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F566ED-84D8-4D64-B763-84879B7A2D7E}"/>
              </a:ext>
            </a:extLst>
          </p:cNvPr>
          <p:cNvSpPr>
            <a:spLocks noGrp="1"/>
          </p:cNvSpPr>
          <p:nvPr>
            <p:ph type="title"/>
          </p:nvPr>
        </p:nvSpPr>
        <p:spPr>
          <a:xfrm>
            <a:off x="457200" y="188641"/>
            <a:ext cx="8229600" cy="504056"/>
          </a:xfrm>
        </p:spPr>
        <p:txBody>
          <a:bodyPr/>
          <a:lstStyle/>
          <a:p>
            <a:r>
              <a:rPr kumimoji="1" lang="ja-JP" altLang="en-US" dirty="0"/>
              <a:t>コロナうつ　</a:t>
            </a:r>
            <a:r>
              <a:rPr kumimoji="1" lang="en-US" altLang="ja-JP" dirty="0"/>
              <a:t>4</a:t>
            </a:r>
            <a:endParaRPr kumimoji="1" lang="ja-JP" altLang="en-US" dirty="0"/>
          </a:p>
        </p:txBody>
      </p:sp>
      <p:sp>
        <p:nvSpPr>
          <p:cNvPr id="3" name="コンテンツ プレースホルダー 2">
            <a:extLst>
              <a:ext uri="{FF2B5EF4-FFF2-40B4-BE49-F238E27FC236}">
                <a16:creationId xmlns:a16="http://schemas.microsoft.com/office/drawing/2014/main" id="{4D4057FF-0BA2-4805-BB5C-C26649C3C8E1}"/>
              </a:ext>
            </a:extLst>
          </p:cNvPr>
          <p:cNvSpPr>
            <a:spLocks noGrp="1"/>
          </p:cNvSpPr>
          <p:nvPr>
            <p:ph idx="1"/>
          </p:nvPr>
        </p:nvSpPr>
        <p:spPr>
          <a:xfrm>
            <a:off x="457200" y="692698"/>
            <a:ext cx="8229600" cy="5887490"/>
          </a:xfrm>
        </p:spPr>
        <p:txBody>
          <a:bodyPr/>
          <a:lstStyle/>
          <a:p>
            <a:r>
              <a:rPr kumimoji="1" lang="ja-JP" altLang="en-US" dirty="0"/>
              <a:t>強いストレスからいろいろな身体症状、不安、不眠が起こる</a:t>
            </a:r>
            <a:endParaRPr kumimoji="1" lang="en-US" altLang="ja-JP" dirty="0"/>
          </a:p>
          <a:p>
            <a:r>
              <a:rPr lang="ja-JP" altLang="en-US" dirty="0"/>
              <a:t>この時心身のエネルギーは減少している</a:t>
            </a:r>
            <a:endParaRPr lang="en-US" altLang="ja-JP" dirty="0"/>
          </a:p>
          <a:p>
            <a:pPr lvl="1"/>
            <a:r>
              <a:rPr kumimoji="1" lang="ja-JP" altLang="en-US" dirty="0"/>
              <a:t>気力がわかない</a:t>
            </a:r>
            <a:endParaRPr kumimoji="1" lang="en-US" altLang="ja-JP" dirty="0"/>
          </a:p>
          <a:p>
            <a:pPr lvl="1"/>
            <a:r>
              <a:rPr kumimoji="1" lang="ja-JP" altLang="en-US" dirty="0"/>
              <a:t>気が晴れなくて、些細なことが気になるようになる</a:t>
            </a:r>
            <a:endParaRPr kumimoji="1" lang="en-US" altLang="ja-JP" dirty="0"/>
          </a:p>
          <a:p>
            <a:pPr lvl="1"/>
            <a:r>
              <a:rPr kumimoji="1" lang="ja-JP" altLang="en-US" dirty="0"/>
              <a:t>自分の考えが進みにくい、ほかのことが気になってしまう、集中力がない、物忘れをする、判断力がない</a:t>
            </a:r>
            <a:endParaRPr kumimoji="1" lang="en-US" altLang="ja-JP" dirty="0"/>
          </a:p>
          <a:p>
            <a:r>
              <a:rPr lang="ja-JP" altLang="en-US" dirty="0"/>
              <a:t>行動がスムーズにいかず、どうなったのかと焦り、不安になり、少し情けなくなる</a:t>
            </a:r>
            <a:endParaRPr lang="en-US" altLang="ja-JP" dirty="0"/>
          </a:p>
          <a:p>
            <a:r>
              <a:rPr kumimoji="1" lang="ja-JP" altLang="en-US" dirty="0"/>
              <a:t>心身のエネルギーはさらに減少する悪循環</a:t>
            </a:r>
          </a:p>
        </p:txBody>
      </p:sp>
    </p:spTree>
    <p:extLst>
      <p:ext uri="{BB962C8B-B14F-4D97-AF65-F5344CB8AC3E}">
        <p14:creationId xmlns:p14="http://schemas.microsoft.com/office/powerpoint/2010/main" val="2086924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4114800" y="2667000"/>
            <a:ext cx="0" cy="1143000"/>
          </a:xfrm>
          <a:prstGeom prst="line">
            <a:avLst/>
          </a:prstGeom>
          <a:noFill/>
          <a:ln w="38100" cap="sq">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7" name="Line 3"/>
          <p:cNvSpPr>
            <a:spLocks noChangeShapeType="1"/>
          </p:cNvSpPr>
          <p:nvPr/>
        </p:nvSpPr>
        <p:spPr bwMode="auto">
          <a:xfrm flipH="1">
            <a:off x="3124200" y="3810000"/>
            <a:ext cx="9906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8" name="Line 4"/>
          <p:cNvSpPr>
            <a:spLocks noChangeShapeType="1"/>
          </p:cNvSpPr>
          <p:nvPr/>
        </p:nvSpPr>
        <p:spPr bwMode="auto">
          <a:xfrm>
            <a:off x="4114800" y="3810000"/>
            <a:ext cx="10668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9" name="Text Box 5"/>
          <p:cNvSpPr txBox="1">
            <a:spLocks noChangeArrowheads="1"/>
          </p:cNvSpPr>
          <p:nvPr/>
        </p:nvSpPr>
        <p:spPr bwMode="auto">
          <a:xfrm>
            <a:off x="3581400" y="21336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思考</a:t>
            </a:r>
          </a:p>
        </p:txBody>
      </p:sp>
      <p:sp>
        <p:nvSpPr>
          <p:cNvPr id="47110" name="Text Box 6"/>
          <p:cNvSpPr txBox="1">
            <a:spLocks noChangeArrowheads="1"/>
          </p:cNvSpPr>
          <p:nvPr/>
        </p:nvSpPr>
        <p:spPr bwMode="auto">
          <a:xfrm>
            <a:off x="2590800" y="4648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感情</a:t>
            </a:r>
          </a:p>
        </p:txBody>
      </p:sp>
      <p:sp>
        <p:nvSpPr>
          <p:cNvPr id="47111" name="Text Box 7"/>
          <p:cNvSpPr txBox="1">
            <a:spLocks noChangeArrowheads="1"/>
          </p:cNvSpPr>
          <p:nvPr/>
        </p:nvSpPr>
        <p:spPr bwMode="auto">
          <a:xfrm>
            <a:off x="4876800" y="45720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意欲</a:t>
            </a:r>
          </a:p>
        </p:txBody>
      </p:sp>
      <p:sp>
        <p:nvSpPr>
          <p:cNvPr id="12296" name="Rectangle 8"/>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FFFF00"/>
                </a:solidFill>
                <a:effectLst/>
              </a:rPr>
              <a:t>心の動きの</a:t>
            </a:r>
            <a:r>
              <a:rPr lang="en-US" altLang="ja-JP">
                <a:solidFill>
                  <a:srgbClr val="FFFF00"/>
                </a:solidFill>
                <a:effectLst/>
              </a:rPr>
              <a:t>3</a:t>
            </a:r>
            <a:r>
              <a:rPr lang="ja-JP" altLang="en-US">
                <a:solidFill>
                  <a:srgbClr val="FFFF00"/>
                </a:solidFill>
                <a:effectLst/>
              </a:rPr>
              <a:t>要素</a:t>
            </a:r>
          </a:p>
        </p:txBody>
      </p:sp>
      <p:pic>
        <p:nvPicPr>
          <p:cNvPr id="47113" name="Picture 9" descr="j00786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24000"/>
            <a:ext cx="992188" cy="2133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4" name="Picture 10" descr="j00786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524000"/>
            <a:ext cx="777875" cy="2362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5" name="Picture 11" descr="j00787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800600"/>
            <a:ext cx="1868488" cy="1847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6" name="Picture 12" descr="j00787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550" y="4724400"/>
            <a:ext cx="1506538" cy="1871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269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50938" y="617538"/>
            <a:ext cx="7793037" cy="795238"/>
          </a:xfrm>
        </p:spPr>
        <p:txBody>
          <a:bodyPr/>
          <a:lstStyle/>
          <a:p>
            <a:pPr eaLnBrk="1" hangingPunct="1">
              <a:defRPr/>
            </a:pPr>
            <a:r>
              <a:rPr lang="ja-JP" altLang="en-US" dirty="0"/>
              <a:t>うつ病</a:t>
            </a:r>
          </a:p>
        </p:txBody>
      </p:sp>
      <p:sp>
        <p:nvSpPr>
          <p:cNvPr id="11267" name="Rectangle 3"/>
          <p:cNvSpPr>
            <a:spLocks noGrp="1" noChangeArrowheads="1"/>
          </p:cNvSpPr>
          <p:nvPr>
            <p:ph idx="1"/>
          </p:nvPr>
        </p:nvSpPr>
        <p:spPr>
          <a:xfrm>
            <a:off x="685800" y="1600200"/>
            <a:ext cx="7772400" cy="4876800"/>
          </a:xfrm>
        </p:spPr>
        <p:txBody>
          <a:bodyPr/>
          <a:lstStyle/>
          <a:p>
            <a:pPr eaLnBrk="1" hangingPunct="1">
              <a:lnSpc>
                <a:spcPct val="90000"/>
              </a:lnSpc>
              <a:defRPr/>
            </a:pPr>
            <a:r>
              <a:rPr lang="ja-JP" altLang="en-US" sz="2800" dirty="0"/>
              <a:t>抑うつ気分，</a:t>
            </a:r>
          </a:p>
          <a:p>
            <a:pPr eaLnBrk="1" hangingPunct="1">
              <a:lnSpc>
                <a:spcPct val="90000"/>
              </a:lnSpc>
              <a:defRPr/>
            </a:pPr>
            <a:r>
              <a:rPr lang="ja-JP" altLang="en-US" sz="2800" dirty="0"/>
              <a:t>興味と喜びの喪失，</a:t>
            </a:r>
          </a:p>
          <a:p>
            <a:pPr eaLnBrk="1" hangingPunct="1">
              <a:lnSpc>
                <a:spcPct val="90000"/>
              </a:lnSpc>
              <a:defRPr/>
            </a:pPr>
            <a:r>
              <a:rPr lang="ja-JP" altLang="en-US" sz="2800" dirty="0"/>
              <a:t>易疲労感</a:t>
            </a:r>
          </a:p>
          <a:p>
            <a:pPr eaLnBrk="1" hangingPunct="1">
              <a:lnSpc>
                <a:spcPct val="90000"/>
              </a:lnSpc>
              <a:defRPr/>
            </a:pPr>
            <a:r>
              <a:rPr lang="ja-JP" altLang="en-US" sz="2800" dirty="0"/>
              <a:t>集中力と注意力の減退</a:t>
            </a:r>
          </a:p>
          <a:p>
            <a:pPr eaLnBrk="1" hangingPunct="1">
              <a:lnSpc>
                <a:spcPct val="90000"/>
              </a:lnSpc>
              <a:defRPr/>
            </a:pPr>
            <a:r>
              <a:rPr lang="ja-JP" altLang="en-US" sz="2800" dirty="0"/>
              <a:t>自己評価と自信の低下</a:t>
            </a:r>
          </a:p>
          <a:p>
            <a:pPr eaLnBrk="1" hangingPunct="1">
              <a:lnSpc>
                <a:spcPct val="90000"/>
              </a:lnSpc>
              <a:defRPr/>
            </a:pPr>
            <a:r>
              <a:rPr lang="ja-JP" altLang="en-US" sz="2800" dirty="0"/>
              <a:t>罪責感と無価値感</a:t>
            </a:r>
          </a:p>
          <a:p>
            <a:pPr eaLnBrk="1" hangingPunct="1">
              <a:lnSpc>
                <a:spcPct val="90000"/>
              </a:lnSpc>
              <a:defRPr/>
            </a:pPr>
            <a:r>
              <a:rPr lang="ja-JP" altLang="en-US" sz="2800" dirty="0"/>
              <a:t>将来に対する悲観的見方</a:t>
            </a:r>
          </a:p>
          <a:p>
            <a:pPr eaLnBrk="1" hangingPunct="1">
              <a:lnSpc>
                <a:spcPct val="90000"/>
              </a:lnSpc>
              <a:defRPr/>
            </a:pPr>
            <a:r>
              <a:rPr lang="ja-JP" altLang="en-US" sz="2800" dirty="0"/>
              <a:t>自殺の観念や行為</a:t>
            </a:r>
          </a:p>
          <a:p>
            <a:pPr eaLnBrk="1" hangingPunct="1">
              <a:lnSpc>
                <a:spcPct val="90000"/>
              </a:lnSpc>
              <a:defRPr/>
            </a:pPr>
            <a:r>
              <a:rPr lang="ja-JP" altLang="en-US" sz="2800" dirty="0"/>
              <a:t>睡眠障害</a:t>
            </a:r>
          </a:p>
          <a:p>
            <a:pPr eaLnBrk="1" hangingPunct="1">
              <a:lnSpc>
                <a:spcPct val="90000"/>
              </a:lnSpc>
              <a:defRPr/>
            </a:pPr>
            <a:r>
              <a:rPr lang="ja-JP" altLang="en-US" sz="2800" dirty="0"/>
              <a:t>食欲不振</a:t>
            </a:r>
          </a:p>
          <a:p>
            <a:pPr eaLnBrk="1" hangingPunct="1">
              <a:lnSpc>
                <a:spcPct val="90000"/>
              </a:lnSpc>
              <a:defRPr/>
            </a:pPr>
            <a:endParaRPr lang="en-US" altLang="ja-JP" sz="2800" dirty="0"/>
          </a:p>
        </p:txBody>
      </p:sp>
    </p:spTree>
    <p:extLst>
      <p:ext uri="{BB962C8B-B14F-4D97-AF65-F5344CB8AC3E}">
        <p14:creationId xmlns:p14="http://schemas.microsoft.com/office/powerpoint/2010/main" val="70791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 calcmode="lin" valueType="num">
                                      <p:cBhvr additive="base">
                                        <p:cTn id="61"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40DD48C-DE60-4DDD-A126-9472FC897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430" y="22675"/>
            <a:ext cx="4143092" cy="6214638"/>
          </a:xfrm>
          <a:prstGeom prst="rect">
            <a:avLst/>
          </a:prstGeom>
        </p:spPr>
      </p:pic>
      <p:pic>
        <p:nvPicPr>
          <p:cNvPr id="5" name="図 4">
            <a:extLst>
              <a:ext uri="{FF2B5EF4-FFF2-40B4-BE49-F238E27FC236}">
                <a16:creationId xmlns:a16="http://schemas.microsoft.com/office/drawing/2014/main" id="{DF3DA7EA-1B48-4A24-AFA0-5ECAF28DB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14" y="68547"/>
            <a:ext cx="4112510" cy="6168766"/>
          </a:xfrm>
          <a:prstGeom prst="rect">
            <a:avLst/>
          </a:prstGeom>
        </p:spPr>
      </p:pic>
      <p:sp>
        <p:nvSpPr>
          <p:cNvPr id="6" name="テキスト ボックス 5">
            <a:extLst>
              <a:ext uri="{FF2B5EF4-FFF2-40B4-BE49-F238E27FC236}">
                <a16:creationId xmlns:a16="http://schemas.microsoft.com/office/drawing/2014/main" id="{4F383833-7EB4-4922-AA32-B8EE3184486F}"/>
              </a:ext>
            </a:extLst>
          </p:cNvPr>
          <p:cNvSpPr txBox="1"/>
          <p:nvPr/>
        </p:nvSpPr>
        <p:spPr>
          <a:xfrm>
            <a:off x="683568" y="6309320"/>
            <a:ext cx="7488832" cy="369332"/>
          </a:xfrm>
          <a:prstGeom prst="rect">
            <a:avLst/>
          </a:prstGeom>
          <a:noFill/>
        </p:spPr>
        <p:txBody>
          <a:bodyPr wrap="square" rtlCol="0">
            <a:spAutoFit/>
          </a:bodyPr>
          <a:lstStyle/>
          <a:p>
            <a:pPr algn="ctr"/>
            <a:r>
              <a:rPr kumimoji="1" lang="ja-JP" altLang="en-US" dirty="0"/>
              <a:t>ルリビタキ　（左）　オス　　　（右）　メス</a:t>
            </a:r>
          </a:p>
        </p:txBody>
      </p:sp>
    </p:spTree>
    <p:extLst>
      <p:ext uri="{BB962C8B-B14F-4D97-AF65-F5344CB8AC3E}">
        <p14:creationId xmlns:p14="http://schemas.microsoft.com/office/powerpoint/2010/main" val="308092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980B8-E84D-40D3-B2D4-B5DFBA773BBA}"/>
              </a:ext>
            </a:extLst>
          </p:cNvPr>
          <p:cNvSpPr>
            <a:spLocks noGrp="1"/>
          </p:cNvSpPr>
          <p:nvPr>
            <p:ph type="title"/>
          </p:nvPr>
        </p:nvSpPr>
        <p:spPr/>
        <p:txBody>
          <a:bodyPr/>
          <a:lstStyle/>
          <a:p>
            <a:r>
              <a:rPr kumimoji="1" lang="ja-JP" altLang="en-US" dirty="0"/>
              <a:t>ええ加減主義のススメ</a:t>
            </a:r>
          </a:p>
        </p:txBody>
      </p:sp>
      <p:sp>
        <p:nvSpPr>
          <p:cNvPr id="3" name="コンテンツ プレースホルダー 2">
            <a:extLst>
              <a:ext uri="{FF2B5EF4-FFF2-40B4-BE49-F238E27FC236}">
                <a16:creationId xmlns:a16="http://schemas.microsoft.com/office/drawing/2014/main" id="{CB2889A4-050A-49A9-ACF0-77A2D46A941E}"/>
              </a:ext>
            </a:extLst>
          </p:cNvPr>
          <p:cNvSpPr>
            <a:spLocks noGrp="1"/>
          </p:cNvSpPr>
          <p:nvPr>
            <p:ph idx="1"/>
          </p:nvPr>
        </p:nvSpPr>
        <p:spPr>
          <a:xfrm>
            <a:off x="457200" y="1600200"/>
            <a:ext cx="8147248" cy="4853136"/>
          </a:xfrm>
        </p:spPr>
        <p:txBody>
          <a:bodyPr/>
          <a:lstStyle/>
          <a:p>
            <a:r>
              <a:rPr kumimoji="1" lang="ja-JP" altLang="en-US" dirty="0"/>
              <a:t>不十分という意味の「ええ加減」で、物事を投げ出してしまっていいという意味ではない</a:t>
            </a:r>
            <a:endParaRPr kumimoji="1" lang="en-US" altLang="ja-JP" dirty="0"/>
          </a:p>
          <a:p>
            <a:r>
              <a:rPr lang="ja-JP" altLang="en-US" dirty="0"/>
              <a:t>こうありたいという目標に向かって我々は生活している。すごくいいことだ。</a:t>
            </a:r>
            <a:endParaRPr lang="en-US" altLang="ja-JP" dirty="0"/>
          </a:p>
          <a:p>
            <a:r>
              <a:rPr kumimoji="1" lang="ja-JP" altLang="en-US" dirty="0"/>
              <a:t>その目標が仕事であればきちんと成果を上げねばと思う。その目標が生き方であれば、それは人間としてのモラルだ考える。</a:t>
            </a:r>
            <a:endParaRPr kumimoji="1" lang="en-US" altLang="ja-JP" dirty="0"/>
          </a:p>
          <a:p>
            <a:r>
              <a:rPr lang="ja-JP" altLang="en-US" dirty="0"/>
              <a:t>目標通りにいけばそれに越したことはないが、そううまくいかないのがこの世の常だ。</a:t>
            </a:r>
            <a:endParaRPr kumimoji="1" lang="ja-JP" altLang="en-US" dirty="0"/>
          </a:p>
        </p:txBody>
      </p:sp>
    </p:spTree>
    <p:extLst>
      <p:ext uri="{BB962C8B-B14F-4D97-AF65-F5344CB8AC3E}">
        <p14:creationId xmlns:p14="http://schemas.microsoft.com/office/powerpoint/2010/main" val="4139418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90C4E-9B4A-44ED-9038-879EE1E055BC}"/>
              </a:ext>
            </a:extLst>
          </p:cNvPr>
          <p:cNvSpPr>
            <a:spLocks noGrp="1"/>
          </p:cNvSpPr>
          <p:nvPr>
            <p:ph type="title"/>
          </p:nvPr>
        </p:nvSpPr>
        <p:spPr/>
        <p:txBody>
          <a:bodyPr/>
          <a:lstStyle/>
          <a:p>
            <a:r>
              <a:rPr kumimoji="1" lang="ja-JP" altLang="en-US" dirty="0"/>
              <a:t>ええ加減主義のススメ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23436A02-253F-406E-85EA-840BF20F64EC}"/>
              </a:ext>
            </a:extLst>
          </p:cNvPr>
          <p:cNvSpPr>
            <a:spLocks noGrp="1"/>
          </p:cNvSpPr>
          <p:nvPr>
            <p:ph idx="1"/>
          </p:nvPr>
        </p:nvSpPr>
        <p:spPr>
          <a:xfrm>
            <a:off x="457200" y="1420814"/>
            <a:ext cx="8229600" cy="4710112"/>
          </a:xfrm>
        </p:spPr>
        <p:txBody>
          <a:bodyPr/>
          <a:lstStyle/>
          <a:p>
            <a:r>
              <a:rPr kumimoji="1" lang="ja-JP" altLang="en-US" sz="2800" dirty="0"/>
              <a:t>ところが人間は</a:t>
            </a:r>
            <a:r>
              <a:rPr kumimoji="1" lang="ja-JP" altLang="en-US" sz="2800" dirty="0">
                <a:solidFill>
                  <a:srgbClr val="FFFF00"/>
                </a:solidFill>
              </a:rPr>
              <a:t>完ぺき主義の罠</a:t>
            </a:r>
            <a:r>
              <a:rPr kumimoji="1" lang="ja-JP" altLang="en-US" sz="2800" dirty="0"/>
              <a:t>にはまる。</a:t>
            </a:r>
            <a:endParaRPr kumimoji="1" lang="en-US" altLang="ja-JP" sz="2800" dirty="0"/>
          </a:p>
          <a:p>
            <a:r>
              <a:rPr lang="ja-JP" altLang="en-US" sz="2800" dirty="0">
                <a:solidFill>
                  <a:srgbClr val="FFFF00"/>
                </a:solidFill>
              </a:rPr>
              <a:t>こうせねば、こうあらねば</a:t>
            </a:r>
            <a:r>
              <a:rPr lang="ja-JP" altLang="en-US" sz="2800" dirty="0"/>
              <a:t>に支配されるのは、きっちりこの罠にはまっている</a:t>
            </a:r>
            <a:endParaRPr kumimoji="1" lang="en-US" altLang="ja-JP" sz="2800" dirty="0"/>
          </a:p>
          <a:p>
            <a:r>
              <a:rPr lang="ja-JP" altLang="en-US" sz="2800" dirty="0"/>
              <a:t>この罠にはまると、人間は</a:t>
            </a:r>
            <a:r>
              <a:rPr lang="ja-JP" altLang="en-US" sz="2800" dirty="0">
                <a:solidFill>
                  <a:srgbClr val="FFFF00"/>
                </a:solidFill>
              </a:rPr>
              <a:t>どんどん自分を責める</a:t>
            </a:r>
            <a:r>
              <a:rPr lang="ja-JP" altLang="en-US" sz="2800" dirty="0"/>
              <a:t>。</a:t>
            </a:r>
            <a:endParaRPr lang="en-US" altLang="ja-JP" sz="2800" dirty="0"/>
          </a:p>
          <a:p>
            <a:r>
              <a:rPr kumimoji="1" lang="ja-JP" altLang="en-US" sz="2800" dirty="0">
                <a:solidFill>
                  <a:srgbClr val="FFFF00"/>
                </a:solidFill>
              </a:rPr>
              <a:t>不安</a:t>
            </a:r>
            <a:r>
              <a:rPr kumimoji="1" lang="ja-JP" altLang="en-US" sz="2800" dirty="0"/>
              <a:t>は高まり、</a:t>
            </a:r>
            <a:r>
              <a:rPr kumimoji="1" lang="ja-JP" altLang="en-US" sz="2800" dirty="0">
                <a:solidFill>
                  <a:srgbClr val="FFFF00"/>
                </a:solidFill>
              </a:rPr>
              <a:t>抑うつ</a:t>
            </a:r>
            <a:r>
              <a:rPr kumimoji="1" lang="ja-JP" altLang="en-US" sz="2800" dirty="0"/>
              <a:t>的になり、</a:t>
            </a:r>
            <a:r>
              <a:rPr kumimoji="1" lang="ja-JP" altLang="en-US" sz="2800" dirty="0">
                <a:solidFill>
                  <a:srgbClr val="FFFF00"/>
                </a:solidFill>
              </a:rPr>
              <a:t>他者にも腹が立つ</a:t>
            </a:r>
            <a:r>
              <a:rPr kumimoji="1" lang="ja-JP" altLang="en-US" sz="2800" dirty="0"/>
              <a:t>。</a:t>
            </a:r>
            <a:endParaRPr kumimoji="1" lang="en-US" altLang="ja-JP" sz="2800" dirty="0"/>
          </a:p>
          <a:p>
            <a:r>
              <a:rPr lang="ja-JP" altLang="en-US" sz="2800" dirty="0"/>
              <a:t>もうこれはいくつもの精神症状を抱えた状態である。</a:t>
            </a:r>
            <a:endParaRPr lang="en-US" altLang="ja-JP" sz="2800" dirty="0"/>
          </a:p>
          <a:p>
            <a:r>
              <a:rPr kumimoji="1" lang="ja-JP" altLang="en-US" sz="2800" dirty="0"/>
              <a:t>すでに精神障がいにある人はさらに病状は悪化する。</a:t>
            </a:r>
          </a:p>
        </p:txBody>
      </p:sp>
    </p:spTree>
    <p:extLst>
      <p:ext uri="{BB962C8B-B14F-4D97-AF65-F5344CB8AC3E}">
        <p14:creationId xmlns:p14="http://schemas.microsoft.com/office/powerpoint/2010/main" val="942911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2BF2DF-EB3F-43C0-9334-186A2E7C2587}"/>
              </a:ext>
            </a:extLst>
          </p:cNvPr>
          <p:cNvSpPr>
            <a:spLocks noGrp="1"/>
          </p:cNvSpPr>
          <p:nvPr>
            <p:ph type="title"/>
          </p:nvPr>
        </p:nvSpPr>
        <p:spPr/>
        <p:txBody>
          <a:bodyPr/>
          <a:lstStyle/>
          <a:p>
            <a:r>
              <a:rPr kumimoji="1" lang="ja-JP" altLang="en-US" dirty="0"/>
              <a:t>ええ加減主義のススメ　</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37253480-040E-412F-8072-52403B19A17E}"/>
              </a:ext>
            </a:extLst>
          </p:cNvPr>
          <p:cNvSpPr>
            <a:spLocks noGrp="1"/>
          </p:cNvSpPr>
          <p:nvPr>
            <p:ph idx="1"/>
          </p:nvPr>
        </p:nvSpPr>
        <p:spPr/>
        <p:txBody>
          <a:bodyPr/>
          <a:lstStyle/>
          <a:p>
            <a:r>
              <a:rPr kumimoji="1" lang="ja-JP" altLang="en-US" sz="2800" dirty="0"/>
              <a:t>我々の住む世界、社会も自然界も、きわめて複雑で入り組んだ相互作用のなせる業だ</a:t>
            </a:r>
            <a:endParaRPr kumimoji="1" lang="en-US" altLang="ja-JP" sz="2800" dirty="0"/>
          </a:p>
          <a:p>
            <a:r>
              <a:rPr lang="ja-JP" altLang="en-US" sz="2800" dirty="0">
                <a:solidFill>
                  <a:srgbClr val="FFFF00"/>
                </a:solidFill>
              </a:rPr>
              <a:t>現象を理詰めに説明できたりしない</a:t>
            </a:r>
            <a:r>
              <a:rPr lang="ja-JP" altLang="en-US" sz="2800" dirty="0"/>
              <a:t>、ただただ</a:t>
            </a:r>
            <a:r>
              <a:rPr lang="ja-JP" altLang="en-US" sz="2800" dirty="0">
                <a:solidFill>
                  <a:srgbClr val="FFFF00"/>
                </a:solidFill>
              </a:rPr>
              <a:t>経験則から類推</a:t>
            </a:r>
            <a:r>
              <a:rPr lang="ja-JP" altLang="en-US" sz="2800" dirty="0"/>
              <a:t>するより仕方ない</a:t>
            </a:r>
            <a:endParaRPr lang="en-US" altLang="ja-JP" sz="2800" dirty="0"/>
          </a:p>
          <a:p>
            <a:r>
              <a:rPr kumimoji="1" lang="ja-JP" altLang="en-US" sz="2800" dirty="0">
                <a:solidFill>
                  <a:srgbClr val="FFFF00"/>
                </a:solidFill>
              </a:rPr>
              <a:t>試行錯誤</a:t>
            </a:r>
            <a:r>
              <a:rPr kumimoji="1" lang="ja-JP" altLang="en-US" sz="2800" dirty="0"/>
              <a:t>で行くしかない</a:t>
            </a:r>
            <a:endParaRPr kumimoji="1" lang="en-US" altLang="ja-JP" sz="2800" dirty="0"/>
          </a:p>
          <a:p>
            <a:r>
              <a:rPr lang="ja-JP" altLang="en-US" sz="2800" dirty="0"/>
              <a:t>料理人がある味を加えたり、いや減じたり、そうしてより良き結果を見つけたのが「ええ加減」である。</a:t>
            </a:r>
            <a:endParaRPr lang="en-US" altLang="ja-JP" sz="2800" dirty="0"/>
          </a:p>
          <a:p>
            <a:r>
              <a:rPr kumimoji="1" lang="ja-JP" altLang="en-US" sz="2800" dirty="0"/>
              <a:t>目標通りにいっていない今を、今のところはこれでいいと「ええ加減」を受け入れることが、目標へのスタートである。</a:t>
            </a:r>
          </a:p>
        </p:txBody>
      </p:sp>
    </p:spTree>
    <p:extLst>
      <p:ext uri="{BB962C8B-B14F-4D97-AF65-F5344CB8AC3E}">
        <p14:creationId xmlns:p14="http://schemas.microsoft.com/office/powerpoint/2010/main" val="362231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F5FCBF-16FD-423A-900A-902C011294B1}"/>
              </a:ext>
            </a:extLst>
          </p:cNvPr>
          <p:cNvSpPr>
            <a:spLocks noGrp="1"/>
          </p:cNvSpPr>
          <p:nvPr>
            <p:ph type="title"/>
          </p:nvPr>
        </p:nvSpPr>
        <p:spPr>
          <a:xfrm>
            <a:off x="457200" y="548680"/>
            <a:ext cx="8229600" cy="1872208"/>
          </a:xfrm>
        </p:spPr>
        <p:txBody>
          <a:bodyPr/>
          <a:lstStyle/>
          <a:p>
            <a:r>
              <a:rPr lang="ja-JP" altLang="en-US" sz="3600" b="1" i="0" dirty="0">
                <a:solidFill>
                  <a:srgbClr val="FFFF00"/>
                </a:solidFill>
                <a:effectLst/>
                <a:latin typeface="segoe ui" panose="020B0502040204020203" pitchFamily="34" charset="0"/>
              </a:rPr>
              <a:t>コロナの死者よりも多い自殺者数</a:t>
            </a:r>
            <a:br>
              <a:rPr lang="en-US" altLang="ja-JP" sz="3600" b="1" i="0" dirty="0">
                <a:solidFill>
                  <a:srgbClr val="FFFF00"/>
                </a:solidFill>
                <a:effectLst/>
                <a:latin typeface="segoe ui" panose="020B0502040204020203" pitchFamily="34" charset="0"/>
              </a:rPr>
            </a:br>
            <a:r>
              <a:rPr lang="ja-JP" altLang="en-US" sz="3600" b="1" i="0" dirty="0">
                <a:solidFill>
                  <a:srgbClr val="FFFF00"/>
                </a:solidFill>
                <a:effectLst/>
                <a:latin typeface="segoe ui" panose="020B0502040204020203" pitchFamily="34" charset="0"/>
              </a:rPr>
              <a:t>日本の「メンタルヘルス・パンデミック」</a:t>
            </a:r>
            <a:br>
              <a:rPr lang="en-US" altLang="ja-JP" sz="3600" b="1" i="0" dirty="0">
                <a:solidFill>
                  <a:srgbClr val="FFFF00"/>
                </a:solidFill>
                <a:effectLst/>
                <a:latin typeface="segoe ui" panose="020B0502040204020203" pitchFamily="34" charset="0"/>
              </a:rPr>
            </a:br>
            <a:r>
              <a:rPr lang="ja-JP" altLang="en-US" sz="3600" b="1" i="0" dirty="0">
                <a:solidFill>
                  <a:srgbClr val="FFFF00"/>
                </a:solidFill>
                <a:effectLst/>
                <a:latin typeface="segoe ui" panose="020B0502040204020203" pitchFamily="34" charset="0"/>
              </a:rPr>
              <a:t>と海外メディアが驚愕。</a:t>
            </a:r>
            <a:br>
              <a:rPr lang="ja-JP" altLang="en-US" sz="3600" b="1" i="0" dirty="0">
                <a:solidFill>
                  <a:srgbClr val="FFFF00"/>
                </a:solidFill>
                <a:effectLst/>
                <a:latin typeface="segoe ui" panose="020B0502040204020203" pitchFamily="34" charset="0"/>
              </a:rPr>
            </a:br>
            <a:endParaRPr kumimoji="1" lang="ja-JP" altLang="en-US" sz="3600" dirty="0">
              <a:solidFill>
                <a:srgbClr val="FFFF00"/>
              </a:solidFill>
            </a:endParaRPr>
          </a:p>
        </p:txBody>
      </p:sp>
      <p:sp>
        <p:nvSpPr>
          <p:cNvPr id="3" name="コンテンツ プレースホルダー 2">
            <a:extLst>
              <a:ext uri="{FF2B5EF4-FFF2-40B4-BE49-F238E27FC236}">
                <a16:creationId xmlns:a16="http://schemas.microsoft.com/office/drawing/2014/main" id="{7BFB5ED1-2317-48FC-9CAA-1480074DF8AF}"/>
              </a:ext>
            </a:extLst>
          </p:cNvPr>
          <p:cNvSpPr>
            <a:spLocks noGrp="1"/>
          </p:cNvSpPr>
          <p:nvPr>
            <p:ph idx="1"/>
          </p:nvPr>
        </p:nvSpPr>
        <p:spPr>
          <a:xfrm>
            <a:off x="457200" y="2636912"/>
            <a:ext cx="8229600" cy="3494013"/>
          </a:xfrm>
        </p:spPr>
        <p:txBody>
          <a:bodyPr/>
          <a:lstStyle/>
          <a:p>
            <a:r>
              <a:rPr lang="ja-JP" altLang="en-US" sz="2800" b="0" i="0" dirty="0">
                <a:effectLst/>
                <a:latin typeface="segoe ui" panose="020B0502040204020203" pitchFamily="34" charset="0"/>
              </a:rPr>
              <a:t>新型コロナウイルス感染症そのものよりも、はるかに多くの日本人が自殺によって亡くなっている。これはパンデミックの経済、社会的影響が絡んでいると思われる。全国の死者が</a:t>
            </a:r>
            <a:r>
              <a:rPr lang="en-US" altLang="ja-JP" sz="2800" b="0" i="0" dirty="0">
                <a:effectLst/>
                <a:latin typeface="segoe ui" panose="020B0502040204020203" pitchFamily="34" charset="0"/>
              </a:rPr>
              <a:t>2000</a:t>
            </a:r>
            <a:r>
              <a:rPr lang="ja-JP" altLang="en-US" sz="2800" b="0" i="0" dirty="0">
                <a:effectLst/>
                <a:latin typeface="segoe ui" panose="020B0502040204020203" pitchFamily="34" charset="0"/>
              </a:rPr>
              <a:t>人以下と、日本はコロナの流行に対して他国よりうまく対応した一方、警察庁の仮統計によれば</a:t>
            </a:r>
            <a:r>
              <a:rPr lang="en-US" altLang="ja-JP" sz="2800" b="0" i="0" dirty="0">
                <a:effectLst/>
                <a:latin typeface="segoe ui" panose="020B0502040204020203" pitchFamily="34" charset="0"/>
              </a:rPr>
              <a:t>10</a:t>
            </a:r>
            <a:r>
              <a:rPr lang="ja-JP" altLang="en-US" sz="2800" b="0" i="0" dirty="0">
                <a:effectLst/>
                <a:latin typeface="segoe ui" panose="020B0502040204020203" pitchFamily="34" charset="0"/>
              </a:rPr>
              <a:t>月だけで自殺者数は</a:t>
            </a:r>
            <a:r>
              <a:rPr lang="en-US" altLang="ja-JP" sz="2800" b="0" i="0" dirty="0">
                <a:effectLst/>
                <a:latin typeface="segoe ui" panose="020B0502040204020203" pitchFamily="34" charset="0"/>
              </a:rPr>
              <a:t>2153</a:t>
            </a:r>
            <a:r>
              <a:rPr lang="ja-JP" altLang="en-US" sz="2800" b="0" i="0" dirty="0">
                <a:effectLst/>
                <a:latin typeface="segoe ui" panose="020B0502040204020203" pitchFamily="34" charset="0"/>
              </a:rPr>
              <a:t>にも昇っている。これで上昇するのは</a:t>
            </a:r>
            <a:r>
              <a:rPr lang="en-US" altLang="ja-JP" sz="2800" b="0" i="0" dirty="0">
                <a:effectLst/>
                <a:latin typeface="segoe ui" panose="020B0502040204020203" pitchFamily="34" charset="0"/>
              </a:rPr>
              <a:t>4</a:t>
            </a:r>
            <a:r>
              <a:rPr lang="ja-JP" altLang="en-US" sz="2800" b="0" i="0" dirty="0">
                <a:effectLst/>
                <a:latin typeface="segoe ui" panose="020B0502040204020203" pitchFamily="34" charset="0"/>
              </a:rPr>
              <a:t>か月連続だ。</a:t>
            </a:r>
            <a:endParaRPr kumimoji="1" lang="ja-JP" altLang="en-US" sz="2800" dirty="0"/>
          </a:p>
        </p:txBody>
      </p:sp>
    </p:spTree>
    <p:extLst>
      <p:ext uri="{BB962C8B-B14F-4D97-AF65-F5344CB8AC3E}">
        <p14:creationId xmlns:p14="http://schemas.microsoft.com/office/powerpoint/2010/main" val="299109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ja-JP" altLang="en-US"/>
              <a:t>精神的に健康であるには</a:t>
            </a:r>
          </a:p>
        </p:txBody>
      </p:sp>
      <p:sp>
        <p:nvSpPr>
          <p:cNvPr id="150531" name="Rectangle 3"/>
          <p:cNvSpPr>
            <a:spLocks noGrp="1" noChangeArrowheads="1"/>
          </p:cNvSpPr>
          <p:nvPr>
            <p:ph type="body" idx="1"/>
          </p:nvPr>
        </p:nvSpPr>
        <p:spPr>
          <a:xfrm>
            <a:off x="457200" y="1600200"/>
            <a:ext cx="8229600" cy="4781128"/>
          </a:xfrm>
        </p:spPr>
        <p:txBody>
          <a:bodyPr/>
          <a:lstStyle/>
          <a:p>
            <a:pPr>
              <a:lnSpc>
                <a:spcPct val="90000"/>
              </a:lnSpc>
            </a:pPr>
            <a:r>
              <a:rPr lang="ja-JP" altLang="en-US" dirty="0">
                <a:solidFill>
                  <a:schemeClr val="tx2"/>
                </a:solidFill>
              </a:rPr>
              <a:t>ええ加減主義を実践する</a:t>
            </a:r>
            <a:r>
              <a:rPr lang="ja-JP" altLang="en-US" dirty="0"/>
              <a:t>にはどうするか</a:t>
            </a:r>
            <a:endParaRPr lang="en-US" altLang="ja-JP" dirty="0"/>
          </a:p>
          <a:p>
            <a:pPr>
              <a:lnSpc>
                <a:spcPct val="90000"/>
              </a:lnSpc>
            </a:pPr>
            <a:r>
              <a:rPr lang="ja-JP" altLang="en-US" dirty="0">
                <a:solidFill>
                  <a:schemeClr val="tx2"/>
                </a:solidFill>
              </a:rPr>
              <a:t>自己肯定感を持つ</a:t>
            </a:r>
          </a:p>
          <a:p>
            <a:pPr lvl="1">
              <a:lnSpc>
                <a:spcPct val="90000"/>
              </a:lnSpc>
            </a:pPr>
            <a:r>
              <a:rPr lang="ja-JP" altLang="en-US" dirty="0"/>
              <a:t>いい意味での自己中になれ</a:t>
            </a:r>
          </a:p>
          <a:p>
            <a:pPr lvl="1">
              <a:lnSpc>
                <a:spcPct val="90000"/>
              </a:lnSpc>
            </a:pPr>
            <a:r>
              <a:rPr lang="ja-JP" altLang="en-US" dirty="0"/>
              <a:t>そうすれば周りにも寛容になれる</a:t>
            </a:r>
          </a:p>
          <a:p>
            <a:pPr lvl="1">
              <a:lnSpc>
                <a:spcPct val="90000"/>
              </a:lnSpc>
            </a:pPr>
            <a:r>
              <a:rPr lang="en-US" altLang="ja-JP" dirty="0"/>
              <a:t>Me Yes and You Yes</a:t>
            </a:r>
          </a:p>
          <a:p>
            <a:pPr>
              <a:lnSpc>
                <a:spcPct val="90000"/>
              </a:lnSpc>
            </a:pPr>
            <a:r>
              <a:rPr lang="ja-JP" altLang="en-US" dirty="0">
                <a:solidFill>
                  <a:schemeClr val="tx2"/>
                </a:solidFill>
              </a:rPr>
              <a:t>楽観的になれ</a:t>
            </a:r>
          </a:p>
          <a:p>
            <a:pPr lvl="1">
              <a:lnSpc>
                <a:spcPct val="90000"/>
              </a:lnSpc>
            </a:pPr>
            <a:r>
              <a:rPr lang="ja-JP" altLang="en-US" dirty="0"/>
              <a:t>先のこと、まあ何とかなるだろう（心配が出そうになると振り払う）</a:t>
            </a:r>
          </a:p>
          <a:p>
            <a:pPr lvl="1">
              <a:lnSpc>
                <a:spcPct val="90000"/>
              </a:lnSpc>
            </a:pPr>
            <a:r>
              <a:rPr lang="ja-JP" altLang="en-US" dirty="0"/>
              <a:t>自己分析、反省のつもりが気分を下げる役割しか果たさないことがほとんど</a:t>
            </a:r>
          </a:p>
        </p:txBody>
      </p:sp>
    </p:spTree>
    <p:extLst>
      <p:ext uri="{BB962C8B-B14F-4D97-AF65-F5344CB8AC3E}">
        <p14:creationId xmlns:p14="http://schemas.microsoft.com/office/powerpoint/2010/main" val="2412709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062492-AAB7-4189-B0CF-FF33182A3D72}"/>
              </a:ext>
            </a:extLst>
          </p:cNvPr>
          <p:cNvSpPr>
            <a:spLocks noGrp="1"/>
          </p:cNvSpPr>
          <p:nvPr>
            <p:ph type="title"/>
          </p:nvPr>
        </p:nvSpPr>
        <p:spPr/>
        <p:txBody>
          <a:bodyPr/>
          <a:lstStyle/>
          <a:p>
            <a:r>
              <a:rPr kumimoji="1" lang="ja-JP" altLang="en-US" dirty="0"/>
              <a:t>パーソナリティ機能</a:t>
            </a:r>
          </a:p>
        </p:txBody>
      </p:sp>
      <p:sp>
        <p:nvSpPr>
          <p:cNvPr id="3" name="コンテンツ プレースホルダー 2">
            <a:extLst>
              <a:ext uri="{FF2B5EF4-FFF2-40B4-BE49-F238E27FC236}">
                <a16:creationId xmlns:a16="http://schemas.microsoft.com/office/drawing/2014/main" id="{1726B2E4-9168-4563-804F-50E56562BE8F}"/>
              </a:ext>
            </a:extLst>
          </p:cNvPr>
          <p:cNvSpPr>
            <a:spLocks noGrp="1"/>
          </p:cNvSpPr>
          <p:nvPr>
            <p:ph idx="1"/>
          </p:nvPr>
        </p:nvSpPr>
        <p:spPr>
          <a:xfrm>
            <a:off x="457200" y="1600200"/>
            <a:ext cx="8229600" cy="4853136"/>
          </a:xfrm>
        </p:spPr>
        <p:txBody>
          <a:bodyPr/>
          <a:lstStyle/>
          <a:p>
            <a:r>
              <a:rPr kumimoji="1" lang="ja-JP" altLang="en-US" dirty="0"/>
              <a:t>自己</a:t>
            </a:r>
            <a:endParaRPr kumimoji="1" lang="en-US" altLang="ja-JP" dirty="0"/>
          </a:p>
          <a:p>
            <a:pPr lvl="1"/>
            <a:r>
              <a:rPr lang="ja-JP" altLang="en-US" dirty="0"/>
              <a:t>同一性</a:t>
            </a:r>
            <a:endParaRPr lang="en-US" altLang="ja-JP" dirty="0"/>
          </a:p>
          <a:p>
            <a:pPr lvl="1"/>
            <a:r>
              <a:rPr kumimoji="1" lang="ja-JP" altLang="en-US" dirty="0"/>
              <a:t>自己志向性（自律性）</a:t>
            </a:r>
            <a:endParaRPr kumimoji="1" lang="en-US" altLang="ja-JP" dirty="0"/>
          </a:p>
          <a:p>
            <a:r>
              <a:rPr lang="ja-JP" altLang="en-US" dirty="0"/>
              <a:t>対人関係</a:t>
            </a:r>
            <a:endParaRPr lang="en-US" altLang="ja-JP" dirty="0"/>
          </a:p>
          <a:p>
            <a:pPr lvl="1"/>
            <a:r>
              <a:rPr kumimoji="1" lang="ja-JP" altLang="en-US" dirty="0"/>
              <a:t>共感性</a:t>
            </a:r>
            <a:endParaRPr kumimoji="1" lang="en-US" altLang="ja-JP" dirty="0"/>
          </a:p>
          <a:p>
            <a:pPr lvl="1"/>
            <a:r>
              <a:rPr lang="ja-JP" altLang="en-US" dirty="0"/>
              <a:t>親密さ</a:t>
            </a:r>
            <a:endParaRPr kumimoji="1" lang="ja-JP" altLang="en-US" dirty="0"/>
          </a:p>
        </p:txBody>
      </p:sp>
    </p:spTree>
    <p:extLst>
      <p:ext uri="{BB962C8B-B14F-4D97-AF65-F5344CB8AC3E}">
        <p14:creationId xmlns:p14="http://schemas.microsoft.com/office/powerpoint/2010/main" val="2335237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3B7D1-8751-4E62-9155-A77A1C6B0917}"/>
              </a:ext>
            </a:extLst>
          </p:cNvPr>
          <p:cNvSpPr>
            <a:spLocks noGrp="1"/>
          </p:cNvSpPr>
          <p:nvPr>
            <p:ph type="title"/>
          </p:nvPr>
        </p:nvSpPr>
        <p:spPr/>
        <p:txBody>
          <a:bodyPr/>
          <a:lstStyle/>
          <a:p>
            <a:r>
              <a:rPr kumimoji="1" lang="ja-JP" altLang="en-US" dirty="0"/>
              <a:t>パーソナリティ機能：自己</a:t>
            </a:r>
            <a:br>
              <a:rPr kumimoji="1" lang="en-US" altLang="ja-JP" dirty="0"/>
            </a:br>
            <a:r>
              <a:rPr kumimoji="1" lang="en-US" altLang="ja-JP" dirty="0"/>
              <a:t>Personality Functioning :Self</a:t>
            </a:r>
            <a:endParaRPr kumimoji="1" lang="ja-JP" altLang="en-US" dirty="0"/>
          </a:p>
        </p:txBody>
      </p:sp>
      <p:sp>
        <p:nvSpPr>
          <p:cNvPr id="3" name="コンテンツ プレースホルダー 2">
            <a:extLst>
              <a:ext uri="{FF2B5EF4-FFF2-40B4-BE49-F238E27FC236}">
                <a16:creationId xmlns:a16="http://schemas.microsoft.com/office/drawing/2014/main" id="{721E3153-9774-4181-9786-6F5A360E2F45}"/>
              </a:ext>
            </a:extLst>
          </p:cNvPr>
          <p:cNvSpPr>
            <a:spLocks noGrp="1"/>
          </p:cNvSpPr>
          <p:nvPr>
            <p:ph idx="1"/>
          </p:nvPr>
        </p:nvSpPr>
        <p:spPr/>
        <p:txBody>
          <a:bodyPr/>
          <a:lstStyle/>
          <a:p>
            <a:r>
              <a:rPr kumimoji="1" lang="ja-JP" altLang="en-US" dirty="0">
                <a:solidFill>
                  <a:srgbClr val="FFFF00"/>
                </a:solidFill>
              </a:rPr>
              <a:t>自己同一性</a:t>
            </a:r>
            <a:r>
              <a:rPr kumimoji="1" lang="en-US" altLang="ja-JP" dirty="0">
                <a:solidFill>
                  <a:srgbClr val="FFFF00"/>
                </a:solidFill>
              </a:rPr>
              <a:t>(Identity:</a:t>
            </a:r>
            <a:r>
              <a:rPr lang="ja-JP" altLang="en-US" dirty="0">
                <a:solidFill>
                  <a:srgbClr val="FFFF00"/>
                </a:solidFill>
              </a:rPr>
              <a:t>アイデンティティー）</a:t>
            </a:r>
            <a:endParaRPr kumimoji="1" lang="en-US" altLang="ja-JP" dirty="0">
              <a:solidFill>
                <a:srgbClr val="FFFF00"/>
              </a:solidFill>
            </a:endParaRPr>
          </a:p>
          <a:p>
            <a:pPr lvl="1"/>
            <a:r>
              <a:rPr lang="ja-JP" altLang="en-US" dirty="0"/>
              <a:t>役割に適した境界を保つ自分という意識</a:t>
            </a:r>
            <a:endParaRPr lang="en-US" altLang="ja-JP" dirty="0"/>
          </a:p>
          <a:p>
            <a:pPr lvl="1"/>
            <a:r>
              <a:rPr kumimoji="1" lang="ja-JP" altLang="en-US" dirty="0"/>
              <a:t>自己制御された肯定的自尊心</a:t>
            </a:r>
            <a:endParaRPr kumimoji="1" lang="en-US" altLang="ja-JP" dirty="0"/>
          </a:p>
          <a:p>
            <a:pPr lvl="1"/>
            <a:r>
              <a:rPr lang="ja-JP" altLang="en-US" dirty="0"/>
              <a:t>すべての情動を体験し、許容し、制御できる</a:t>
            </a:r>
            <a:endParaRPr lang="en-US" altLang="ja-JP" dirty="0"/>
          </a:p>
          <a:p>
            <a:r>
              <a:rPr kumimoji="1" lang="ja-JP" altLang="en-US" dirty="0">
                <a:solidFill>
                  <a:srgbClr val="FFFF00"/>
                </a:solidFill>
              </a:rPr>
              <a:t>自己志向性（</a:t>
            </a:r>
            <a:r>
              <a:rPr kumimoji="1" lang="en-US" altLang="ja-JP" dirty="0">
                <a:solidFill>
                  <a:srgbClr val="FFFF00"/>
                </a:solidFill>
              </a:rPr>
              <a:t>Self-direction</a:t>
            </a:r>
            <a:r>
              <a:rPr kumimoji="1" lang="ja-JP" altLang="en-US" dirty="0">
                <a:solidFill>
                  <a:srgbClr val="FFFF00"/>
                </a:solidFill>
              </a:rPr>
              <a:t>：自律性）</a:t>
            </a:r>
            <a:endParaRPr kumimoji="1" lang="en-US" altLang="ja-JP" dirty="0">
              <a:solidFill>
                <a:srgbClr val="FFFF00"/>
              </a:solidFill>
            </a:endParaRPr>
          </a:p>
          <a:p>
            <a:pPr lvl="1"/>
            <a:r>
              <a:rPr lang="ja-JP" altLang="en-US" dirty="0"/>
              <a:t>自己の能力の評価に基づく合理的目標を設定</a:t>
            </a:r>
            <a:endParaRPr lang="en-US" altLang="ja-JP" dirty="0"/>
          </a:p>
          <a:p>
            <a:pPr lvl="1"/>
            <a:r>
              <a:rPr kumimoji="1" lang="ja-JP" altLang="en-US" dirty="0"/>
              <a:t>適切な行動規範を利用し、多くの領域で達成感を持つ</a:t>
            </a:r>
            <a:endParaRPr kumimoji="1" lang="en-US" altLang="ja-JP" dirty="0"/>
          </a:p>
          <a:p>
            <a:pPr lvl="1"/>
            <a:r>
              <a:rPr lang="ja-JP" altLang="en-US" dirty="0"/>
              <a:t>内的体験を省察し意味づけることができる</a:t>
            </a:r>
            <a:endParaRPr kumimoji="1" lang="ja-JP" altLang="en-US" dirty="0"/>
          </a:p>
        </p:txBody>
      </p:sp>
    </p:spTree>
    <p:extLst>
      <p:ext uri="{BB962C8B-B14F-4D97-AF65-F5344CB8AC3E}">
        <p14:creationId xmlns:p14="http://schemas.microsoft.com/office/powerpoint/2010/main" val="1332598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497C8-1E00-45D0-AC34-7593BC828246}"/>
              </a:ext>
            </a:extLst>
          </p:cNvPr>
          <p:cNvSpPr>
            <a:spLocks noGrp="1"/>
          </p:cNvSpPr>
          <p:nvPr>
            <p:ph type="title"/>
          </p:nvPr>
        </p:nvSpPr>
        <p:spPr>
          <a:xfrm>
            <a:off x="179512" y="332656"/>
            <a:ext cx="8856984" cy="1368152"/>
          </a:xfrm>
        </p:spPr>
        <p:txBody>
          <a:bodyPr/>
          <a:lstStyle/>
          <a:p>
            <a:r>
              <a:rPr kumimoji="1" lang="ja-JP" altLang="en-US" dirty="0"/>
              <a:t>パーソナリティー機能：対人関係</a:t>
            </a:r>
            <a:br>
              <a:rPr kumimoji="1" lang="en-US" altLang="ja-JP" dirty="0"/>
            </a:br>
            <a:r>
              <a:rPr kumimoji="1" lang="en-US" altLang="ja-JP" dirty="0"/>
              <a:t>P F :Interpersonal</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D3164275-8AC9-4353-8CE7-F925F0EE4A6A}"/>
              </a:ext>
            </a:extLst>
          </p:cNvPr>
          <p:cNvSpPr>
            <a:spLocks noGrp="1"/>
          </p:cNvSpPr>
          <p:nvPr>
            <p:ph idx="1"/>
          </p:nvPr>
        </p:nvSpPr>
        <p:spPr>
          <a:xfrm>
            <a:off x="457200" y="1412776"/>
            <a:ext cx="8229600" cy="5112568"/>
          </a:xfrm>
        </p:spPr>
        <p:txBody>
          <a:bodyPr/>
          <a:lstStyle/>
          <a:p>
            <a:r>
              <a:rPr kumimoji="1" lang="ja-JP" altLang="en-US" dirty="0">
                <a:solidFill>
                  <a:srgbClr val="FFFF00"/>
                </a:solidFill>
              </a:rPr>
              <a:t>共感性</a:t>
            </a:r>
            <a:r>
              <a:rPr kumimoji="1" lang="en-US" altLang="ja-JP" dirty="0">
                <a:solidFill>
                  <a:srgbClr val="FFFF00"/>
                </a:solidFill>
              </a:rPr>
              <a:t>(Empathy)</a:t>
            </a:r>
          </a:p>
          <a:p>
            <a:pPr lvl="1"/>
            <a:r>
              <a:rPr lang="ja-JP" altLang="en-US" dirty="0"/>
              <a:t>他者の体験及び動機を正確に理解できる</a:t>
            </a:r>
            <a:endParaRPr lang="en-US" altLang="ja-JP" dirty="0"/>
          </a:p>
          <a:p>
            <a:pPr lvl="1"/>
            <a:r>
              <a:rPr kumimoji="1" lang="ja-JP" altLang="en-US" dirty="0"/>
              <a:t>異なる意見でも、他者の見方を理解し尊重</a:t>
            </a:r>
            <a:r>
              <a:rPr lang="ja-JP" altLang="en-US" dirty="0"/>
              <a:t>する</a:t>
            </a:r>
            <a:endParaRPr lang="en-US" altLang="ja-JP" dirty="0"/>
          </a:p>
          <a:p>
            <a:pPr lvl="1"/>
            <a:r>
              <a:rPr kumimoji="1" lang="ja-JP" altLang="en-US" dirty="0"/>
              <a:t>自己の行動が他者に及ぼす影響を理解する</a:t>
            </a:r>
            <a:endParaRPr kumimoji="1" lang="en-US" altLang="ja-JP" dirty="0"/>
          </a:p>
          <a:p>
            <a:r>
              <a:rPr lang="ja-JP" altLang="en-US" dirty="0">
                <a:solidFill>
                  <a:srgbClr val="FFFF00"/>
                </a:solidFill>
              </a:rPr>
              <a:t>親密さ</a:t>
            </a:r>
            <a:r>
              <a:rPr lang="en-US" altLang="ja-JP" dirty="0">
                <a:solidFill>
                  <a:srgbClr val="FFFF00"/>
                </a:solidFill>
              </a:rPr>
              <a:t>(Intimacy)</a:t>
            </a:r>
          </a:p>
          <a:p>
            <a:pPr lvl="1"/>
            <a:r>
              <a:rPr kumimoji="1" lang="ja-JP" altLang="en-US" dirty="0"/>
              <a:t>個人及び地域の生活で、充実し持続的な多くの関係を持つ</a:t>
            </a:r>
            <a:endParaRPr kumimoji="1" lang="en-US" altLang="ja-JP" dirty="0"/>
          </a:p>
          <a:p>
            <a:pPr lvl="1"/>
            <a:r>
              <a:rPr lang="ja-JP" altLang="en-US" dirty="0"/>
              <a:t>思いやりがあり親密な互恵的関係を持てる</a:t>
            </a:r>
            <a:endParaRPr lang="en-US" altLang="ja-JP" dirty="0"/>
          </a:p>
          <a:p>
            <a:pPr lvl="1"/>
            <a:r>
              <a:rPr kumimoji="1" lang="ja-JP" altLang="en-US" dirty="0"/>
              <a:t>さまざまな他者の思考、情動、行動に柔軟に対応できる</a:t>
            </a:r>
          </a:p>
        </p:txBody>
      </p:sp>
    </p:spTree>
    <p:extLst>
      <p:ext uri="{BB962C8B-B14F-4D97-AF65-F5344CB8AC3E}">
        <p14:creationId xmlns:p14="http://schemas.microsoft.com/office/powerpoint/2010/main" val="2277516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BC652-DD4D-4A59-9FFF-C6F043655899}"/>
              </a:ext>
            </a:extLst>
          </p:cNvPr>
          <p:cNvSpPr>
            <a:spLocks noGrp="1"/>
          </p:cNvSpPr>
          <p:nvPr>
            <p:ph type="title"/>
          </p:nvPr>
        </p:nvSpPr>
        <p:spPr/>
        <p:txBody>
          <a:bodyPr/>
          <a:lstStyle/>
          <a:p>
            <a:r>
              <a:rPr kumimoji="1" lang="ja-JP" altLang="en-US" dirty="0"/>
              <a:t>より良い相談・支援をするために</a:t>
            </a:r>
          </a:p>
        </p:txBody>
      </p:sp>
      <p:sp>
        <p:nvSpPr>
          <p:cNvPr id="3" name="コンテンツ プレースホルダー 2">
            <a:extLst>
              <a:ext uri="{FF2B5EF4-FFF2-40B4-BE49-F238E27FC236}">
                <a16:creationId xmlns:a16="http://schemas.microsoft.com/office/drawing/2014/main" id="{588E86FC-8940-4429-BB09-543C17F72FB6}"/>
              </a:ext>
            </a:extLst>
          </p:cNvPr>
          <p:cNvSpPr>
            <a:spLocks noGrp="1"/>
          </p:cNvSpPr>
          <p:nvPr>
            <p:ph idx="1"/>
          </p:nvPr>
        </p:nvSpPr>
        <p:spPr>
          <a:xfrm>
            <a:off x="457200" y="1600200"/>
            <a:ext cx="8435280" cy="4781128"/>
          </a:xfrm>
        </p:spPr>
        <p:txBody>
          <a:bodyPr/>
          <a:lstStyle/>
          <a:p>
            <a:r>
              <a:rPr kumimoji="1" lang="ja-JP" altLang="en-US" dirty="0"/>
              <a:t>支援目標・プログラムを作るとき、利用者のパーソナリティ機能を評価し、念頭に置く</a:t>
            </a:r>
            <a:endParaRPr kumimoji="1" lang="en-US" altLang="ja-JP" dirty="0"/>
          </a:p>
          <a:p>
            <a:r>
              <a:rPr lang="ja-JP" altLang="en-US" dirty="0"/>
              <a:t>目標設定を行う時、利用者の自尊心を損なっていないかを考える</a:t>
            </a:r>
            <a:endParaRPr lang="en-US" altLang="ja-JP" dirty="0"/>
          </a:p>
          <a:p>
            <a:r>
              <a:rPr kumimoji="1" lang="ja-JP" altLang="en-US" dirty="0"/>
              <a:t>利用者が不合理に高い目標設定をするとき、その背景を考えつつ合理的目標に再設定する</a:t>
            </a:r>
            <a:endParaRPr kumimoji="1" lang="en-US" altLang="ja-JP" dirty="0"/>
          </a:p>
          <a:p>
            <a:r>
              <a:rPr lang="ja-JP" altLang="en-US" dirty="0"/>
              <a:t>利用者との間の心理的葛藤が高まったとき、支援者自身のパーソナリティー機能の低下の危険があると知っておく</a:t>
            </a:r>
            <a:endParaRPr kumimoji="1" lang="ja-JP" altLang="en-US" dirty="0"/>
          </a:p>
        </p:txBody>
      </p:sp>
    </p:spTree>
    <p:extLst>
      <p:ext uri="{BB962C8B-B14F-4D97-AF65-F5344CB8AC3E}">
        <p14:creationId xmlns:p14="http://schemas.microsoft.com/office/powerpoint/2010/main" val="159758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ja-JP" altLang="en-US"/>
              <a:t>精神的に健康であるには</a:t>
            </a:r>
          </a:p>
        </p:txBody>
      </p:sp>
      <p:sp>
        <p:nvSpPr>
          <p:cNvPr id="150531" name="Rectangle 3"/>
          <p:cNvSpPr>
            <a:spLocks noGrp="1" noChangeArrowheads="1"/>
          </p:cNvSpPr>
          <p:nvPr>
            <p:ph type="body" idx="1"/>
          </p:nvPr>
        </p:nvSpPr>
        <p:spPr>
          <a:xfrm>
            <a:off x="457200" y="1600200"/>
            <a:ext cx="8229600" cy="4781128"/>
          </a:xfrm>
        </p:spPr>
        <p:txBody>
          <a:bodyPr/>
          <a:lstStyle/>
          <a:p>
            <a:pPr>
              <a:lnSpc>
                <a:spcPct val="90000"/>
              </a:lnSpc>
            </a:pPr>
            <a:r>
              <a:rPr lang="ja-JP" altLang="en-US" dirty="0">
                <a:solidFill>
                  <a:schemeClr val="tx2"/>
                </a:solidFill>
              </a:rPr>
              <a:t>ええ加減主義を実践する</a:t>
            </a:r>
            <a:r>
              <a:rPr lang="ja-JP" altLang="en-US" dirty="0"/>
              <a:t>にはどうするか</a:t>
            </a:r>
            <a:endParaRPr lang="en-US" altLang="ja-JP" dirty="0"/>
          </a:p>
          <a:p>
            <a:pPr>
              <a:lnSpc>
                <a:spcPct val="90000"/>
              </a:lnSpc>
            </a:pPr>
            <a:r>
              <a:rPr lang="ja-JP" altLang="en-US" dirty="0">
                <a:solidFill>
                  <a:schemeClr val="tx2"/>
                </a:solidFill>
              </a:rPr>
              <a:t>自己肯定感を持つ</a:t>
            </a:r>
          </a:p>
          <a:p>
            <a:pPr lvl="1">
              <a:lnSpc>
                <a:spcPct val="90000"/>
              </a:lnSpc>
            </a:pPr>
            <a:r>
              <a:rPr lang="ja-JP" altLang="en-US" dirty="0"/>
              <a:t>いい意味での自己中になれ</a:t>
            </a:r>
          </a:p>
          <a:p>
            <a:pPr lvl="1">
              <a:lnSpc>
                <a:spcPct val="90000"/>
              </a:lnSpc>
            </a:pPr>
            <a:r>
              <a:rPr lang="ja-JP" altLang="en-US" dirty="0"/>
              <a:t>そうすれば周りにも寛容になれる</a:t>
            </a:r>
          </a:p>
          <a:p>
            <a:pPr lvl="1">
              <a:lnSpc>
                <a:spcPct val="90000"/>
              </a:lnSpc>
            </a:pPr>
            <a:r>
              <a:rPr lang="en-US" altLang="ja-JP" dirty="0"/>
              <a:t>Me Yes and You Yes</a:t>
            </a:r>
          </a:p>
          <a:p>
            <a:pPr>
              <a:lnSpc>
                <a:spcPct val="90000"/>
              </a:lnSpc>
            </a:pPr>
            <a:r>
              <a:rPr lang="ja-JP" altLang="en-US" dirty="0">
                <a:solidFill>
                  <a:schemeClr val="tx2"/>
                </a:solidFill>
              </a:rPr>
              <a:t>楽観的になれ</a:t>
            </a:r>
          </a:p>
          <a:p>
            <a:pPr lvl="1">
              <a:lnSpc>
                <a:spcPct val="90000"/>
              </a:lnSpc>
            </a:pPr>
            <a:r>
              <a:rPr lang="ja-JP" altLang="en-US" dirty="0"/>
              <a:t>先のこと、まあ何とかなるだろう（心配が出そうになると振り払う）</a:t>
            </a:r>
          </a:p>
          <a:p>
            <a:pPr lvl="1">
              <a:lnSpc>
                <a:spcPct val="90000"/>
              </a:lnSpc>
            </a:pPr>
            <a:r>
              <a:rPr lang="ja-JP" altLang="en-US" dirty="0"/>
              <a:t>自己分析、反省のつもりが気分を下げる役割しか果たさないことがほとんど</a:t>
            </a:r>
          </a:p>
        </p:txBody>
      </p:sp>
    </p:spTree>
    <p:extLst>
      <p:ext uri="{BB962C8B-B14F-4D97-AF65-F5344CB8AC3E}">
        <p14:creationId xmlns:p14="http://schemas.microsoft.com/office/powerpoint/2010/main" val="1752829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447800" y="60960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2004</a:t>
            </a:r>
            <a:r>
              <a:rPr lang="ja-JP" altLang="en-US" sz="2400">
                <a:latin typeface="Times New Roman" pitchFamily="18" charset="0"/>
              </a:rPr>
              <a:t>年</a:t>
            </a:r>
            <a:r>
              <a:rPr lang="en-US" altLang="ja-JP" sz="2400">
                <a:latin typeface="Times New Roman" pitchFamily="18" charset="0"/>
              </a:rPr>
              <a:t>2</a:t>
            </a:r>
            <a:r>
              <a:rPr lang="ja-JP" altLang="en-US" sz="2400">
                <a:latin typeface="Times New Roman" pitchFamily="18" charset="0"/>
              </a:rPr>
              <a:t>月</a:t>
            </a:r>
            <a:r>
              <a:rPr lang="en-US" altLang="ja-JP" sz="2400">
                <a:latin typeface="Times New Roman" pitchFamily="18" charset="0"/>
              </a:rPr>
              <a:t>23</a:t>
            </a:r>
            <a:r>
              <a:rPr lang="ja-JP" altLang="en-US" sz="2400">
                <a:latin typeface="Times New Roman" pitchFamily="18" charset="0"/>
              </a:rPr>
              <a:t>日　</a:t>
            </a:r>
            <a:r>
              <a:rPr lang="ja-JP" altLang="en-US" sz="2400">
                <a:solidFill>
                  <a:srgbClr val="FFFF00"/>
                </a:solidFill>
                <a:latin typeface="Times New Roman" pitchFamily="18" charset="0"/>
              </a:rPr>
              <a:t>箕面公園のサル　何を瞑想する？</a:t>
            </a:r>
          </a:p>
        </p:txBody>
      </p:sp>
      <p:pic>
        <p:nvPicPr>
          <p:cNvPr id="48131" name="Picture 3" descr="mon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7" y="304800"/>
            <a:ext cx="7604125"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1884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FE579CE4-348F-459E-890C-0FDAB685F497}"/>
              </a:ext>
            </a:extLst>
          </p:cNvPr>
          <p:cNvGraphicFramePr>
            <a:graphicFrameLocks noGrp="1"/>
          </p:cNvGraphicFramePr>
          <p:nvPr>
            <p:extLst>
              <p:ext uri="{D42A27DB-BD31-4B8C-83A1-F6EECF244321}">
                <p14:modId xmlns:p14="http://schemas.microsoft.com/office/powerpoint/2010/main" val="1108279183"/>
              </p:ext>
            </p:extLst>
          </p:nvPr>
        </p:nvGraphicFramePr>
        <p:xfrm>
          <a:off x="0" y="188640"/>
          <a:ext cx="9108513" cy="6664690"/>
        </p:xfrm>
        <a:graphic>
          <a:graphicData uri="http://schemas.openxmlformats.org/drawingml/2006/table">
            <a:tbl>
              <a:tblPr>
                <a:tableStyleId>{5C22544A-7EE6-4342-B048-85BDC9FD1C3A}</a:tableStyleId>
              </a:tblPr>
              <a:tblGrid>
                <a:gridCol w="752984">
                  <a:extLst>
                    <a:ext uri="{9D8B030D-6E8A-4147-A177-3AD203B41FA5}">
                      <a16:colId xmlns:a16="http://schemas.microsoft.com/office/drawing/2014/main" val="3796803154"/>
                    </a:ext>
                  </a:extLst>
                </a:gridCol>
                <a:gridCol w="642733">
                  <a:extLst>
                    <a:ext uri="{9D8B030D-6E8A-4147-A177-3AD203B41FA5}">
                      <a16:colId xmlns:a16="http://schemas.microsoft.com/office/drawing/2014/main" val="3566947954"/>
                    </a:ext>
                  </a:extLst>
                </a:gridCol>
                <a:gridCol w="642733">
                  <a:extLst>
                    <a:ext uri="{9D8B030D-6E8A-4147-A177-3AD203B41FA5}">
                      <a16:colId xmlns:a16="http://schemas.microsoft.com/office/drawing/2014/main" val="1545828696"/>
                    </a:ext>
                  </a:extLst>
                </a:gridCol>
                <a:gridCol w="642733">
                  <a:extLst>
                    <a:ext uri="{9D8B030D-6E8A-4147-A177-3AD203B41FA5}">
                      <a16:colId xmlns:a16="http://schemas.microsoft.com/office/drawing/2014/main" val="306261563"/>
                    </a:ext>
                  </a:extLst>
                </a:gridCol>
                <a:gridCol w="642733">
                  <a:extLst>
                    <a:ext uri="{9D8B030D-6E8A-4147-A177-3AD203B41FA5}">
                      <a16:colId xmlns:a16="http://schemas.microsoft.com/office/drawing/2014/main" val="3442278172"/>
                    </a:ext>
                  </a:extLst>
                </a:gridCol>
                <a:gridCol w="642733">
                  <a:extLst>
                    <a:ext uri="{9D8B030D-6E8A-4147-A177-3AD203B41FA5}">
                      <a16:colId xmlns:a16="http://schemas.microsoft.com/office/drawing/2014/main" val="359737077"/>
                    </a:ext>
                  </a:extLst>
                </a:gridCol>
                <a:gridCol w="642733">
                  <a:extLst>
                    <a:ext uri="{9D8B030D-6E8A-4147-A177-3AD203B41FA5}">
                      <a16:colId xmlns:a16="http://schemas.microsoft.com/office/drawing/2014/main" val="1329770509"/>
                    </a:ext>
                  </a:extLst>
                </a:gridCol>
                <a:gridCol w="642733">
                  <a:extLst>
                    <a:ext uri="{9D8B030D-6E8A-4147-A177-3AD203B41FA5}">
                      <a16:colId xmlns:a16="http://schemas.microsoft.com/office/drawing/2014/main" val="216958669"/>
                    </a:ext>
                  </a:extLst>
                </a:gridCol>
                <a:gridCol w="642733">
                  <a:extLst>
                    <a:ext uri="{9D8B030D-6E8A-4147-A177-3AD203B41FA5}">
                      <a16:colId xmlns:a16="http://schemas.microsoft.com/office/drawing/2014/main" val="353378579"/>
                    </a:ext>
                  </a:extLst>
                </a:gridCol>
                <a:gridCol w="642733">
                  <a:extLst>
                    <a:ext uri="{9D8B030D-6E8A-4147-A177-3AD203B41FA5}">
                      <a16:colId xmlns:a16="http://schemas.microsoft.com/office/drawing/2014/main" val="4094932393"/>
                    </a:ext>
                  </a:extLst>
                </a:gridCol>
                <a:gridCol w="642733">
                  <a:extLst>
                    <a:ext uri="{9D8B030D-6E8A-4147-A177-3AD203B41FA5}">
                      <a16:colId xmlns:a16="http://schemas.microsoft.com/office/drawing/2014/main" val="3502218358"/>
                    </a:ext>
                  </a:extLst>
                </a:gridCol>
                <a:gridCol w="642733">
                  <a:extLst>
                    <a:ext uri="{9D8B030D-6E8A-4147-A177-3AD203B41FA5}">
                      <a16:colId xmlns:a16="http://schemas.microsoft.com/office/drawing/2014/main" val="3020917069"/>
                    </a:ext>
                  </a:extLst>
                </a:gridCol>
                <a:gridCol w="642733">
                  <a:extLst>
                    <a:ext uri="{9D8B030D-6E8A-4147-A177-3AD203B41FA5}">
                      <a16:colId xmlns:a16="http://schemas.microsoft.com/office/drawing/2014/main" val="1624973196"/>
                    </a:ext>
                  </a:extLst>
                </a:gridCol>
                <a:gridCol w="642733">
                  <a:extLst>
                    <a:ext uri="{9D8B030D-6E8A-4147-A177-3AD203B41FA5}">
                      <a16:colId xmlns:a16="http://schemas.microsoft.com/office/drawing/2014/main" val="3575737254"/>
                    </a:ext>
                  </a:extLst>
                </a:gridCol>
              </a:tblGrid>
              <a:tr h="301654">
                <a:tc gridSpan="14">
                  <a:txBody>
                    <a:bodyPr/>
                    <a:lstStyle/>
                    <a:p>
                      <a:pPr algn="ctr" fontAlgn="ctr"/>
                      <a:r>
                        <a:rPr lang="ja-JP" altLang="en-US" sz="1800" u="none" strike="noStrike" dirty="0">
                          <a:effectLst/>
                        </a:rPr>
                        <a:t>自殺者年度別月次推移　　警察庁ホームページより</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52397210"/>
                  </a:ext>
                </a:extLst>
              </a:tr>
              <a:tr h="235668">
                <a:tc>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646886291"/>
                  </a:ext>
                </a:extLst>
              </a:tr>
              <a:tr h="235668">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4043395500"/>
                  </a:ext>
                </a:extLst>
              </a:tr>
              <a:tr h="235668">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317813223"/>
                  </a:ext>
                </a:extLst>
              </a:tr>
              <a:tr h="235668">
                <a:tc>
                  <a:txBody>
                    <a:bodyPr/>
                    <a:lstStyle/>
                    <a:p>
                      <a:pPr algn="ctr" fontAlgn="ctr"/>
                      <a:r>
                        <a:rPr lang="en-US" altLang="ja-JP" sz="1200" u="none" strike="noStrike" dirty="0">
                          <a:effectLst/>
                        </a:rPr>
                        <a:t>2020</a:t>
                      </a:r>
                      <a:r>
                        <a:rPr lang="ja-JP" altLang="en-US" sz="1200" u="none" strike="noStrike" dirty="0">
                          <a:effectLst/>
                        </a:rPr>
                        <a:t>年</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1</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3</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4</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5</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6</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7</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8</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9</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10</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ja-JP" altLang="en-US" sz="1200" u="none" strike="noStrike">
                          <a:effectLst/>
                        </a:rPr>
                        <a:t>年間</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053173915"/>
                  </a:ext>
                </a:extLst>
              </a:tr>
              <a:tr h="235668">
                <a:tc>
                  <a:txBody>
                    <a:bodyPr/>
                    <a:lstStyle/>
                    <a:p>
                      <a:pPr algn="l" fontAlgn="ctr"/>
                      <a:r>
                        <a:rPr lang="ja-JP" altLang="en-US" sz="1200" u="none" strike="noStrike" dirty="0">
                          <a:effectLst/>
                        </a:rPr>
                        <a:t>合計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1,680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1,453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1,749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1,502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1,581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1,570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1,851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1,910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1,849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2,158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l" fontAlgn="ctr"/>
                      <a:r>
                        <a:rPr lang="ja-JP" altLang="en-US" sz="1200" u="none" strike="noStrike" dirty="0">
                          <a:effectLst/>
                        </a:rPr>
                        <a:t>　</a:t>
                      </a:r>
                      <a:r>
                        <a:rPr lang="en-US" altLang="ja-JP" sz="1200" u="none" strike="noStrike" dirty="0">
                          <a:effectLst/>
                        </a:rPr>
                        <a:t>1798</a:t>
                      </a:r>
                    </a:p>
                  </a:txBody>
                  <a:tcPr marL="6408" marR="6408" marT="6408" marB="0" anchor="ctr">
                    <a:solidFill>
                      <a:srgbClr val="FFFF00"/>
                    </a:solidFill>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17,303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extLst>
                  <a:ext uri="{0D108BD9-81ED-4DB2-BD59-A6C34878D82A}">
                    <a16:rowId xmlns:a16="http://schemas.microsoft.com/office/drawing/2014/main" val="2018119435"/>
                  </a:ext>
                </a:extLst>
              </a:tr>
              <a:tr h="235668">
                <a:tc>
                  <a:txBody>
                    <a:bodyPr/>
                    <a:lstStyle/>
                    <a:p>
                      <a:pPr algn="l" fontAlgn="ctr"/>
                      <a:r>
                        <a:rPr lang="ja-JP" altLang="en-US" sz="1200" u="none" strike="noStrike" dirty="0">
                          <a:effectLst/>
                        </a:rPr>
                        <a:t>男性</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1,185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1,026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1,243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1,060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1,088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1,061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1,189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1,241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1,201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1,306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r>
                        <a:rPr lang="en-US" altLang="ja-JP" sz="1200" u="none" strike="noStrike" dirty="0">
                          <a:effectLst/>
                        </a:rPr>
                        <a:t>1169</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11,600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507134297"/>
                  </a:ext>
                </a:extLst>
              </a:tr>
              <a:tr h="235668">
                <a:tc>
                  <a:txBody>
                    <a:bodyPr/>
                    <a:lstStyle/>
                    <a:p>
                      <a:pPr algn="l" fontAlgn="ctr"/>
                      <a:r>
                        <a:rPr lang="ja-JP" altLang="en-US" sz="1200" u="none" strike="noStrike" dirty="0">
                          <a:effectLst/>
                        </a:rPr>
                        <a:t>女性</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495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427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506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442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493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solidFill>
                            <a:srgbClr val="FF0000"/>
                          </a:solidFill>
                          <a:effectLst/>
                        </a:rPr>
                        <a:t>509 </a:t>
                      </a:r>
                      <a:endParaRPr lang="en-US" altLang="ja-JP"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solidFill>
                            <a:srgbClr val="FF0000"/>
                          </a:solidFill>
                          <a:effectLst/>
                        </a:rPr>
                        <a:t>662 </a:t>
                      </a:r>
                      <a:endParaRPr lang="en-US" altLang="ja-JP"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solidFill>
                            <a:srgbClr val="FF0000"/>
                          </a:solidFill>
                          <a:effectLst/>
                        </a:rPr>
                        <a:t>669 </a:t>
                      </a:r>
                      <a:endParaRPr lang="en-US" altLang="ja-JP"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solidFill>
                            <a:srgbClr val="FF0000"/>
                          </a:solidFill>
                          <a:effectLst/>
                        </a:rPr>
                        <a:t>648 </a:t>
                      </a:r>
                      <a:endParaRPr lang="en-US" altLang="ja-JP"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solidFill>
                            <a:srgbClr val="FF0000"/>
                          </a:solidFill>
                          <a:effectLst/>
                        </a:rPr>
                        <a:t>852 </a:t>
                      </a:r>
                      <a:endParaRPr lang="en-US" altLang="ja-JP"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l" fontAlgn="ctr"/>
                      <a:r>
                        <a:rPr lang="ja-JP" altLang="en-US" sz="1200" u="none" strike="noStrike" dirty="0">
                          <a:effectLst/>
                        </a:rPr>
                        <a:t>　</a:t>
                      </a:r>
                      <a:r>
                        <a:rPr lang="en-US" altLang="ja-JP" sz="1200" u="none" strike="noStrike" dirty="0">
                          <a:effectLst/>
                        </a:rPr>
                        <a:t>629</a:t>
                      </a:r>
                    </a:p>
                  </a:txBody>
                  <a:tcPr marL="6408" marR="6408" marT="6408" marB="0" anchor="ctr">
                    <a:solidFill>
                      <a:srgbClr val="F9C5BF"/>
                    </a:solidFill>
                  </a:tcP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5,703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extLst>
                  <a:ext uri="{0D108BD9-81ED-4DB2-BD59-A6C34878D82A}">
                    <a16:rowId xmlns:a16="http://schemas.microsoft.com/office/drawing/2014/main" val="3247955709"/>
                  </a:ext>
                </a:extLst>
              </a:tr>
              <a:tr h="235668">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234721815"/>
                  </a:ext>
                </a:extLst>
              </a:tr>
              <a:tr h="235668">
                <a:tc>
                  <a:txBody>
                    <a:bodyPr/>
                    <a:lstStyle/>
                    <a:p>
                      <a:pPr algn="ctr" fontAlgn="ctr"/>
                      <a:r>
                        <a:rPr lang="en-US" altLang="ja-JP" sz="1200" u="none" strike="noStrike">
                          <a:effectLst/>
                        </a:rPr>
                        <a:t>2019</a:t>
                      </a:r>
                      <a:r>
                        <a:rPr lang="ja-JP" altLang="en-US" sz="1200" u="none" strike="noStrike">
                          <a:effectLst/>
                        </a:rPr>
                        <a:t>年</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1</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2</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3</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4</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5</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6</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7</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8</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9</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10</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ja-JP" altLang="en-US" sz="1200" u="none" strike="noStrike">
                          <a:effectLst/>
                        </a:rPr>
                        <a:t>年間</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497854488"/>
                  </a:ext>
                </a:extLst>
              </a:tr>
              <a:tr h="235668">
                <a:tc>
                  <a:txBody>
                    <a:bodyPr/>
                    <a:lstStyle/>
                    <a:p>
                      <a:pPr algn="l" fontAlgn="ctr"/>
                      <a:r>
                        <a:rPr lang="ja-JP" altLang="en-US" sz="1200" u="none" strike="noStrike" dirty="0">
                          <a:effectLst/>
                        </a:rPr>
                        <a:t>合計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1,684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1,615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1,856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1,814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1,853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1,640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1,793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1,603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1,662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1,539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a:effectLst/>
                        </a:rPr>
                        <a:t>1,616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1,494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20,169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extLst>
                  <a:ext uri="{0D108BD9-81ED-4DB2-BD59-A6C34878D82A}">
                    <a16:rowId xmlns:a16="http://schemas.microsoft.com/office/drawing/2014/main" val="4046891746"/>
                  </a:ext>
                </a:extLst>
              </a:tr>
              <a:tr h="235668">
                <a:tc>
                  <a:txBody>
                    <a:bodyPr/>
                    <a:lstStyle/>
                    <a:p>
                      <a:pPr algn="l" fontAlgn="ctr"/>
                      <a:r>
                        <a:rPr lang="ja-JP" altLang="en-US" sz="1200" u="none" strike="noStrike">
                          <a:effectLst/>
                        </a:rPr>
                        <a:t>男性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1,176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1,122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1,324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1,289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1,298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1,145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1,230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1,139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1,161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1,073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1,086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dirty="0">
                          <a:effectLst/>
                        </a:rPr>
                        <a:t>1,035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r" fontAlgn="ctr"/>
                      <a:r>
                        <a:rPr lang="en-US" altLang="ja-JP" sz="1200" u="none" strike="noStrike">
                          <a:effectLst/>
                        </a:rPr>
                        <a:t>14,078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462611079"/>
                  </a:ext>
                </a:extLst>
              </a:tr>
              <a:tr h="235668">
                <a:tc>
                  <a:txBody>
                    <a:bodyPr/>
                    <a:lstStyle/>
                    <a:p>
                      <a:pPr algn="l" fontAlgn="ctr"/>
                      <a:r>
                        <a:rPr lang="ja-JP" altLang="en-US" sz="1200" u="none" strike="noStrike" dirty="0">
                          <a:effectLst/>
                        </a:rPr>
                        <a:t>女性</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508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493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532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525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555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495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563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464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501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a:effectLst/>
                        </a:rPr>
                        <a:t>466 </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530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459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tc>
                  <a:txBody>
                    <a:bodyPr/>
                    <a:lstStyle/>
                    <a:p>
                      <a:pPr algn="r" fontAlgn="ctr"/>
                      <a:r>
                        <a:rPr lang="en-US" altLang="ja-JP" sz="1200" u="none" strike="noStrike" dirty="0">
                          <a:effectLst/>
                        </a:rPr>
                        <a:t>6,091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9C5BF"/>
                    </a:solidFill>
                  </a:tcPr>
                </a:tc>
                <a:extLst>
                  <a:ext uri="{0D108BD9-81ED-4DB2-BD59-A6C34878D82A}">
                    <a16:rowId xmlns:a16="http://schemas.microsoft.com/office/drawing/2014/main" val="2537033615"/>
                  </a:ext>
                </a:extLst>
              </a:tr>
              <a:tr h="235668">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789576552"/>
                  </a:ext>
                </a:extLst>
              </a:tr>
              <a:tr h="235668">
                <a:tc>
                  <a:txBody>
                    <a:bodyPr/>
                    <a:lstStyle/>
                    <a:p>
                      <a:pPr algn="ctr" fontAlgn="ctr"/>
                      <a:r>
                        <a:rPr lang="en-US" altLang="ja-JP" sz="1200" u="none" strike="noStrike">
                          <a:effectLst/>
                        </a:rPr>
                        <a:t>2018</a:t>
                      </a:r>
                      <a:r>
                        <a:rPr lang="ja-JP" altLang="en-US" sz="1200" u="none" strike="noStrike">
                          <a:effectLst/>
                        </a:rPr>
                        <a:t>年</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3</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4</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5</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6</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7</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8</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9</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10</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ja-JP" altLang="en-US" sz="1200" u="none" strike="noStrike">
                          <a:effectLst/>
                        </a:rPr>
                        <a:t>年間</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532495660"/>
                  </a:ext>
                </a:extLst>
              </a:tr>
              <a:tr h="235668">
                <a:tc>
                  <a:txBody>
                    <a:bodyPr/>
                    <a:lstStyle/>
                    <a:p>
                      <a:pPr algn="l" fontAlgn="ctr"/>
                      <a:r>
                        <a:rPr lang="ja-JP" altLang="en-US" sz="1200" u="none" strike="noStrike" dirty="0">
                          <a:effectLst/>
                        </a:rPr>
                        <a:t>合計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1,641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1,599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2,005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1,825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1,863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1,740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1,725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1,708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1,728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1,793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1,623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1,590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20,840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extLst>
                  <a:ext uri="{0D108BD9-81ED-4DB2-BD59-A6C34878D82A}">
                    <a16:rowId xmlns:a16="http://schemas.microsoft.com/office/drawing/2014/main" val="156410944"/>
                  </a:ext>
                </a:extLst>
              </a:tr>
              <a:tr h="235668">
                <a:tc>
                  <a:txBody>
                    <a:bodyPr/>
                    <a:lstStyle/>
                    <a:p>
                      <a:pPr algn="l" fontAlgn="ctr"/>
                      <a:r>
                        <a:rPr lang="ja-JP" altLang="en-US" sz="1200" u="none" strike="noStrike">
                          <a:effectLst/>
                        </a:rPr>
                        <a:t>男性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577836594"/>
                  </a:ext>
                </a:extLst>
              </a:tr>
              <a:tr h="235668">
                <a:tc>
                  <a:txBody>
                    <a:bodyPr/>
                    <a:lstStyle/>
                    <a:p>
                      <a:pPr algn="l" fontAlgn="ctr"/>
                      <a:r>
                        <a:rPr lang="ja-JP" altLang="en-US" sz="1200" u="none" strike="noStrike">
                          <a:effectLst/>
                        </a:rPr>
                        <a:t>女性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266517109"/>
                  </a:ext>
                </a:extLst>
              </a:tr>
              <a:tr h="235668">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000819628"/>
                  </a:ext>
                </a:extLst>
              </a:tr>
              <a:tr h="235668">
                <a:tc>
                  <a:txBody>
                    <a:bodyPr/>
                    <a:lstStyle/>
                    <a:p>
                      <a:pPr algn="ctr" fontAlgn="ctr"/>
                      <a:r>
                        <a:rPr lang="en-US" altLang="ja-JP" sz="1200" u="none" strike="noStrike">
                          <a:effectLst/>
                        </a:rPr>
                        <a:t>2017</a:t>
                      </a:r>
                      <a:r>
                        <a:rPr lang="ja-JP" altLang="en-US" sz="1200" u="none" strike="noStrike">
                          <a:effectLst/>
                        </a:rPr>
                        <a:t>年</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3</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4</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5</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6</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7</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8</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9</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10</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ja-JP" altLang="en-US" sz="1200" u="none" strike="noStrike">
                          <a:effectLst/>
                        </a:rPr>
                        <a:t>年間</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3536360914"/>
                  </a:ext>
                </a:extLst>
              </a:tr>
              <a:tr h="235668">
                <a:tc>
                  <a:txBody>
                    <a:bodyPr/>
                    <a:lstStyle/>
                    <a:p>
                      <a:pPr algn="l" fontAlgn="ctr"/>
                      <a:r>
                        <a:rPr lang="ja-JP" altLang="en-US" sz="1200" u="none" strike="noStrike" dirty="0">
                          <a:effectLst/>
                        </a:rPr>
                        <a:t>合計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1,815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1,646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1,915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1,940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2,024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1,869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1,837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1,852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1,821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1,642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1,565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1,395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21,321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extLst>
                  <a:ext uri="{0D108BD9-81ED-4DB2-BD59-A6C34878D82A}">
                    <a16:rowId xmlns:a16="http://schemas.microsoft.com/office/drawing/2014/main" val="1226543621"/>
                  </a:ext>
                </a:extLst>
              </a:tr>
              <a:tr h="235668">
                <a:tc>
                  <a:txBody>
                    <a:bodyPr/>
                    <a:lstStyle/>
                    <a:p>
                      <a:pPr algn="l" fontAlgn="ctr"/>
                      <a:r>
                        <a:rPr lang="ja-JP" altLang="en-US" sz="1200" u="none" strike="noStrike">
                          <a:effectLst/>
                        </a:rPr>
                        <a:t>男性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1695438642"/>
                  </a:ext>
                </a:extLst>
              </a:tr>
              <a:tr h="235668">
                <a:tc>
                  <a:txBody>
                    <a:bodyPr/>
                    <a:lstStyle/>
                    <a:p>
                      <a:pPr algn="l" fontAlgn="ctr"/>
                      <a:r>
                        <a:rPr lang="ja-JP" altLang="en-US" sz="1200" u="none" strike="noStrike">
                          <a:effectLst/>
                        </a:rPr>
                        <a:t>女性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4082583382"/>
                  </a:ext>
                </a:extLst>
              </a:tr>
              <a:tr h="235668">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615572976"/>
                  </a:ext>
                </a:extLst>
              </a:tr>
              <a:tr h="235668">
                <a:tc>
                  <a:txBody>
                    <a:bodyPr/>
                    <a:lstStyle/>
                    <a:p>
                      <a:pPr algn="ctr" fontAlgn="ctr"/>
                      <a:r>
                        <a:rPr lang="en-US" altLang="ja-JP" sz="1200" u="none" strike="noStrike">
                          <a:effectLst/>
                        </a:rPr>
                        <a:t>2016</a:t>
                      </a:r>
                      <a:r>
                        <a:rPr lang="ja-JP" altLang="en-US" sz="1200" u="none" strike="noStrike">
                          <a:effectLst/>
                        </a:rPr>
                        <a:t>年</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3</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4</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5</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6</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7</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8</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9</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dirty="0">
                          <a:effectLst/>
                        </a:rPr>
                        <a:t>10</a:t>
                      </a:r>
                      <a:r>
                        <a:rPr lang="ja-JP" altLang="en-US" sz="1200" u="none" strike="noStrike" dirty="0">
                          <a:effectLst/>
                        </a:rPr>
                        <a:t>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11</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en-US" altLang="ja-JP" sz="1200" u="none" strike="noStrike">
                          <a:effectLst/>
                        </a:rPr>
                        <a:t>12</a:t>
                      </a:r>
                      <a:r>
                        <a:rPr lang="ja-JP" altLang="en-US" sz="1200" u="none" strike="noStrike">
                          <a:effectLst/>
                        </a:rPr>
                        <a:t>月</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ctr" fontAlgn="ctr"/>
                      <a:r>
                        <a:rPr lang="ja-JP" altLang="en-US" sz="1200" u="none" strike="noStrike">
                          <a:effectLst/>
                        </a:rPr>
                        <a:t>年間</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634710"/>
                  </a:ext>
                </a:extLst>
              </a:tr>
              <a:tr h="235668">
                <a:tc>
                  <a:txBody>
                    <a:bodyPr/>
                    <a:lstStyle/>
                    <a:p>
                      <a:pPr algn="l" fontAlgn="ctr"/>
                      <a:r>
                        <a:rPr lang="ja-JP" altLang="en-US" sz="1200" u="none" strike="noStrike" dirty="0">
                          <a:effectLst/>
                        </a:rPr>
                        <a:t>合計</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1,851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1,729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2,113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1,880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2,065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1,862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1,862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1,701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1,765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1,820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1,683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1,566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tc>
                  <a:txBody>
                    <a:bodyPr/>
                    <a:lstStyle/>
                    <a:p>
                      <a:pPr algn="r" fontAlgn="ctr"/>
                      <a:r>
                        <a:rPr lang="en-US" altLang="ja-JP" sz="1200" u="none" strike="noStrike" dirty="0">
                          <a:effectLst/>
                        </a:rPr>
                        <a:t>21,897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solidFill>
                      <a:srgbClr val="FFFF00"/>
                    </a:solidFill>
                  </a:tcPr>
                </a:tc>
                <a:extLst>
                  <a:ext uri="{0D108BD9-81ED-4DB2-BD59-A6C34878D82A}">
                    <a16:rowId xmlns:a16="http://schemas.microsoft.com/office/drawing/2014/main" val="3054380674"/>
                  </a:ext>
                </a:extLst>
              </a:tr>
              <a:tr h="235668">
                <a:tc>
                  <a:txBody>
                    <a:bodyPr/>
                    <a:lstStyle/>
                    <a:p>
                      <a:pPr algn="l" fontAlgn="ctr"/>
                      <a:r>
                        <a:rPr lang="ja-JP" altLang="en-US" sz="1200" u="none" strike="noStrike">
                          <a:effectLst/>
                        </a:rPr>
                        <a:t>男性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2201268192"/>
                  </a:ext>
                </a:extLst>
              </a:tr>
              <a:tr h="235668">
                <a:tc>
                  <a:txBody>
                    <a:bodyPr/>
                    <a:lstStyle/>
                    <a:p>
                      <a:pPr algn="l" fontAlgn="ctr"/>
                      <a:r>
                        <a:rPr lang="ja-JP" altLang="en-US" sz="1200" u="none" strike="noStrike">
                          <a:effectLst/>
                        </a:rPr>
                        <a:t>女性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a:effectLst/>
                        </a:rPr>
                        <a:t>　</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tc>
                  <a:txBody>
                    <a:bodyPr/>
                    <a:lstStyle/>
                    <a:p>
                      <a:pPr algn="l" fontAlgn="ctr"/>
                      <a:r>
                        <a:rPr lang="ja-JP" altLang="en-US" sz="1200" u="none" strike="noStrike" dirty="0">
                          <a:effectLst/>
                        </a:rPr>
                        <a:t>　</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08" marR="6408" marT="6408" marB="0" anchor="ctr"/>
                </a:tc>
                <a:extLst>
                  <a:ext uri="{0D108BD9-81ED-4DB2-BD59-A6C34878D82A}">
                    <a16:rowId xmlns:a16="http://schemas.microsoft.com/office/drawing/2014/main" val="1529518510"/>
                  </a:ext>
                </a:extLst>
              </a:tr>
            </a:tbl>
          </a:graphicData>
        </a:graphic>
      </p:graphicFrame>
    </p:spTree>
    <p:extLst>
      <p:ext uri="{BB962C8B-B14F-4D97-AF65-F5344CB8AC3E}">
        <p14:creationId xmlns:p14="http://schemas.microsoft.com/office/powerpoint/2010/main" val="75679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49D7885B-336D-43B5-BC07-5F6A7AE13981}"/>
              </a:ext>
            </a:extLst>
          </p:cNvPr>
          <p:cNvGraphicFramePr>
            <a:graphicFrameLocks/>
          </p:cNvGraphicFramePr>
          <p:nvPr>
            <p:extLst>
              <p:ext uri="{D42A27DB-BD31-4B8C-83A1-F6EECF244321}">
                <p14:modId xmlns:p14="http://schemas.microsoft.com/office/powerpoint/2010/main" val="3794803206"/>
              </p:ext>
            </p:extLst>
          </p:nvPr>
        </p:nvGraphicFramePr>
        <p:xfrm>
          <a:off x="516731" y="296652"/>
          <a:ext cx="8110538"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660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C0BA9F83-73F5-4850-8C68-E972658028E5}"/>
              </a:ext>
            </a:extLst>
          </p:cNvPr>
          <p:cNvGraphicFramePr>
            <a:graphicFrameLocks/>
          </p:cNvGraphicFramePr>
          <p:nvPr>
            <p:extLst>
              <p:ext uri="{D42A27DB-BD31-4B8C-83A1-F6EECF244321}">
                <p14:modId xmlns:p14="http://schemas.microsoft.com/office/powerpoint/2010/main" val="618685772"/>
              </p:ext>
            </p:extLst>
          </p:nvPr>
        </p:nvGraphicFramePr>
        <p:xfrm>
          <a:off x="539552" y="260648"/>
          <a:ext cx="8280920"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816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A5BB272-91F8-4BC5-8517-B4D2A4DA6B6C}"/>
              </a:ext>
            </a:extLst>
          </p:cNvPr>
          <p:cNvSpPr>
            <a:spLocks noGrp="1"/>
          </p:cNvSpPr>
          <p:nvPr>
            <p:ph type="title"/>
          </p:nvPr>
        </p:nvSpPr>
        <p:spPr/>
        <p:txBody>
          <a:bodyPr/>
          <a:lstStyle/>
          <a:p>
            <a:r>
              <a:rPr lang="ja-JP" altLang="en-US" dirty="0"/>
              <a:t>大阪府の自殺統計</a:t>
            </a:r>
          </a:p>
        </p:txBody>
      </p:sp>
      <p:sp>
        <p:nvSpPr>
          <p:cNvPr id="2" name="四角形: 角を丸くする 1">
            <a:hlinkClick r:id="rId2"/>
            <a:extLst>
              <a:ext uri="{FF2B5EF4-FFF2-40B4-BE49-F238E27FC236}">
                <a16:creationId xmlns:a16="http://schemas.microsoft.com/office/drawing/2014/main" id="{219D7D43-F567-4A07-99C0-40D8445068FF}"/>
              </a:ext>
            </a:extLst>
          </p:cNvPr>
          <p:cNvSpPr/>
          <p:nvPr/>
        </p:nvSpPr>
        <p:spPr>
          <a:xfrm>
            <a:off x="1547664" y="1988840"/>
            <a:ext cx="633670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Excel</a:t>
            </a:r>
            <a:r>
              <a:rPr kumimoji="1" lang="ja-JP" altLang="en-US" dirty="0"/>
              <a:t>ファイル</a:t>
            </a:r>
            <a:r>
              <a:rPr kumimoji="1" lang="en-US" altLang="zh-TW" dirty="0">
                <a:hlinkClick r:id="rId2"/>
              </a:rPr>
              <a:t>https://d.docs.live.net/ffa839b274d7373f/</a:t>
            </a:r>
            <a:r>
              <a:rPr kumimoji="1" lang="ja-JP" altLang="en-US" dirty="0">
                <a:hlinkClick r:id="rId2"/>
              </a:rPr>
              <a:t>ドキュメント</a:t>
            </a:r>
            <a:r>
              <a:rPr kumimoji="1" lang="en-US" altLang="ja-JP">
                <a:hlinkClick r:id="rId2"/>
              </a:rPr>
              <a:t>/</a:t>
            </a:r>
            <a:r>
              <a:rPr kumimoji="1" lang="en-US" altLang="zh-TW">
                <a:hlinkClick r:id="rId2"/>
              </a:rPr>
              <a:t>mysite2/oosakafujisatuR2.xlsx</a:t>
            </a:r>
            <a:endParaRPr kumimoji="1" lang="ja-JP" altLang="en-US" dirty="0"/>
          </a:p>
        </p:txBody>
      </p:sp>
    </p:spTree>
    <p:extLst>
      <p:ext uri="{BB962C8B-B14F-4D97-AF65-F5344CB8AC3E}">
        <p14:creationId xmlns:p14="http://schemas.microsoft.com/office/powerpoint/2010/main" val="384684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7B456F-E1C3-4AA2-B1DD-C704F2927941}"/>
              </a:ext>
            </a:extLst>
          </p:cNvPr>
          <p:cNvSpPr>
            <a:spLocks noGrp="1"/>
          </p:cNvSpPr>
          <p:nvPr>
            <p:ph type="title"/>
          </p:nvPr>
        </p:nvSpPr>
        <p:spPr/>
        <p:txBody>
          <a:bodyPr/>
          <a:lstStyle/>
          <a:p>
            <a:br>
              <a:rPr lang="zh-TW" altLang="en-US" sz="1800" b="0" i="0" u="none" strike="noStrike" baseline="0" dirty="0">
                <a:latin typeface="ＭＳゴシック"/>
              </a:rPr>
            </a:br>
            <a:r>
              <a:rPr lang="ja-JP" altLang="en-US" sz="3600" b="0" i="0" u="none" strike="noStrike" baseline="0" dirty="0">
                <a:latin typeface="ＭＳゴシック"/>
              </a:rPr>
              <a:t>令和元年中における自殺の状況</a:t>
            </a:r>
            <a:br>
              <a:rPr lang="ja-JP" altLang="en-US" sz="1800" b="0" i="0" u="none" strike="noStrike" baseline="0" dirty="0">
                <a:latin typeface="ＭＳゴシック"/>
              </a:rPr>
            </a:br>
            <a:r>
              <a:rPr lang="ja-JP" altLang="en-US" sz="1800" b="0" i="0" u="none" strike="noStrike" baseline="0" dirty="0">
                <a:latin typeface="ＭＳゴシック"/>
              </a:rPr>
              <a:t>令和２年３月</a:t>
            </a:r>
            <a:r>
              <a:rPr lang="en-US" altLang="ja-JP" sz="1800" b="0" i="0" u="none" strike="noStrike" baseline="0" dirty="0">
                <a:latin typeface="ＭＳゴシック"/>
              </a:rPr>
              <a:t>17</a:t>
            </a:r>
            <a:r>
              <a:rPr lang="ja-JP" altLang="en-US" sz="1800" b="0" i="0" u="none" strike="noStrike" baseline="0" dirty="0">
                <a:latin typeface="ＭＳゴシック"/>
              </a:rPr>
              <a:t>日</a:t>
            </a:r>
            <a:br>
              <a:rPr lang="ja-JP" altLang="en-US" sz="1800" b="0" i="0" u="none" strike="noStrike" baseline="0" dirty="0">
                <a:latin typeface="ＭＳゴシック"/>
              </a:rPr>
            </a:br>
            <a:r>
              <a:rPr lang="zh-TW" altLang="en-US" sz="1800" b="0" i="0" u="none" strike="noStrike" baseline="0" dirty="0">
                <a:latin typeface="ＭＳゴシック"/>
              </a:rPr>
              <a:t>厚生労働省自殺対策推進室</a:t>
            </a:r>
            <a:br>
              <a:rPr lang="zh-TW" altLang="en-US" sz="1800" b="0" i="0" u="none" strike="noStrike" baseline="0" dirty="0">
                <a:latin typeface="ＭＳゴシック"/>
              </a:rPr>
            </a:br>
            <a:r>
              <a:rPr lang="ja-JP" altLang="en-US" sz="1800" b="0" i="0" u="none" strike="noStrike" baseline="0" dirty="0">
                <a:latin typeface="ＭＳゴシック"/>
              </a:rPr>
              <a:t>警察庁生活安全局生活安全企画課</a:t>
            </a:r>
            <a:endParaRPr lang="ja-JP" altLang="en-US" dirty="0"/>
          </a:p>
        </p:txBody>
      </p:sp>
      <p:sp>
        <p:nvSpPr>
          <p:cNvPr id="4" name="四角形: 角を丸くする 3">
            <a:hlinkClick r:id="rId2"/>
            <a:extLst>
              <a:ext uri="{FF2B5EF4-FFF2-40B4-BE49-F238E27FC236}">
                <a16:creationId xmlns:a16="http://schemas.microsoft.com/office/drawing/2014/main" id="{AE90FD41-4477-413B-B51A-CFDF9FA9C9BF}"/>
              </a:ext>
            </a:extLst>
          </p:cNvPr>
          <p:cNvSpPr/>
          <p:nvPr/>
        </p:nvSpPr>
        <p:spPr>
          <a:xfrm>
            <a:off x="1259632" y="2060848"/>
            <a:ext cx="71287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厚労省自殺者速報</a:t>
            </a:r>
            <a:r>
              <a:rPr lang="en-US" altLang="ja-JP" dirty="0"/>
              <a:t>202011</a:t>
            </a:r>
            <a:r>
              <a:rPr lang="en-US" altLang="zh-TW" dirty="0">
                <a:hlinkClick r:id="rId3" action="ppaction://hlinkfile"/>
              </a:rPr>
              <a:t>C:\Users\chita\OneDrive\</a:t>
            </a:r>
            <a:r>
              <a:rPr lang="ja-JP" altLang="en-US" dirty="0">
                <a:hlinkClick r:id="rId3" action="ppaction://hlinkfile"/>
              </a:rPr>
              <a:t>ドキュメント</a:t>
            </a:r>
            <a:r>
              <a:rPr lang="en-US" altLang="ja-JP" dirty="0">
                <a:hlinkClick r:id="rId3" action="ppaction://hlinkfile"/>
              </a:rPr>
              <a:t>\</a:t>
            </a:r>
            <a:r>
              <a:rPr lang="en-US" altLang="zh-TW" dirty="0">
                <a:hlinkClick r:id="rId3" action="ppaction://hlinkfile"/>
              </a:rPr>
              <a:t>mysite2\kouroushou202011.pdf</a:t>
            </a:r>
            <a:endParaRPr kumimoji="1" lang="ja-JP" altLang="en-US" dirty="0"/>
          </a:p>
        </p:txBody>
      </p:sp>
      <p:sp>
        <p:nvSpPr>
          <p:cNvPr id="5" name="四角形: 角を丸くする 4">
            <a:hlinkClick r:id="rId4" action="ppaction://hlinkfile"/>
            <a:extLst>
              <a:ext uri="{FF2B5EF4-FFF2-40B4-BE49-F238E27FC236}">
                <a16:creationId xmlns:a16="http://schemas.microsoft.com/office/drawing/2014/main" id="{E2A06FF9-28C7-4F91-8B00-162AAF9D3454}"/>
              </a:ext>
            </a:extLst>
          </p:cNvPr>
          <p:cNvSpPr/>
          <p:nvPr/>
        </p:nvSpPr>
        <p:spPr>
          <a:xfrm>
            <a:off x="1261614" y="3915355"/>
            <a:ext cx="71287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hlinkClick r:id="rId5"/>
              </a:rPr>
              <a:t>厚労省自殺白書令和元年版　</a:t>
            </a:r>
            <a:r>
              <a:rPr kumimoji="1" lang="en-US" altLang="ja-JP" dirty="0">
                <a:hlinkClick r:id="rId5"/>
              </a:rPr>
              <a:t>1</a:t>
            </a:r>
            <a:endParaRPr kumimoji="1" lang="ja-JP" altLang="en-US" dirty="0"/>
          </a:p>
        </p:txBody>
      </p:sp>
      <p:sp>
        <p:nvSpPr>
          <p:cNvPr id="6" name="四角形: 角を丸くする 5">
            <a:extLst>
              <a:ext uri="{FF2B5EF4-FFF2-40B4-BE49-F238E27FC236}">
                <a16:creationId xmlns:a16="http://schemas.microsoft.com/office/drawing/2014/main" id="{BA4785C5-A239-443B-8C0F-1E507DD18B07}"/>
              </a:ext>
            </a:extLst>
          </p:cNvPr>
          <p:cNvSpPr/>
          <p:nvPr/>
        </p:nvSpPr>
        <p:spPr>
          <a:xfrm>
            <a:off x="1331640" y="4725144"/>
            <a:ext cx="71287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厚労省自殺白書令和元年版　</a:t>
            </a:r>
            <a:r>
              <a:rPr kumimoji="1" lang="en-US" altLang="ja-JP" dirty="0"/>
              <a:t>2</a:t>
            </a:r>
            <a:r>
              <a:rPr kumimoji="1" lang="en-US" altLang="zh-TW" dirty="0">
                <a:hlinkClick r:id="rId6"/>
              </a:rPr>
              <a:t>https://d.docs.live.net/ffa839b274d7373f/</a:t>
            </a:r>
            <a:r>
              <a:rPr kumimoji="1" lang="ja-JP" altLang="en-US" dirty="0">
                <a:hlinkClick r:id="rId6"/>
              </a:rPr>
              <a:t>ドキュメント</a:t>
            </a:r>
            <a:r>
              <a:rPr kumimoji="1" lang="en-US" altLang="ja-JP" dirty="0">
                <a:hlinkClick r:id="rId6"/>
              </a:rPr>
              <a:t>/</a:t>
            </a:r>
            <a:r>
              <a:rPr kumimoji="1" lang="en-US" altLang="zh-TW" dirty="0">
                <a:hlinkClick r:id="rId6"/>
              </a:rPr>
              <a:t>mysite2/kouroushouhakushoR1-2.pdf</a:t>
            </a:r>
            <a:endParaRPr kumimoji="1" lang="ja-JP" altLang="en-US" dirty="0"/>
          </a:p>
        </p:txBody>
      </p:sp>
      <p:sp>
        <p:nvSpPr>
          <p:cNvPr id="7" name="四角形: 角を丸くする 6">
            <a:extLst>
              <a:ext uri="{FF2B5EF4-FFF2-40B4-BE49-F238E27FC236}">
                <a16:creationId xmlns:a16="http://schemas.microsoft.com/office/drawing/2014/main" id="{A6DCFC4A-1207-4B60-B8D6-8F6213D97616}"/>
              </a:ext>
            </a:extLst>
          </p:cNvPr>
          <p:cNvSpPr/>
          <p:nvPr/>
        </p:nvSpPr>
        <p:spPr>
          <a:xfrm>
            <a:off x="1331640" y="5625846"/>
            <a:ext cx="720080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厚労省自殺白書令和元年版　</a:t>
            </a:r>
            <a:r>
              <a:rPr kumimoji="1" lang="en-US" altLang="ja-JP" dirty="0"/>
              <a:t>3</a:t>
            </a:r>
            <a:r>
              <a:rPr kumimoji="1" lang="en-US" altLang="zh-TW" dirty="0">
                <a:hlinkClick r:id="rId7"/>
              </a:rPr>
              <a:t>https://d.docs.live.net/ffa839b274d7373f/</a:t>
            </a:r>
            <a:r>
              <a:rPr kumimoji="1" lang="ja-JP" altLang="en-US" dirty="0">
                <a:hlinkClick r:id="rId7"/>
              </a:rPr>
              <a:t>ドキュメント</a:t>
            </a:r>
            <a:r>
              <a:rPr kumimoji="1" lang="en-US" altLang="ja-JP" dirty="0">
                <a:hlinkClick r:id="rId7"/>
              </a:rPr>
              <a:t>/</a:t>
            </a:r>
            <a:r>
              <a:rPr kumimoji="1" lang="en-US" altLang="zh-TW" dirty="0">
                <a:hlinkClick r:id="rId7"/>
              </a:rPr>
              <a:t>mysite2/kouroushouhakushoR1-3.pdf</a:t>
            </a:r>
            <a:endParaRPr kumimoji="1" lang="ja-JP" altLang="en-US" dirty="0"/>
          </a:p>
        </p:txBody>
      </p:sp>
      <p:sp>
        <p:nvSpPr>
          <p:cNvPr id="8" name="四角形: 角を丸くする 7">
            <a:extLst>
              <a:ext uri="{FF2B5EF4-FFF2-40B4-BE49-F238E27FC236}">
                <a16:creationId xmlns:a16="http://schemas.microsoft.com/office/drawing/2014/main" id="{80801154-69C2-4213-8103-0B819509C352}"/>
              </a:ext>
            </a:extLst>
          </p:cNvPr>
          <p:cNvSpPr/>
          <p:nvPr/>
        </p:nvSpPr>
        <p:spPr>
          <a:xfrm>
            <a:off x="1259632" y="2961550"/>
            <a:ext cx="712879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警察庁令和元年自殺の状況</a:t>
            </a:r>
            <a:r>
              <a:rPr kumimoji="1" lang="en-US" altLang="ja-JP" dirty="0">
                <a:hlinkClick r:id="rId8" action="ppaction://hlinkfile"/>
              </a:rPr>
              <a:t>C:\Users\chita\OneDrive\</a:t>
            </a:r>
            <a:r>
              <a:rPr kumimoji="1" lang="ja-JP" altLang="en-US" dirty="0">
                <a:hlinkClick r:id="rId8" action="ppaction://hlinkfile"/>
              </a:rPr>
              <a:t>ドキュメント</a:t>
            </a:r>
            <a:r>
              <a:rPr kumimoji="1" lang="en-US" altLang="ja-JP" dirty="0">
                <a:hlinkClick r:id="rId8" action="ppaction://hlinkfile"/>
              </a:rPr>
              <a:t>\mysite2\R01_jisatuno_joukyou.pdf</a:t>
            </a:r>
            <a:endParaRPr kumimoji="1" lang="ja-JP" altLang="en-US" dirty="0"/>
          </a:p>
        </p:txBody>
      </p:sp>
    </p:spTree>
    <p:extLst>
      <p:ext uri="{BB962C8B-B14F-4D97-AF65-F5344CB8AC3E}">
        <p14:creationId xmlns:p14="http://schemas.microsoft.com/office/powerpoint/2010/main" val="1185676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0AABEFA-CAF2-41E8-BAC0-F422AE7DEE4E}"/>
              </a:ext>
            </a:extLst>
          </p:cNvPr>
          <p:cNvSpPr txBox="1"/>
          <p:nvPr/>
        </p:nvSpPr>
        <p:spPr>
          <a:xfrm>
            <a:off x="683568" y="6093296"/>
            <a:ext cx="7632848" cy="369332"/>
          </a:xfrm>
          <a:prstGeom prst="rect">
            <a:avLst/>
          </a:prstGeom>
          <a:noFill/>
        </p:spPr>
        <p:txBody>
          <a:bodyPr wrap="square" rtlCol="0">
            <a:spAutoFit/>
          </a:bodyPr>
          <a:lstStyle/>
          <a:p>
            <a:pPr algn="ctr"/>
            <a:r>
              <a:rPr kumimoji="1" lang="ja-JP" altLang="en-US" dirty="0"/>
              <a:t>ムラサキシキブの実を加えるメジロ　　　箕面川</a:t>
            </a:r>
          </a:p>
        </p:txBody>
      </p:sp>
      <p:pic>
        <p:nvPicPr>
          <p:cNvPr id="6" name="図 5">
            <a:extLst>
              <a:ext uri="{FF2B5EF4-FFF2-40B4-BE49-F238E27FC236}">
                <a16:creationId xmlns:a16="http://schemas.microsoft.com/office/drawing/2014/main" id="{1BFC5ED0-3362-4003-8C78-25066A209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60" y="-9882"/>
            <a:ext cx="8830732" cy="5887154"/>
          </a:xfrm>
          <a:prstGeom prst="rect">
            <a:avLst/>
          </a:prstGeom>
        </p:spPr>
      </p:pic>
    </p:spTree>
    <p:extLst>
      <p:ext uri="{BB962C8B-B14F-4D97-AF65-F5344CB8AC3E}">
        <p14:creationId xmlns:p14="http://schemas.microsoft.com/office/powerpoint/2010/main" val="1892533891"/>
      </p:ext>
    </p:extLst>
  </p:cSld>
  <p:clrMapOvr>
    <a:masterClrMapping/>
  </p:clrMapOvr>
</p:sld>
</file>

<file path=ppt/theme/theme1.xml><?xml version="1.0" encoding="utf-8"?>
<a:theme xmlns:a="http://schemas.openxmlformats.org/drawingml/2006/main" name="Beam">
  <a:themeElements>
    <a:clrScheme name="Beam 10">
      <a:dk1>
        <a:srgbClr val="1A006C"/>
      </a:dk1>
      <a:lt1>
        <a:srgbClr val="FFFFFF"/>
      </a:lt1>
      <a:dk2>
        <a:srgbClr val="000066"/>
      </a:dk2>
      <a:lt2>
        <a:srgbClr val="FFFF66"/>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1A006C"/>
        </a:dk1>
        <a:lt1>
          <a:srgbClr val="FFFFFF"/>
        </a:lt1>
        <a:dk2>
          <a:srgbClr val="000066"/>
        </a:dk2>
        <a:lt2>
          <a:srgbClr val="FFFF66"/>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4221</TotalTime>
  <Words>3355</Words>
  <Application>Microsoft Office PowerPoint</Application>
  <PresentationFormat>画面に合わせる (4:3)</PresentationFormat>
  <Paragraphs>518</Paragraphs>
  <Slides>36</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Hiragino Kaku Gothic Pro</vt:lpstr>
      <vt:lpstr>inherit</vt:lpstr>
      <vt:lpstr>ＭＳゴシック</vt:lpstr>
      <vt:lpstr>游ゴシック</vt:lpstr>
      <vt:lpstr>Arial</vt:lpstr>
      <vt:lpstr>Calibri</vt:lpstr>
      <vt:lpstr>segoe ui</vt:lpstr>
      <vt:lpstr>Times New Roman</vt:lpstr>
      <vt:lpstr>Wingdings</vt:lpstr>
      <vt:lpstr>Beam</vt:lpstr>
      <vt:lpstr>「死にたい」という相談を受けたら・・・</vt:lpstr>
      <vt:lpstr>コロナ禍と自殺　Bloombergより</vt:lpstr>
      <vt:lpstr>コロナの死者よりも多い自殺者数 日本の「メンタルヘルス・パンデミック」 と海外メディアが驚愕。 </vt:lpstr>
      <vt:lpstr>PowerPoint プレゼンテーション</vt:lpstr>
      <vt:lpstr>PowerPoint プレゼンテーション</vt:lpstr>
      <vt:lpstr>PowerPoint プレゼンテーション</vt:lpstr>
      <vt:lpstr>大阪府の自殺統計</vt:lpstr>
      <vt:lpstr> 令和元年中における自殺の状況 令和２年３月17日 厚生労働省自殺対策推進室 警察庁生活安全局生活安全企画課</vt:lpstr>
      <vt:lpstr>PowerPoint プレゼンテーション</vt:lpstr>
      <vt:lpstr>自殺と精神障害　2002年WHO</vt:lpstr>
      <vt:lpstr>自殺の危険因子　高橋祥友より</vt:lpstr>
      <vt:lpstr>自殺に追い込まれる人に 共通する心理</vt:lpstr>
      <vt:lpstr>自殺関数</vt:lpstr>
      <vt:lpstr>自殺を予防するには</vt:lpstr>
      <vt:lpstr>「死にたい」と相談を受けたら</vt:lpstr>
      <vt:lpstr>「死にたい」と相談を受けたら　2</vt:lpstr>
      <vt:lpstr>医療機関へのつなげ方</vt:lpstr>
      <vt:lpstr>医療機関へのつなげ方　2</vt:lpstr>
      <vt:lpstr>PowerPoint プレゼンテーション</vt:lpstr>
      <vt:lpstr>コロナうつ</vt:lpstr>
      <vt:lpstr>コロナうつ　2</vt:lpstr>
      <vt:lpstr>コロナうつ　3</vt:lpstr>
      <vt:lpstr>コロナうつ　4</vt:lpstr>
      <vt:lpstr>心の動きの3要素</vt:lpstr>
      <vt:lpstr>うつ病</vt:lpstr>
      <vt:lpstr>PowerPoint プレゼンテーション</vt:lpstr>
      <vt:lpstr>ええ加減主義のススメ</vt:lpstr>
      <vt:lpstr>ええ加減主義のススメ　2</vt:lpstr>
      <vt:lpstr>ええ加減主義のススメ　3</vt:lpstr>
      <vt:lpstr>精神的に健康であるには</vt:lpstr>
      <vt:lpstr>パーソナリティ機能</vt:lpstr>
      <vt:lpstr>パーソナリティ機能：自己 Personality Functioning :Self</vt:lpstr>
      <vt:lpstr>パーソナリティー機能：対人関係 P F :Interpersonal </vt:lpstr>
      <vt:lpstr>より良い相談・支援をするために</vt:lpstr>
      <vt:lpstr>精神的に健康であるには</vt:lpstr>
      <vt:lpstr>PowerPoint プレゼンテーション</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うつ病の周辺疾患について</dc:title>
  <dc:creator>Preferred Customer</dc:creator>
  <cp:lastModifiedBy>chitarug1@gmail.com</cp:lastModifiedBy>
  <cp:revision>174</cp:revision>
  <dcterms:created xsi:type="dcterms:W3CDTF">2010-01-17T02:37:10Z</dcterms:created>
  <dcterms:modified xsi:type="dcterms:W3CDTF">2021-01-21T02:42:25Z</dcterms:modified>
</cp:coreProperties>
</file>