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sldIdLst>
    <p:sldId id="256" r:id="rId2"/>
    <p:sldId id="277" r:id="rId3"/>
    <p:sldId id="312" r:id="rId4"/>
    <p:sldId id="379" r:id="rId5"/>
    <p:sldId id="380" r:id="rId6"/>
    <p:sldId id="381" r:id="rId7"/>
    <p:sldId id="382" r:id="rId8"/>
    <p:sldId id="414" r:id="rId9"/>
    <p:sldId id="383" r:id="rId10"/>
    <p:sldId id="286" r:id="rId11"/>
    <p:sldId id="384" r:id="rId12"/>
    <p:sldId id="288" r:id="rId13"/>
    <p:sldId id="289" r:id="rId14"/>
    <p:sldId id="290" r:id="rId15"/>
    <p:sldId id="292" r:id="rId16"/>
    <p:sldId id="385" r:id="rId17"/>
    <p:sldId id="386" r:id="rId18"/>
    <p:sldId id="421" r:id="rId19"/>
    <p:sldId id="404" r:id="rId20"/>
    <p:sldId id="405" r:id="rId21"/>
    <p:sldId id="406" r:id="rId22"/>
    <p:sldId id="407" r:id="rId23"/>
    <p:sldId id="408" r:id="rId24"/>
    <p:sldId id="409" r:id="rId25"/>
    <p:sldId id="416" r:id="rId26"/>
    <p:sldId id="410" r:id="rId27"/>
    <p:sldId id="389" r:id="rId28"/>
    <p:sldId id="390" r:id="rId29"/>
    <p:sldId id="419" r:id="rId30"/>
    <p:sldId id="398" r:id="rId31"/>
    <p:sldId id="422" r:id="rId32"/>
    <p:sldId id="402" r:id="rId33"/>
    <p:sldId id="400" r:id="rId34"/>
    <p:sldId id="401" r:id="rId35"/>
    <p:sldId id="417" r:id="rId36"/>
    <p:sldId id="418" r:id="rId37"/>
    <p:sldId id="420" r:id="rId38"/>
    <p:sldId id="307" r:id="rId39"/>
    <p:sldId id="284" r:id="rId40"/>
    <p:sldId id="308" r:id="rId41"/>
    <p:sldId id="391" r:id="rId42"/>
    <p:sldId id="415" r:id="rId43"/>
    <p:sldId id="296" r:id="rId44"/>
    <p:sldId id="297" r:id="rId45"/>
    <p:sldId id="298" r:id="rId46"/>
    <p:sldId id="299" r:id="rId47"/>
    <p:sldId id="300" r:id="rId48"/>
    <p:sldId id="301" r:id="rId49"/>
    <p:sldId id="302" r:id="rId50"/>
    <p:sldId id="283" r:id="rId51"/>
  </p:sldIdLst>
  <p:sldSz cx="9144000" cy="6858000" type="screen4x3"/>
  <p:notesSz cx="10018713" cy="688816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autoAdjust="0"/>
  </p:normalViewPr>
  <p:slideViewPr>
    <p:cSldViewPr>
      <p:cViewPr varScale="1">
        <p:scale>
          <a:sx n="108" d="100"/>
          <a:sy n="108" d="100"/>
        </p:scale>
        <p:origin x="1686" y="108"/>
      </p:cViewPr>
      <p:guideLst>
        <p:guide orient="horz" pos="2160"/>
        <p:guide pos="2880"/>
      </p:guideLst>
    </p:cSldViewPr>
  </p:slideViewPr>
  <p:outlineViewPr>
    <p:cViewPr>
      <p:scale>
        <a:sx n="33" d="100"/>
        <a:sy n="33" d="100"/>
      </p:scale>
      <p:origin x="0" y="423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ja-JP" altLang="en-US" sz="1800" dirty="0">
                <a:solidFill>
                  <a:srgbClr val="FFFF00"/>
                </a:solidFill>
              </a:rPr>
              <a:t>自殺者数月次推移　　　</a:t>
            </a:r>
            <a:r>
              <a:rPr lang="en-US" altLang="ja-JP" sz="1800" dirty="0">
                <a:solidFill>
                  <a:srgbClr val="FFFF00"/>
                </a:solidFill>
              </a:rPr>
              <a:t>2020</a:t>
            </a:r>
            <a:r>
              <a:rPr lang="ja-JP" altLang="en-US" sz="1800" dirty="0">
                <a:solidFill>
                  <a:srgbClr val="FFFF00"/>
                </a:solidFill>
              </a:rPr>
              <a:t>年　　　　　</a:t>
            </a:r>
            <a:r>
              <a:rPr lang="en-US" altLang="ja-JP" sz="1800" dirty="0">
                <a:solidFill>
                  <a:srgbClr val="FFFF00"/>
                </a:solidFill>
              </a:rPr>
              <a:t>2019</a:t>
            </a:r>
            <a:r>
              <a:rPr lang="ja-JP" altLang="en-US" sz="1800" dirty="0">
                <a:solidFill>
                  <a:srgbClr val="FFFF00"/>
                </a:solidFill>
              </a:rPr>
              <a:t>年</a:t>
            </a:r>
          </a:p>
        </c:rich>
      </c:tx>
      <c:layout>
        <c:manualLayout>
          <c:xMode val="edge"/>
          <c:yMode val="edge"/>
          <c:x val="0.20345666341739599"/>
          <c:y val="3.055969015490915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20013123359579"/>
          <c:y val="0.12939947529159243"/>
          <c:w val="0.87753018372703417"/>
          <c:h val="0.76413333554094187"/>
        </c:manualLayout>
      </c:layout>
      <c:lineChart>
        <c:grouping val="standard"/>
        <c:varyColors val="0"/>
        <c:ser>
          <c:idx val="0"/>
          <c:order val="0"/>
          <c:tx>
            <c:strRef>
              <c:f>Sheet1!$P$6</c:f>
              <c:strCache>
                <c:ptCount val="1"/>
                <c:pt idx="0">
                  <c:v>合計</c:v>
                </c:pt>
              </c:strCache>
            </c:strRef>
          </c:tx>
          <c:spPr>
            <a:ln w="28575" cap="rnd">
              <a:solidFill>
                <a:schemeClr val="accent1"/>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Sheet1!$Q$6:$AB$6</c:f>
              <c:numCache>
                <c:formatCode>General</c:formatCode>
                <c:ptCount val="12"/>
                <c:pt idx="0">
                  <c:v>1680</c:v>
                </c:pt>
                <c:pt idx="1">
                  <c:v>1453</c:v>
                </c:pt>
                <c:pt idx="2">
                  <c:v>1749</c:v>
                </c:pt>
                <c:pt idx="3">
                  <c:v>1502</c:v>
                </c:pt>
                <c:pt idx="4">
                  <c:v>1581</c:v>
                </c:pt>
                <c:pt idx="5">
                  <c:v>1570</c:v>
                </c:pt>
                <c:pt idx="6">
                  <c:v>1851</c:v>
                </c:pt>
                <c:pt idx="7">
                  <c:v>1910</c:v>
                </c:pt>
                <c:pt idx="8">
                  <c:v>1849</c:v>
                </c:pt>
                <c:pt idx="9">
                  <c:v>2158</c:v>
                </c:pt>
              </c:numCache>
            </c:numRef>
          </c:val>
          <c:smooth val="0"/>
          <c:extLst>
            <c:ext xmlns:c16="http://schemas.microsoft.com/office/drawing/2014/chart" uri="{C3380CC4-5D6E-409C-BE32-E72D297353CC}">
              <c16:uniqueId val="{00000000-D47D-42BF-BD14-134C2BF18942}"/>
            </c:ext>
          </c:extLst>
        </c:ser>
        <c:ser>
          <c:idx val="1"/>
          <c:order val="1"/>
          <c:tx>
            <c:strRef>
              <c:f>Sheet1!$P$7</c:f>
              <c:strCache>
                <c:ptCount val="1"/>
                <c:pt idx="0">
                  <c:v>男性</c:v>
                </c:pt>
              </c:strCache>
            </c:strRef>
          </c:tx>
          <c:spPr>
            <a:ln w="28575" cap="rnd">
              <a:solidFill>
                <a:schemeClr val="accent2"/>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Sheet1!$Q$7:$AB$7</c:f>
              <c:numCache>
                <c:formatCode>General</c:formatCode>
                <c:ptCount val="12"/>
                <c:pt idx="0">
                  <c:v>1185</c:v>
                </c:pt>
                <c:pt idx="1">
                  <c:v>1026</c:v>
                </c:pt>
                <c:pt idx="2">
                  <c:v>1243</c:v>
                </c:pt>
                <c:pt idx="3">
                  <c:v>1060</c:v>
                </c:pt>
                <c:pt idx="4">
                  <c:v>1088</c:v>
                </c:pt>
                <c:pt idx="5">
                  <c:v>1061</c:v>
                </c:pt>
                <c:pt idx="6">
                  <c:v>1189</c:v>
                </c:pt>
                <c:pt idx="7">
                  <c:v>1241</c:v>
                </c:pt>
                <c:pt idx="8">
                  <c:v>1201</c:v>
                </c:pt>
                <c:pt idx="9">
                  <c:v>1306</c:v>
                </c:pt>
              </c:numCache>
            </c:numRef>
          </c:val>
          <c:smooth val="0"/>
          <c:extLst>
            <c:ext xmlns:c16="http://schemas.microsoft.com/office/drawing/2014/chart" uri="{C3380CC4-5D6E-409C-BE32-E72D297353CC}">
              <c16:uniqueId val="{00000001-D47D-42BF-BD14-134C2BF18942}"/>
            </c:ext>
          </c:extLst>
        </c:ser>
        <c:ser>
          <c:idx val="2"/>
          <c:order val="2"/>
          <c:tx>
            <c:strRef>
              <c:f>Sheet1!$P$8</c:f>
              <c:strCache>
                <c:ptCount val="1"/>
                <c:pt idx="0">
                  <c:v>女性</c:v>
                </c:pt>
              </c:strCache>
            </c:strRef>
          </c:tx>
          <c:spPr>
            <a:ln w="28575" cap="rnd">
              <a:solidFill>
                <a:schemeClr val="accent3"/>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Sheet1!$Q$8:$AB$8</c:f>
              <c:numCache>
                <c:formatCode>General</c:formatCode>
                <c:ptCount val="12"/>
                <c:pt idx="0">
                  <c:v>495</c:v>
                </c:pt>
                <c:pt idx="1">
                  <c:v>427</c:v>
                </c:pt>
                <c:pt idx="2">
                  <c:v>506</c:v>
                </c:pt>
                <c:pt idx="3">
                  <c:v>442</c:v>
                </c:pt>
                <c:pt idx="4">
                  <c:v>493</c:v>
                </c:pt>
                <c:pt idx="5">
                  <c:v>509</c:v>
                </c:pt>
                <c:pt idx="6">
                  <c:v>662</c:v>
                </c:pt>
                <c:pt idx="7">
                  <c:v>669</c:v>
                </c:pt>
                <c:pt idx="8">
                  <c:v>648</c:v>
                </c:pt>
                <c:pt idx="9">
                  <c:v>852</c:v>
                </c:pt>
              </c:numCache>
            </c:numRef>
          </c:val>
          <c:smooth val="0"/>
          <c:extLst>
            <c:ext xmlns:c16="http://schemas.microsoft.com/office/drawing/2014/chart" uri="{C3380CC4-5D6E-409C-BE32-E72D297353CC}">
              <c16:uniqueId val="{00000002-D47D-42BF-BD14-134C2BF18942}"/>
            </c:ext>
          </c:extLst>
        </c:ser>
        <c:ser>
          <c:idx val="3"/>
          <c:order val="3"/>
          <c:tx>
            <c:strRef>
              <c:f>Sheet1!$P$9</c:f>
              <c:strCache>
                <c:ptCount val="1"/>
                <c:pt idx="0">
                  <c:v>合計</c:v>
                </c:pt>
              </c:strCache>
            </c:strRef>
          </c:tx>
          <c:spPr>
            <a:ln w="28575" cap="rnd">
              <a:solidFill>
                <a:schemeClr val="accent6">
                  <a:lumMod val="50000"/>
                </a:schemeClr>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Sheet1!$Q$9:$AB$9</c:f>
              <c:numCache>
                <c:formatCode>General</c:formatCode>
                <c:ptCount val="12"/>
                <c:pt idx="0">
                  <c:v>1684</c:v>
                </c:pt>
                <c:pt idx="1">
                  <c:v>1615</c:v>
                </c:pt>
                <c:pt idx="2">
                  <c:v>1856</c:v>
                </c:pt>
                <c:pt idx="3">
                  <c:v>1814</c:v>
                </c:pt>
                <c:pt idx="4">
                  <c:v>1853</c:v>
                </c:pt>
                <c:pt idx="5">
                  <c:v>1640</c:v>
                </c:pt>
                <c:pt idx="6">
                  <c:v>1793</c:v>
                </c:pt>
                <c:pt idx="7">
                  <c:v>1603</c:v>
                </c:pt>
                <c:pt idx="8">
                  <c:v>1662</c:v>
                </c:pt>
                <c:pt idx="9">
                  <c:v>1539</c:v>
                </c:pt>
                <c:pt idx="10">
                  <c:v>1616</c:v>
                </c:pt>
                <c:pt idx="11">
                  <c:v>1494</c:v>
                </c:pt>
              </c:numCache>
            </c:numRef>
          </c:val>
          <c:smooth val="0"/>
          <c:extLst>
            <c:ext xmlns:c16="http://schemas.microsoft.com/office/drawing/2014/chart" uri="{C3380CC4-5D6E-409C-BE32-E72D297353CC}">
              <c16:uniqueId val="{00000003-D47D-42BF-BD14-134C2BF18942}"/>
            </c:ext>
          </c:extLst>
        </c:ser>
        <c:ser>
          <c:idx val="4"/>
          <c:order val="4"/>
          <c:tx>
            <c:strRef>
              <c:f>Sheet1!$P$10</c:f>
              <c:strCache>
                <c:ptCount val="1"/>
                <c:pt idx="0">
                  <c:v>男性</c:v>
                </c:pt>
              </c:strCache>
            </c:strRef>
          </c:tx>
          <c:spPr>
            <a:ln w="28575" cap="rnd">
              <a:solidFill>
                <a:schemeClr val="accent5"/>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Sheet1!$Q$10:$AB$10</c:f>
              <c:numCache>
                <c:formatCode>General</c:formatCode>
                <c:ptCount val="12"/>
                <c:pt idx="0">
                  <c:v>1176</c:v>
                </c:pt>
                <c:pt idx="1">
                  <c:v>1122</c:v>
                </c:pt>
                <c:pt idx="2">
                  <c:v>1324</c:v>
                </c:pt>
                <c:pt idx="3">
                  <c:v>1289</c:v>
                </c:pt>
                <c:pt idx="4">
                  <c:v>1298</c:v>
                </c:pt>
                <c:pt idx="5">
                  <c:v>1145</c:v>
                </c:pt>
                <c:pt idx="6">
                  <c:v>1230</c:v>
                </c:pt>
                <c:pt idx="7">
                  <c:v>1139</c:v>
                </c:pt>
                <c:pt idx="8">
                  <c:v>1161</c:v>
                </c:pt>
                <c:pt idx="9">
                  <c:v>1073</c:v>
                </c:pt>
                <c:pt idx="10">
                  <c:v>1086</c:v>
                </c:pt>
                <c:pt idx="11">
                  <c:v>1035</c:v>
                </c:pt>
              </c:numCache>
            </c:numRef>
          </c:val>
          <c:smooth val="0"/>
          <c:extLst>
            <c:ext xmlns:c16="http://schemas.microsoft.com/office/drawing/2014/chart" uri="{C3380CC4-5D6E-409C-BE32-E72D297353CC}">
              <c16:uniqueId val="{00000004-D47D-42BF-BD14-134C2BF18942}"/>
            </c:ext>
          </c:extLst>
        </c:ser>
        <c:ser>
          <c:idx val="5"/>
          <c:order val="5"/>
          <c:tx>
            <c:strRef>
              <c:f>Sheet1!$P$11</c:f>
              <c:strCache>
                <c:ptCount val="1"/>
                <c:pt idx="0">
                  <c:v>女性</c:v>
                </c:pt>
              </c:strCache>
            </c:strRef>
          </c:tx>
          <c:spPr>
            <a:ln w="28575" cap="rnd">
              <a:solidFill>
                <a:schemeClr val="accent6"/>
              </a:solidFill>
              <a:round/>
            </a:ln>
            <a:effectLst/>
          </c:spPr>
          <c:marker>
            <c:symbol val="none"/>
          </c:marker>
          <c:cat>
            <c:strRef>
              <c:f>Sheet1!$Q$5:$AB$5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Sheet1!$Q$11:$AB$11</c:f>
              <c:numCache>
                <c:formatCode>General</c:formatCode>
                <c:ptCount val="12"/>
                <c:pt idx="0">
                  <c:v>508</c:v>
                </c:pt>
                <c:pt idx="1">
                  <c:v>493</c:v>
                </c:pt>
                <c:pt idx="2">
                  <c:v>532</c:v>
                </c:pt>
                <c:pt idx="3">
                  <c:v>525</c:v>
                </c:pt>
                <c:pt idx="4">
                  <c:v>555</c:v>
                </c:pt>
                <c:pt idx="5">
                  <c:v>495</c:v>
                </c:pt>
                <c:pt idx="6">
                  <c:v>563</c:v>
                </c:pt>
                <c:pt idx="7">
                  <c:v>464</c:v>
                </c:pt>
                <c:pt idx="8">
                  <c:v>501</c:v>
                </c:pt>
                <c:pt idx="9">
                  <c:v>466</c:v>
                </c:pt>
                <c:pt idx="10">
                  <c:v>530</c:v>
                </c:pt>
                <c:pt idx="11">
                  <c:v>459</c:v>
                </c:pt>
              </c:numCache>
            </c:numRef>
          </c:val>
          <c:smooth val="0"/>
          <c:extLst>
            <c:ext xmlns:c16="http://schemas.microsoft.com/office/drawing/2014/chart" uri="{C3380CC4-5D6E-409C-BE32-E72D297353CC}">
              <c16:uniqueId val="{00000005-D47D-42BF-BD14-134C2BF18942}"/>
            </c:ext>
          </c:extLst>
        </c:ser>
        <c:dLbls>
          <c:showLegendKey val="0"/>
          <c:showVal val="0"/>
          <c:showCatName val="0"/>
          <c:showSerName val="0"/>
          <c:showPercent val="0"/>
          <c:showBubbleSize val="0"/>
        </c:dLbls>
        <c:smooth val="0"/>
        <c:axId val="1369144831"/>
        <c:axId val="1321957999"/>
      </c:lineChart>
      <c:catAx>
        <c:axId val="1369144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ja-JP"/>
          </a:p>
        </c:txPr>
        <c:crossAx val="1321957999"/>
        <c:crosses val="autoZero"/>
        <c:auto val="1"/>
        <c:lblAlgn val="ctr"/>
        <c:lblOffset val="100"/>
        <c:noMultiLvlLbl val="0"/>
      </c:catAx>
      <c:valAx>
        <c:axId val="13219579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ja-JP"/>
          </a:p>
        </c:txPr>
        <c:crossAx val="1369144831"/>
        <c:crosses val="autoZero"/>
        <c:crossBetween val="between"/>
      </c:valAx>
      <c:spPr>
        <a:noFill/>
        <a:ln>
          <a:noFill/>
        </a:ln>
        <a:effectLst/>
      </c:spPr>
    </c:plotArea>
    <c:legend>
      <c:legendPos val="b"/>
      <c:layout>
        <c:manualLayout>
          <c:xMode val="edge"/>
          <c:yMode val="edge"/>
          <c:x val="0.44276507920929542"/>
          <c:y val="0.14255788672239211"/>
          <c:w val="0.4735172931807976"/>
          <c:h val="6.2327287913483867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FFFF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800" dirty="0">
                <a:solidFill>
                  <a:srgbClr val="FFFF00"/>
                </a:solidFill>
              </a:rPr>
              <a:t>自殺者前年比　</a:t>
            </a:r>
            <a:r>
              <a:rPr lang="en-US" altLang="ja-JP" sz="2800" dirty="0">
                <a:solidFill>
                  <a:srgbClr val="FFFF00"/>
                </a:solidFill>
              </a:rPr>
              <a:t>2020</a:t>
            </a:r>
            <a:r>
              <a:rPr lang="ja-JP" altLang="en-US" sz="2800" dirty="0">
                <a:solidFill>
                  <a:srgbClr val="FFFF00"/>
                </a:solidFill>
              </a:rPr>
              <a:t>年</a:t>
            </a:r>
            <a:r>
              <a:rPr lang="en-US" altLang="ja-JP" sz="2800" dirty="0">
                <a:solidFill>
                  <a:srgbClr val="FFFF00"/>
                </a:solidFill>
              </a:rPr>
              <a:t>/2019</a:t>
            </a:r>
            <a:r>
              <a:rPr lang="ja-JP" altLang="en-US" sz="2800" dirty="0">
                <a:solidFill>
                  <a:srgbClr val="FFFF00"/>
                </a:solidFill>
              </a:rPr>
              <a:t>年</a:t>
            </a:r>
          </a:p>
        </c:rich>
      </c:tx>
      <c:layout>
        <c:manualLayout>
          <c:xMode val="edge"/>
          <c:yMode val="edge"/>
          <c:x val="0.21381373104792728"/>
          <c:y val="6.01851117071648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9.831714785651792E-2"/>
          <c:y val="0.17328703703703704"/>
          <c:w val="0.865571741032371"/>
          <c:h val="0.69766149023038793"/>
        </c:manualLayout>
      </c:layout>
      <c:barChart>
        <c:barDir val="col"/>
        <c:grouping val="clustered"/>
        <c:varyColors val="0"/>
        <c:ser>
          <c:idx val="0"/>
          <c:order val="0"/>
          <c:tx>
            <c:strRef>
              <c:f>Sheet1!$P$12</c:f>
              <c:strCache>
                <c:ptCount val="1"/>
                <c:pt idx="0">
                  <c:v>合計</c:v>
                </c:pt>
              </c:strCache>
            </c:strRef>
          </c:tx>
          <c:spPr>
            <a:solidFill>
              <a:schemeClr val="accent1"/>
            </a:solidFill>
            <a:ln>
              <a:noFill/>
            </a:ln>
            <a:effectLst/>
          </c:spPr>
          <c:invertIfNegative val="0"/>
          <c:cat>
            <c:strRef>
              <c:f>Sheet1!$Q$5:$Z$5</c:f>
              <c:strCache>
                <c:ptCount val="10"/>
                <c:pt idx="0">
                  <c:v>1月</c:v>
                </c:pt>
                <c:pt idx="1">
                  <c:v>2月</c:v>
                </c:pt>
                <c:pt idx="2">
                  <c:v>3月</c:v>
                </c:pt>
                <c:pt idx="3">
                  <c:v>4月</c:v>
                </c:pt>
                <c:pt idx="4">
                  <c:v>5月</c:v>
                </c:pt>
                <c:pt idx="5">
                  <c:v>6月</c:v>
                </c:pt>
                <c:pt idx="6">
                  <c:v>7月</c:v>
                </c:pt>
                <c:pt idx="7">
                  <c:v>8月</c:v>
                </c:pt>
                <c:pt idx="8">
                  <c:v>9月</c:v>
                </c:pt>
                <c:pt idx="9">
                  <c:v>10月</c:v>
                </c:pt>
              </c:strCache>
            </c:strRef>
          </c:cat>
          <c:val>
            <c:numRef>
              <c:f>Sheet1!$Q$12:$Z$12</c:f>
              <c:numCache>
                <c:formatCode>0.0_);[Red]\(0.0\)</c:formatCode>
                <c:ptCount val="10"/>
                <c:pt idx="0">
                  <c:v>-0.23752969121140666</c:v>
                </c:pt>
                <c:pt idx="1">
                  <c:v>-10.030959752321976</c:v>
                </c:pt>
                <c:pt idx="2">
                  <c:v>-5.7650862068965552</c:v>
                </c:pt>
                <c:pt idx="3">
                  <c:v>-17.199558985667025</c:v>
                </c:pt>
                <c:pt idx="4">
                  <c:v>-14.678899082568805</c:v>
                </c:pt>
                <c:pt idx="5">
                  <c:v>-4.2682926829268268</c:v>
                </c:pt>
                <c:pt idx="6">
                  <c:v>3.2348020078081419</c:v>
                </c:pt>
                <c:pt idx="7">
                  <c:v>19.151590767311305</c:v>
                </c:pt>
                <c:pt idx="8">
                  <c:v>11.251504211793019</c:v>
                </c:pt>
                <c:pt idx="9">
                  <c:v>40.220922677063044</c:v>
                </c:pt>
              </c:numCache>
            </c:numRef>
          </c:val>
          <c:extLst>
            <c:ext xmlns:c16="http://schemas.microsoft.com/office/drawing/2014/chart" uri="{C3380CC4-5D6E-409C-BE32-E72D297353CC}">
              <c16:uniqueId val="{00000000-BFAB-4248-8085-2715FAA6FA93}"/>
            </c:ext>
          </c:extLst>
        </c:ser>
        <c:ser>
          <c:idx val="1"/>
          <c:order val="1"/>
          <c:tx>
            <c:strRef>
              <c:f>Sheet1!$P$13</c:f>
              <c:strCache>
                <c:ptCount val="1"/>
                <c:pt idx="0">
                  <c:v>男性</c:v>
                </c:pt>
              </c:strCache>
            </c:strRef>
          </c:tx>
          <c:spPr>
            <a:solidFill>
              <a:schemeClr val="accent2"/>
            </a:solidFill>
            <a:ln>
              <a:noFill/>
            </a:ln>
            <a:effectLst/>
          </c:spPr>
          <c:invertIfNegative val="0"/>
          <c:cat>
            <c:strRef>
              <c:f>Sheet1!$Q$5:$Z$5</c:f>
              <c:strCache>
                <c:ptCount val="10"/>
                <c:pt idx="0">
                  <c:v>1月</c:v>
                </c:pt>
                <c:pt idx="1">
                  <c:v>2月</c:v>
                </c:pt>
                <c:pt idx="2">
                  <c:v>3月</c:v>
                </c:pt>
                <c:pt idx="3">
                  <c:v>4月</c:v>
                </c:pt>
                <c:pt idx="4">
                  <c:v>5月</c:v>
                </c:pt>
                <c:pt idx="5">
                  <c:v>6月</c:v>
                </c:pt>
                <c:pt idx="6">
                  <c:v>7月</c:v>
                </c:pt>
                <c:pt idx="7">
                  <c:v>8月</c:v>
                </c:pt>
                <c:pt idx="8">
                  <c:v>9月</c:v>
                </c:pt>
                <c:pt idx="9">
                  <c:v>10月</c:v>
                </c:pt>
              </c:strCache>
            </c:strRef>
          </c:cat>
          <c:val>
            <c:numRef>
              <c:f>Sheet1!$Q$13:$Z$13</c:f>
              <c:numCache>
                <c:formatCode>0.0_);[Red]\(0.0\)</c:formatCode>
                <c:ptCount val="10"/>
                <c:pt idx="0">
                  <c:v>0.76530612244897611</c:v>
                </c:pt>
                <c:pt idx="1">
                  <c:v>-8.5561497326203266</c:v>
                </c:pt>
                <c:pt idx="2">
                  <c:v>-6.1178247734139006</c:v>
                </c:pt>
                <c:pt idx="3">
                  <c:v>-17.765709852598917</c:v>
                </c:pt>
                <c:pt idx="4">
                  <c:v>-16.178736517719571</c:v>
                </c:pt>
                <c:pt idx="5">
                  <c:v>-7.3362445414847173</c:v>
                </c:pt>
                <c:pt idx="6">
                  <c:v>-3.3333333333333286</c:v>
                </c:pt>
                <c:pt idx="7">
                  <c:v>8.9552238805970177</c:v>
                </c:pt>
                <c:pt idx="8">
                  <c:v>3.4453057708871739</c:v>
                </c:pt>
                <c:pt idx="9">
                  <c:v>21.714818266542409</c:v>
                </c:pt>
              </c:numCache>
            </c:numRef>
          </c:val>
          <c:extLst>
            <c:ext xmlns:c16="http://schemas.microsoft.com/office/drawing/2014/chart" uri="{C3380CC4-5D6E-409C-BE32-E72D297353CC}">
              <c16:uniqueId val="{00000001-BFAB-4248-8085-2715FAA6FA93}"/>
            </c:ext>
          </c:extLst>
        </c:ser>
        <c:ser>
          <c:idx val="2"/>
          <c:order val="2"/>
          <c:tx>
            <c:strRef>
              <c:f>Sheet1!$P$14</c:f>
              <c:strCache>
                <c:ptCount val="1"/>
                <c:pt idx="0">
                  <c:v>女性</c:v>
                </c:pt>
              </c:strCache>
            </c:strRef>
          </c:tx>
          <c:spPr>
            <a:solidFill>
              <a:schemeClr val="accent3"/>
            </a:solidFill>
            <a:ln>
              <a:noFill/>
            </a:ln>
            <a:effectLst/>
          </c:spPr>
          <c:invertIfNegative val="0"/>
          <c:cat>
            <c:strRef>
              <c:f>Sheet1!$Q$5:$Z$5</c:f>
              <c:strCache>
                <c:ptCount val="10"/>
                <c:pt idx="0">
                  <c:v>1月</c:v>
                </c:pt>
                <c:pt idx="1">
                  <c:v>2月</c:v>
                </c:pt>
                <c:pt idx="2">
                  <c:v>3月</c:v>
                </c:pt>
                <c:pt idx="3">
                  <c:v>4月</c:v>
                </c:pt>
                <c:pt idx="4">
                  <c:v>5月</c:v>
                </c:pt>
                <c:pt idx="5">
                  <c:v>6月</c:v>
                </c:pt>
                <c:pt idx="6">
                  <c:v>7月</c:v>
                </c:pt>
                <c:pt idx="7">
                  <c:v>8月</c:v>
                </c:pt>
                <c:pt idx="8">
                  <c:v>9月</c:v>
                </c:pt>
                <c:pt idx="9">
                  <c:v>10月</c:v>
                </c:pt>
              </c:strCache>
            </c:strRef>
          </c:cat>
          <c:val>
            <c:numRef>
              <c:f>Sheet1!$Q$14:$Z$14</c:f>
              <c:numCache>
                <c:formatCode>0.0_);[Red]\(0.0\)</c:formatCode>
                <c:ptCount val="10"/>
                <c:pt idx="0">
                  <c:v>-2.559055118110237</c:v>
                </c:pt>
                <c:pt idx="1">
                  <c:v>-13.387423935091277</c:v>
                </c:pt>
                <c:pt idx="2">
                  <c:v>-4.8872180451127889</c:v>
                </c:pt>
                <c:pt idx="3">
                  <c:v>-15.80952380952381</c:v>
                </c:pt>
                <c:pt idx="4">
                  <c:v>-11.171171171171167</c:v>
                </c:pt>
                <c:pt idx="5">
                  <c:v>2.8282828282828234</c:v>
                </c:pt>
                <c:pt idx="6">
                  <c:v>17.584369449378329</c:v>
                </c:pt>
                <c:pt idx="7">
                  <c:v>44.181034482758633</c:v>
                </c:pt>
                <c:pt idx="8">
                  <c:v>29.341317365269447</c:v>
                </c:pt>
                <c:pt idx="9">
                  <c:v>82.832618025751088</c:v>
                </c:pt>
              </c:numCache>
            </c:numRef>
          </c:val>
          <c:extLst>
            <c:ext xmlns:c16="http://schemas.microsoft.com/office/drawing/2014/chart" uri="{C3380CC4-5D6E-409C-BE32-E72D297353CC}">
              <c16:uniqueId val="{00000002-BFAB-4248-8085-2715FAA6FA93}"/>
            </c:ext>
          </c:extLst>
        </c:ser>
        <c:dLbls>
          <c:showLegendKey val="0"/>
          <c:showVal val="0"/>
          <c:showCatName val="0"/>
          <c:showSerName val="0"/>
          <c:showPercent val="0"/>
          <c:showBubbleSize val="0"/>
        </c:dLbls>
        <c:gapWidth val="150"/>
        <c:axId val="1504613423"/>
        <c:axId val="1367292175"/>
      </c:barChart>
      <c:catAx>
        <c:axId val="150461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367292175"/>
        <c:crosses val="autoZero"/>
        <c:auto val="1"/>
        <c:lblAlgn val="ctr"/>
        <c:lblOffset val="100"/>
        <c:noMultiLvlLbl val="0"/>
      </c:catAx>
      <c:valAx>
        <c:axId val="1367292175"/>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504613423"/>
        <c:crosses val="autoZero"/>
        <c:crossBetween val="between"/>
      </c:valAx>
      <c:spPr>
        <a:noFill/>
        <a:ln>
          <a:noFill/>
        </a:ln>
        <a:effectLst/>
      </c:spPr>
    </c:plotArea>
    <c:legend>
      <c:legendPos val="b"/>
      <c:layout>
        <c:manualLayout>
          <c:xMode val="edge"/>
          <c:yMode val="edge"/>
          <c:x val="0.2803959579040125"/>
          <c:y val="0.95391401616751581"/>
          <c:w val="0.33519530593466823"/>
          <c:h val="3.348817723956597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4952" y="1"/>
            <a:ext cx="4341442" cy="345604"/>
          </a:xfrm>
          <a:prstGeom prst="rect">
            <a:avLst/>
          </a:prstGeom>
        </p:spPr>
        <p:txBody>
          <a:bodyPr vert="horz" lIns="96606" tIns="48303" rIns="96606" bIns="48303" rtlCol="0"/>
          <a:lstStyle>
            <a:lvl1pPr algn="r">
              <a:defRPr sz="1300"/>
            </a:lvl1pPr>
          </a:lstStyle>
          <a:p>
            <a:fld id="{6ED89CE2-3E33-47EB-A0C7-AD33545D2799}" type="datetimeFigureOut">
              <a:rPr kumimoji="1" lang="ja-JP" altLang="en-US" smtClean="0"/>
              <a:t>2021/3/20</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0387" cy="2325688"/>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1001872" y="3314928"/>
            <a:ext cx="8014970" cy="2712215"/>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1442" cy="345603"/>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4952" y="6542560"/>
            <a:ext cx="4341442" cy="345603"/>
          </a:xfrm>
          <a:prstGeom prst="rect">
            <a:avLst/>
          </a:prstGeom>
        </p:spPr>
        <p:txBody>
          <a:bodyPr vert="horz" lIns="96606" tIns="48303" rIns="96606" bIns="48303" rtlCol="0" anchor="b"/>
          <a:lstStyle>
            <a:lvl1pPr algn="r">
              <a:defRPr sz="1300"/>
            </a:lvl1pPr>
          </a:lstStyle>
          <a:p>
            <a:fld id="{09076299-24C9-4F84-8BBB-42338B3215E0}" type="slidenum">
              <a:rPr kumimoji="1" lang="ja-JP" altLang="en-US" smtClean="0"/>
              <a:t>‹#›</a:t>
            </a:fld>
            <a:endParaRPr kumimoji="1" lang="ja-JP" altLang="en-US"/>
          </a:p>
        </p:txBody>
      </p:sp>
    </p:spTree>
    <p:extLst>
      <p:ext uri="{BB962C8B-B14F-4D97-AF65-F5344CB8AC3E}">
        <p14:creationId xmlns:p14="http://schemas.microsoft.com/office/powerpoint/2010/main" val="42024945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a:t>
            </a:fld>
            <a:endParaRPr kumimoji="1" lang="ja-JP" altLang="en-US"/>
          </a:p>
        </p:txBody>
      </p:sp>
    </p:spTree>
    <p:extLst>
      <p:ext uri="{BB962C8B-B14F-4D97-AF65-F5344CB8AC3E}">
        <p14:creationId xmlns:p14="http://schemas.microsoft.com/office/powerpoint/2010/main" val="414228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否定的精神症状、防衛的精神症状、打ち負かされた精神症状</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10</a:t>
            </a:fld>
            <a:endParaRPr kumimoji="1" lang="ja-JP" altLang="en-US"/>
          </a:p>
        </p:txBody>
      </p:sp>
    </p:spTree>
    <p:extLst>
      <p:ext uri="{BB962C8B-B14F-4D97-AF65-F5344CB8AC3E}">
        <p14:creationId xmlns:p14="http://schemas.microsoft.com/office/powerpoint/2010/main" val="214229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原因不明の腰痛は</a:t>
            </a:r>
            <a:r>
              <a:rPr kumimoji="1" lang="en-US" altLang="ja-JP" dirty="0"/>
              <a:t>85</a:t>
            </a:r>
            <a:r>
              <a:rPr kumimoji="1" lang="ja-JP" altLang="en-US" dirty="0"/>
              <a:t>％。サインバルタがよく処方される。下行性疼痛抑制神経系。痛みは防衛反応。活動を停止。生存のためには痛みにもかかわらず活動</a:t>
            </a:r>
            <a:r>
              <a:rPr kumimoji="1" lang="en-US" altLang="ja-JP" dirty="0"/>
              <a:t>(</a:t>
            </a:r>
            <a:r>
              <a:rPr kumimoji="1" lang="ja-JP" altLang="en-US" dirty="0"/>
              <a:t>逃亡</a:t>
            </a:r>
            <a:r>
              <a:rPr kumimoji="1" lang="en-US" altLang="ja-JP" dirty="0"/>
              <a:t>)</a:t>
            </a:r>
            <a:r>
              <a:rPr kumimoji="1" lang="ja-JP" altLang="en-US" dirty="0"/>
              <a:t>しないといけない、痛みを感じなくする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11</a:t>
            </a:fld>
            <a:endParaRPr kumimoji="1" lang="ja-JP" altLang="en-US"/>
          </a:p>
        </p:txBody>
      </p:sp>
    </p:spTree>
    <p:extLst>
      <p:ext uri="{BB962C8B-B14F-4D97-AF65-F5344CB8AC3E}">
        <p14:creationId xmlns:p14="http://schemas.microsoft.com/office/powerpoint/2010/main" val="350904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めまいは三半規管の過敏性、耳鳴りは内的音源遮断の不備</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12</a:t>
            </a:fld>
            <a:endParaRPr kumimoji="1" lang="ja-JP" altLang="en-US"/>
          </a:p>
        </p:txBody>
      </p:sp>
    </p:spTree>
    <p:extLst>
      <p:ext uri="{BB962C8B-B14F-4D97-AF65-F5344CB8AC3E}">
        <p14:creationId xmlns:p14="http://schemas.microsoft.com/office/powerpoint/2010/main" val="421969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早朝の血糖値は前夜の食事量よりもかかっているストレス量に関係する。ストレスはインスリンを減少させ、ステロイド、グルカゴンなど血糖を上げるホルモンを増やす。コロナによる肺炎、血管障害も過剰な免疫反応</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13</a:t>
            </a:fld>
            <a:endParaRPr kumimoji="1" lang="ja-JP" altLang="en-US"/>
          </a:p>
        </p:txBody>
      </p:sp>
    </p:spTree>
    <p:extLst>
      <p:ext uri="{BB962C8B-B14F-4D97-AF65-F5344CB8AC3E}">
        <p14:creationId xmlns:p14="http://schemas.microsoft.com/office/powerpoint/2010/main" val="398142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パニック発作は自律神経系の嵐</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14</a:t>
            </a:fld>
            <a:endParaRPr kumimoji="1" lang="ja-JP" altLang="en-US"/>
          </a:p>
        </p:txBody>
      </p:sp>
    </p:spTree>
    <p:extLst>
      <p:ext uri="{BB962C8B-B14F-4D97-AF65-F5344CB8AC3E}">
        <p14:creationId xmlns:p14="http://schemas.microsoft.com/office/powerpoint/2010/main" val="138603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ストレスからくる病気にかかりやすい人の類型化。仕事中毒タイプは、仕事こそわが命で、パーソナリティ機能特にに対人面が低下している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15</a:t>
            </a:fld>
            <a:endParaRPr kumimoji="1" lang="ja-JP" altLang="en-US"/>
          </a:p>
        </p:txBody>
      </p:sp>
    </p:spTree>
    <p:extLst>
      <p:ext uri="{BB962C8B-B14F-4D97-AF65-F5344CB8AC3E}">
        <p14:creationId xmlns:p14="http://schemas.microsoft.com/office/powerpoint/2010/main" val="688863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16</a:t>
            </a:fld>
            <a:endParaRPr kumimoji="1" lang="ja-JP" altLang="en-US"/>
          </a:p>
        </p:txBody>
      </p:sp>
    </p:spTree>
    <p:extLst>
      <p:ext uri="{BB962C8B-B14F-4D97-AF65-F5344CB8AC3E}">
        <p14:creationId xmlns:p14="http://schemas.microsoft.com/office/powerpoint/2010/main" val="3852128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17</a:t>
            </a:fld>
            <a:endParaRPr kumimoji="1" lang="ja-JP" altLang="en-US"/>
          </a:p>
        </p:txBody>
      </p:sp>
    </p:spTree>
    <p:extLst>
      <p:ext uri="{BB962C8B-B14F-4D97-AF65-F5344CB8AC3E}">
        <p14:creationId xmlns:p14="http://schemas.microsoft.com/office/powerpoint/2010/main" val="93500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18</a:t>
            </a:fld>
            <a:endParaRPr kumimoji="1" lang="ja-JP" altLang="en-US"/>
          </a:p>
        </p:txBody>
      </p:sp>
    </p:spTree>
    <p:extLst>
      <p:ext uri="{BB962C8B-B14F-4D97-AF65-F5344CB8AC3E}">
        <p14:creationId xmlns:p14="http://schemas.microsoft.com/office/powerpoint/2010/main" val="1365152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感染症という病気の怖さだけが大きく取り上げられますが、その陰でコロナうつと言われるうつ病の増加があり、社会のありよう、常識の変化が起こっています。</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19</a:t>
            </a:fld>
            <a:endParaRPr kumimoji="1" lang="ja-JP" altLang="en-US"/>
          </a:p>
        </p:txBody>
      </p:sp>
    </p:spTree>
    <p:extLst>
      <p:ext uri="{BB962C8B-B14F-4D97-AF65-F5344CB8AC3E}">
        <p14:creationId xmlns:p14="http://schemas.microsoft.com/office/powerpoint/2010/main" val="241957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ストレスになる外からの刺激はストレッサー</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a:t>
            </a:fld>
            <a:endParaRPr kumimoji="1" lang="ja-JP" altLang="en-US"/>
          </a:p>
        </p:txBody>
      </p:sp>
    </p:spTree>
    <p:extLst>
      <p:ext uri="{BB962C8B-B14F-4D97-AF65-F5344CB8AC3E}">
        <p14:creationId xmlns:p14="http://schemas.microsoft.com/office/powerpoint/2010/main" val="90725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20</a:t>
            </a:fld>
            <a:endParaRPr kumimoji="1" lang="ja-JP" altLang="en-US"/>
          </a:p>
        </p:txBody>
      </p:sp>
    </p:spTree>
    <p:extLst>
      <p:ext uri="{BB962C8B-B14F-4D97-AF65-F5344CB8AC3E}">
        <p14:creationId xmlns:p14="http://schemas.microsoft.com/office/powerpoint/2010/main" val="252407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4">
              <a:defRPr/>
            </a:pPr>
            <a:r>
              <a:rPr kumimoji="1" lang="ja-JP" altLang="en-US" dirty="0"/>
              <a:t>入院拒否に罰則。休業要請、営業時間短縮要請に従わないと罰則。休業補償、収入減の補償の施策が不十分。ずるい人は損しないが正直者は補償されない。</a:t>
            </a:r>
          </a:p>
          <a:p>
            <a:r>
              <a:rPr kumimoji="1" lang="ja-JP" altLang="en-US" dirty="0"/>
              <a:t>有利不利は初期のうちは顕在化しない。誰もが行動制限をするから。長期化すると弱い立場の人ほど真面目な人ほど社会的経済的に追い詰められていく。</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21</a:t>
            </a:fld>
            <a:endParaRPr kumimoji="1" lang="ja-JP" altLang="en-US"/>
          </a:p>
        </p:txBody>
      </p:sp>
    </p:spTree>
    <p:extLst>
      <p:ext uri="{BB962C8B-B14F-4D97-AF65-F5344CB8AC3E}">
        <p14:creationId xmlns:p14="http://schemas.microsoft.com/office/powerpoint/2010/main" val="2952077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22</a:t>
            </a:fld>
            <a:endParaRPr kumimoji="1" lang="ja-JP" altLang="en-US"/>
          </a:p>
        </p:txBody>
      </p:sp>
    </p:spTree>
    <p:extLst>
      <p:ext uri="{BB962C8B-B14F-4D97-AF65-F5344CB8AC3E}">
        <p14:creationId xmlns:p14="http://schemas.microsoft.com/office/powerpoint/2010/main" val="684028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心の動きは知情意の異なる</a:t>
            </a:r>
            <a:r>
              <a:rPr kumimoji="1" lang="en-US" altLang="ja-JP" dirty="0"/>
              <a:t>3</a:t>
            </a:r>
            <a:r>
              <a:rPr kumimoji="1" lang="ja-JP" altLang="en-US" dirty="0"/>
              <a:t>つの軸がありますが、すべての軸でマイナス方向に。さらにどの軸の低下は他の軸の低下を招く悪循環。</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23</a:t>
            </a:fld>
            <a:endParaRPr kumimoji="1" lang="ja-JP" altLang="en-US"/>
          </a:p>
        </p:txBody>
      </p:sp>
    </p:spTree>
    <p:extLst>
      <p:ext uri="{BB962C8B-B14F-4D97-AF65-F5344CB8AC3E}">
        <p14:creationId xmlns:p14="http://schemas.microsoft.com/office/powerpoint/2010/main" val="296444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易疲労感でやる気が出ない、動かないといけないが動けない。集中力の低下、注意力の減退は判断力の低下、処理能力の低下に通じ、自信の低下になる。１日中５つ以上が当てはまり、２週間続くとうつ病といえ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24</a:t>
            </a:fld>
            <a:endParaRPr kumimoji="1" lang="ja-JP" altLang="en-US"/>
          </a:p>
        </p:txBody>
      </p:sp>
    </p:spTree>
    <p:extLst>
      <p:ext uri="{BB962C8B-B14F-4D97-AF65-F5344CB8AC3E}">
        <p14:creationId xmlns:p14="http://schemas.microsoft.com/office/powerpoint/2010/main" val="340464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また一休みです。</a:t>
            </a:r>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25</a:t>
            </a:fld>
            <a:endParaRPr kumimoji="1" lang="ja-JP" altLang="en-US"/>
          </a:p>
        </p:txBody>
      </p:sp>
    </p:spTree>
    <p:extLst>
      <p:ext uri="{BB962C8B-B14F-4D97-AF65-F5344CB8AC3E}">
        <p14:creationId xmlns:p14="http://schemas.microsoft.com/office/powerpoint/2010/main" val="1534854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うつ病の発症のきっかけになり、うつ病を増悪させるストレスが同調圧力からくる。他の精神障害の人も健康な人も同調圧力により症状悪化、メンタルヘルス不調を引き起こす。コロナ感染者の隔離要請は、感染急拡大期は仕方ないでしょう。ところでコロナ終息後にも、コロナ第</a:t>
            </a:r>
            <a:r>
              <a:rPr kumimoji="1" lang="en-US" altLang="ja-JP" dirty="0"/>
              <a:t>4</a:t>
            </a:r>
            <a:r>
              <a:rPr kumimoji="1" lang="ja-JP" altLang="en-US" dirty="0"/>
              <a:t>波、第</a:t>
            </a:r>
            <a:r>
              <a:rPr kumimoji="1" lang="en-US" altLang="ja-JP" dirty="0"/>
              <a:t>5</a:t>
            </a:r>
            <a:r>
              <a:rPr kumimoji="1" lang="ja-JP" altLang="en-US" dirty="0"/>
              <a:t>波の防止のためと、新しい生活様式に従うことが強要され、それに従わないものは激しいバッシングの同調圧力にさらされることになりそうです。歴史が教えてくれます。感染力も低くかつ治癒する病気と分かった後にもハンセン病の人を隔離し続けるという過ちをわれわれ日本社会は犯してきたのです。怖いと感じるものは排除する。多様性を否定し、ある基準に合わないものを差別し、排除する。怖さはどこからくるか。病気の無理解からです。</a:t>
            </a:r>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26</a:t>
            </a:fld>
            <a:endParaRPr kumimoji="1" lang="ja-JP" altLang="en-US"/>
          </a:p>
        </p:txBody>
      </p:sp>
    </p:spTree>
    <p:extLst>
      <p:ext uri="{BB962C8B-B14F-4D97-AF65-F5344CB8AC3E}">
        <p14:creationId xmlns:p14="http://schemas.microsoft.com/office/powerpoint/2010/main" val="271871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休業に追い込む張り紙、パチンコ業者を袋叩き</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27</a:t>
            </a:fld>
            <a:endParaRPr kumimoji="1" lang="ja-JP" altLang="en-US"/>
          </a:p>
        </p:txBody>
      </p:sp>
    </p:spTree>
    <p:extLst>
      <p:ext uri="{BB962C8B-B14F-4D97-AF65-F5344CB8AC3E}">
        <p14:creationId xmlns:p14="http://schemas.microsoft.com/office/powerpoint/2010/main" val="3334845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28</a:t>
            </a:fld>
            <a:endParaRPr kumimoji="1" lang="ja-JP" altLang="en-US"/>
          </a:p>
        </p:txBody>
      </p:sp>
    </p:spTree>
    <p:extLst>
      <p:ext uri="{BB962C8B-B14F-4D97-AF65-F5344CB8AC3E}">
        <p14:creationId xmlns:p14="http://schemas.microsoft.com/office/powerpoint/2010/main" val="3341553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29</a:t>
            </a:fld>
            <a:endParaRPr kumimoji="1" lang="ja-JP" altLang="en-US"/>
          </a:p>
        </p:txBody>
      </p:sp>
    </p:spTree>
    <p:extLst>
      <p:ext uri="{BB962C8B-B14F-4D97-AF65-F5344CB8AC3E}">
        <p14:creationId xmlns:p14="http://schemas.microsoft.com/office/powerpoint/2010/main" val="271774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a:t>
            </a:fld>
            <a:endParaRPr kumimoji="1" lang="ja-JP" altLang="en-US"/>
          </a:p>
        </p:txBody>
      </p:sp>
    </p:spTree>
    <p:extLst>
      <p:ext uri="{BB962C8B-B14F-4D97-AF65-F5344CB8AC3E}">
        <p14:creationId xmlns:p14="http://schemas.microsoft.com/office/powerpoint/2010/main" val="2511385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30</a:t>
            </a:fld>
            <a:endParaRPr kumimoji="1" lang="ja-JP" altLang="en-US"/>
          </a:p>
        </p:txBody>
      </p:sp>
    </p:spTree>
    <p:extLst>
      <p:ext uri="{BB962C8B-B14F-4D97-AF65-F5344CB8AC3E}">
        <p14:creationId xmlns:p14="http://schemas.microsoft.com/office/powerpoint/2010/main" val="16149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増加、３月、４月、５月は男女とも減少、６月より女性が急増、１０月から激増。ずっと年度自殺者数は減少してきたが。</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32</a:t>
            </a:fld>
            <a:endParaRPr kumimoji="1" lang="ja-JP" altLang="en-US"/>
          </a:p>
        </p:txBody>
      </p:sp>
    </p:spTree>
    <p:extLst>
      <p:ext uri="{BB962C8B-B14F-4D97-AF65-F5344CB8AC3E}">
        <p14:creationId xmlns:p14="http://schemas.microsoft.com/office/powerpoint/2010/main" val="3185894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33</a:t>
            </a:fld>
            <a:endParaRPr kumimoji="1" lang="ja-JP" altLang="en-US"/>
          </a:p>
        </p:txBody>
      </p:sp>
    </p:spTree>
    <p:extLst>
      <p:ext uri="{BB962C8B-B14F-4D97-AF65-F5344CB8AC3E}">
        <p14:creationId xmlns:p14="http://schemas.microsoft.com/office/powerpoint/2010/main" val="3796210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増加率のグラフ</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34</a:t>
            </a:fld>
            <a:endParaRPr kumimoji="1" lang="ja-JP" altLang="en-US"/>
          </a:p>
        </p:txBody>
      </p:sp>
    </p:spTree>
    <p:extLst>
      <p:ext uri="{BB962C8B-B14F-4D97-AF65-F5344CB8AC3E}">
        <p14:creationId xmlns:p14="http://schemas.microsoft.com/office/powerpoint/2010/main" val="4051998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35</a:t>
            </a:fld>
            <a:endParaRPr kumimoji="1" lang="ja-JP" altLang="en-US"/>
          </a:p>
        </p:txBody>
      </p:sp>
    </p:spTree>
    <p:extLst>
      <p:ext uri="{BB962C8B-B14F-4D97-AF65-F5344CB8AC3E}">
        <p14:creationId xmlns:p14="http://schemas.microsoft.com/office/powerpoint/2010/main" val="2437680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36</a:t>
            </a:fld>
            <a:endParaRPr kumimoji="1" lang="ja-JP" altLang="en-US"/>
          </a:p>
        </p:txBody>
      </p:sp>
    </p:spTree>
    <p:extLst>
      <p:ext uri="{BB962C8B-B14F-4D97-AF65-F5344CB8AC3E}">
        <p14:creationId xmlns:p14="http://schemas.microsoft.com/office/powerpoint/2010/main" val="4085163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37</a:t>
            </a:fld>
            <a:endParaRPr kumimoji="1" lang="ja-JP" altLang="en-US"/>
          </a:p>
        </p:txBody>
      </p:sp>
    </p:spTree>
    <p:extLst>
      <p:ext uri="{BB962C8B-B14F-4D97-AF65-F5344CB8AC3E}">
        <p14:creationId xmlns:p14="http://schemas.microsoft.com/office/powerpoint/2010/main" val="26573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心理的視野狭窄、苦しみが永遠に続くという確信を持つ段階で、精神障害特にうつ病になっている可能性がある。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38</a:t>
            </a:fld>
            <a:endParaRPr kumimoji="1" lang="ja-JP" altLang="en-US"/>
          </a:p>
        </p:txBody>
      </p:sp>
    </p:spTree>
    <p:extLst>
      <p:ext uri="{BB962C8B-B14F-4D97-AF65-F5344CB8AC3E}">
        <p14:creationId xmlns:p14="http://schemas.microsoft.com/office/powerpoint/2010/main" val="1636339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39</a:t>
            </a:fld>
            <a:endParaRPr kumimoji="1" lang="ja-JP" altLang="en-US"/>
          </a:p>
        </p:txBody>
      </p:sp>
    </p:spTree>
    <p:extLst>
      <p:ext uri="{BB962C8B-B14F-4D97-AF65-F5344CB8AC3E}">
        <p14:creationId xmlns:p14="http://schemas.microsoft.com/office/powerpoint/2010/main" val="3900247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精神障害が衝動性を高めている可能性もある。個人の特性である部分も大きいが、有名人、近親者の死が衝動性を高める。自暴自棄は衝動性を高める。自殺は倫理的にいけないことだという考えが自殺行為にブレーキをかけてい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40</a:t>
            </a:fld>
            <a:endParaRPr kumimoji="1" lang="ja-JP" altLang="en-US"/>
          </a:p>
        </p:txBody>
      </p:sp>
    </p:spTree>
    <p:extLst>
      <p:ext uri="{BB962C8B-B14F-4D97-AF65-F5344CB8AC3E}">
        <p14:creationId xmlns:p14="http://schemas.microsoft.com/office/powerpoint/2010/main" val="33927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病気、病気予防、もちろん新型コロナ、多くは負荷がかかることによるストレス</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a:t>
            </a:fld>
            <a:endParaRPr kumimoji="1" lang="ja-JP" altLang="en-US"/>
          </a:p>
        </p:txBody>
      </p:sp>
    </p:spTree>
    <p:extLst>
      <p:ext uri="{BB962C8B-B14F-4D97-AF65-F5344CB8AC3E}">
        <p14:creationId xmlns:p14="http://schemas.microsoft.com/office/powerpoint/2010/main" val="2278666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41</a:t>
            </a:fld>
            <a:endParaRPr kumimoji="1" lang="ja-JP" altLang="en-US"/>
          </a:p>
        </p:txBody>
      </p:sp>
    </p:spTree>
    <p:extLst>
      <p:ext uri="{BB962C8B-B14F-4D97-AF65-F5344CB8AC3E}">
        <p14:creationId xmlns:p14="http://schemas.microsoft.com/office/powerpoint/2010/main" val="4143314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馬のいななきのような鳴き声。馬という意味の駒で、コマドリ。</a:t>
            </a:r>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42</a:t>
            </a:fld>
            <a:endParaRPr kumimoji="1" lang="ja-JP" altLang="en-US"/>
          </a:p>
        </p:txBody>
      </p:sp>
    </p:spTree>
    <p:extLst>
      <p:ext uri="{BB962C8B-B14F-4D97-AF65-F5344CB8AC3E}">
        <p14:creationId xmlns:p14="http://schemas.microsoft.com/office/powerpoint/2010/main" val="810235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43</a:t>
            </a:fld>
            <a:endParaRPr kumimoji="1" lang="ja-JP" altLang="en-US"/>
          </a:p>
        </p:txBody>
      </p:sp>
    </p:spTree>
    <p:extLst>
      <p:ext uri="{BB962C8B-B14F-4D97-AF65-F5344CB8AC3E}">
        <p14:creationId xmlns:p14="http://schemas.microsoft.com/office/powerpoint/2010/main" val="272306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44</a:t>
            </a:fld>
            <a:endParaRPr kumimoji="1" lang="ja-JP" altLang="en-US"/>
          </a:p>
        </p:txBody>
      </p:sp>
    </p:spTree>
    <p:extLst>
      <p:ext uri="{BB962C8B-B14F-4D97-AF65-F5344CB8AC3E}">
        <p14:creationId xmlns:p14="http://schemas.microsoft.com/office/powerpoint/2010/main" val="2605338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45</a:t>
            </a:fld>
            <a:endParaRPr kumimoji="1" lang="ja-JP" altLang="en-US"/>
          </a:p>
        </p:txBody>
      </p:sp>
    </p:spTree>
    <p:extLst>
      <p:ext uri="{BB962C8B-B14F-4D97-AF65-F5344CB8AC3E}">
        <p14:creationId xmlns:p14="http://schemas.microsoft.com/office/powerpoint/2010/main" val="4254144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46</a:t>
            </a:fld>
            <a:endParaRPr kumimoji="1" lang="ja-JP" altLang="en-US"/>
          </a:p>
        </p:txBody>
      </p:sp>
    </p:spTree>
    <p:extLst>
      <p:ext uri="{BB962C8B-B14F-4D97-AF65-F5344CB8AC3E}">
        <p14:creationId xmlns:p14="http://schemas.microsoft.com/office/powerpoint/2010/main" val="3290952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47</a:t>
            </a:fld>
            <a:endParaRPr kumimoji="1" lang="ja-JP" altLang="en-US"/>
          </a:p>
        </p:txBody>
      </p:sp>
    </p:spTree>
    <p:extLst>
      <p:ext uri="{BB962C8B-B14F-4D97-AF65-F5344CB8AC3E}">
        <p14:creationId xmlns:p14="http://schemas.microsoft.com/office/powerpoint/2010/main" val="898955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48</a:t>
            </a:fld>
            <a:endParaRPr kumimoji="1" lang="ja-JP" altLang="en-US"/>
          </a:p>
        </p:txBody>
      </p:sp>
    </p:spTree>
    <p:extLst>
      <p:ext uri="{BB962C8B-B14F-4D97-AF65-F5344CB8AC3E}">
        <p14:creationId xmlns:p14="http://schemas.microsoft.com/office/powerpoint/2010/main" val="2845925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49</a:t>
            </a:fld>
            <a:endParaRPr kumimoji="1" lang="ja-JP" altLang="en-US"/>
          </a:p>
        </p:txBody>
      </p:sp>
    </p:spTree>
    <p:extLst>
      <p:ext uri="{BB962C8B-B14F-4D97-AF65-F5344CB8AC3E}">
        <p14:creationId xmlns:p14="http://schemas.microsoft.com/office/powerpoint/2010/main" val="4275422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50</a:t>
            </a:fld>
            <a:endParaRPr kumimoji="1" lang="ja-JP" altLang="en-US"/>
          </a:p>
        </p:txBody>
      </p:sp>
    </p:spTree>
    <p:extLst>
      <p:ext uri="{BB962C8B-B14F-4D97-AF65-F5344CB8AC3E}">
        <p14:creationId xmlns:p14="http://schemas.microsoft.com/office/powerpoint/2010/main" val="218666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齢者の場合は喪失体験がストレスになる、下２つは過負荷がストレス。コロナ禍で親族、地域の人との関係が、リモートやフィジカルディスタンスを保ってしかできないという対人関係が希薄になることもストレスとな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5</a:t>
            </a:fld>
            <a:endParaRPr kumimoji="1" lang="ja-JP" altLang="en-US"/>
          </a:p>
        </p:txBody>
      </p:sp>
    </p:spTree>
    <p:extLst>
      <p:ext uri="{BB962C8B-B14F-4D97-AF65-F5344CB8AC3E}">
        <p14:creationId xmlns:p14="http://schemas.microsoft.com/office/powerpoint/2010/main" val="380221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6</a:t>
            </a:fld>
            <a:endParaRPr kumimoji="1" lang="ja-JP" altLang="en-US"/>
          </a:p>
        </p:txBody>
      </p:sp>
    </p:spTree>
    <p:extLst>
      <p:ext uri="{BB962C8B-B14F-4D97-AF65-F5344CB8AC3E}">
        <p14:creationId xmlns:p14="http://schemas.microsoft.com/office/powerpoint/2010/main" val="4126170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だけが原因という意味ではない。発症要因の一つで、場合によっては大きな要因。ストレスがなくなれば今の病状も完全にとれるわけではない。ストレスが続くことで慢性化という二次変化が起こり、ストレスがなくなっても症状が続くことがある。慢性腰痛。</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7</a:t>
            </a:fld>
            <a:endParaRPr kumimoji="1" lang="ja-JP" altLang="en-US"/>
          </a:p>
        </p:txBody>
      </p:sp>
    </p:spTree>
    <p:extLst>
      <p:ext uri="{BB962C8B-B14F-4D97-AF65-F5344CB8AC3E}">
        <p14:creationId xmlns:p14="http://schemas.microsoft.com/office/powerpoint/2010/main" val="1417840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ここで一呼吸頭を休めましょう。面滝道の鳥たちシリーズです。鳴き声もどこかからか借りてきて入れました。</a:t>
            </a:r>
          </a:p>
        </p:txBody>
      </p:sp>
      <p:sp>
        <p:nvSpPr>
          <p:cNvPr id="4" name="スライド番号プレースホルダー 3"/>
          <p:cNvSpPr>
            <a:spLocks noGrp="1"/>
          </p:cNvSpPr>
          <p:nvPr>
            <p:ph type="sldNum" sz="quarter" idx="5"/>
          </p:nvPr>
        </p:nvSpPr>
        <p:spPr/>
        <p:txBody>
          <a:bodyPr/>
          <a:lstStyle/>
          <a:p>
            <a:fld id="{4A94AA33-7184-43BC-AAE3-D898F0EF1663}" type="slidenum">
              <a:rPr kumimoji="1" lang="ja-JP" altLang="en-US" smtClean="0"/>
              <a:t>8</a:t>
            </a:fld>
            <a:endParaRPr kumimoji="1" lang="ja-JP" altLang="en-US"/>
          </a:p>
        </p:txBody>
      </p:sp>
    </p:spTree>
    <p:extLst>
      <p:ext uri="{BB962C8B-B14F-4D97-AF65-F5344CB8AC3E}">
        <p14:creationId xmlns:p14="http://schemas.microsoft.com/office/powerpoint/2010/main" val="17681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ストレス反応は外からの刺激、外敵に対する適応反応。適応限界を超えてのストレスにより、過剰適応状態、適応破綻疲弊状態になる。外力でばねが伸びた状態、ついにはばねが伸び切り、ついには切れる。</a:t>
            </a:r>
          </a:p>
        </p:txBody>
      </p:sp>
      <p:sp>
        <p:nvSpPr>
          <p:cNvPr id="4" name="スライド番号プレースホルダー 3"/>
          <p:cNvSpPr>
            <a:spLocks noGrp="1"/>
          </p:cNvSpPr>
          <p:nvPr>
            <p:ph type="sldNum" sz="quarter" idx="5"/>
          </p:nvPr>
        </p:nvSpPr>
        <p:spPr/>
        <p:txBody>
          <a:bodyPr/>
          <a:lstStyle/>
          <a:p>
            <a:fld id="{09076299-24C9-4F84-8BBB-42338B3215E0}" type="slidenum">
              <a:rPr kumimoji="1" lang="ja-JP" altLang="en-US" smtClean="0"/>
              <a:t>9</a:t>
            </a:fld>
            <a:endParaRPr kumimoji="1" lang="ja-JP" altLang="en-US"/>
          </a:p>
        </p:txBody>
      </p:sp>
    </p:spTree>
    <p:extLst>
      <p:ext uri="{BB962C8B-B14F-4D97-AF65-F5344CB8AC3E}">
        <p14:creationId xmlns:p14="http://schemas.microsoft.com/office/powerpoint/2010/main" val="677270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ja-JP" altLang="en-US"/>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ja-JP" altLang="en-US"/>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ja-JP" altLang="en-US"/>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ja-JP" altLang="en-US"/>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ja-JP" altLang="en-US"/>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ja-JP" altLang="en-US"/>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ja-JP" altLang="en-US"/>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ja-JP" altLang="en-US"/>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ja-JP" altLang="en-US"/>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ja-JP" alt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ja-JP" alt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ja-JP" altLang="en-US"/>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ja-JP" altLang="en-US"/>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ja-JP" alt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ja-JP" altLang="en-US"/>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ja-JP" alt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ja-JP" alt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ja-JP" altLang="en-US"/>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ja-JP" altLang="en-US"/>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ja-JP" altLang="en-US"/>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ja-JP" altLang="en-US"/>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ja-JP" altLang="en-US"/>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ja-JP" altLang="en-US"/>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ja-JP" alt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ja-JP" altLang="en-US"/>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ja-JP" altLang="en-US"/>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1E972906-042C-4B6F-8482-628CCA8CB1EB}" type="slidenum">
              <a:rPr lang="en-US" altLang="ja-JP"/>
              <a:pPr>
                <a:defRPr/>
              </a:pPr>
              <a:t>‹#›</a:t>
            </a:fld>
            <a:endParaRPr lang="en-US" altLang="ja-JP"/>
          </a:p>
        </p:txBody>
      </p:sp>
    </p:spTree>
    <p:extLst>
      <p:ext uri="{BB962C8B-B14F-4D97-AF65-F5344CB8AC3E}">
        <p14:creationId xmlns:p14="http://schemas.microsoft.com/office/powerpoint/2010/main" val="137364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67A5AE56-5777-479B-8C74-E3C00998229D}" type="slidenum">
              <a:rPr lang="en-US" altLang="ja-JP"/>
              <a:pPr>
                <a:defRPr/>
              </a:pPr>
              <a:t>‹#›</a:t>
            </a:fld>
            <a:endParaRPr lang="en-US" altLang="ja-JP"/>
          </a:p>
        </p:txBody>
      </p:sp>
    </p:spTree>
    <p:extLst>
      <p:ext uri="{BB962C8B-B14F-4D97-AF65-F5344CB8AC3E}">
        <p14:creationId xmlns:p14="http://schemas.microsoft.com/office/powerpoint/2010/main" val="324064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3D21E5E2-3377-4B2A-8F40-521023A42EE7}" type="slidenum">
              <a:rPr lang="en-US" altLang="ja-JP"/>
              <a:pPr>
                <a:defRPr/>
              </a:pPr>
              <a:t>‹#›</a:t>
            </a:fld>
            <a:endParaRPr lang="en-US" altLang="ja-JP"/>
          </a:p>
        </p:txBody>
      </p:sp>
    </p:spTree>
    <p:extLst>
      <p:ext uri="{BB962C8B-B14F-4D97-AF65-F5344CB8AC3E}">
        <p14:creationId xmlns:p14="http://schemas.microsoft.com/office/powerpoint/2010/main" val="65616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7813"/>
            <a:ext cx="8229600" cy="58531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791AD784-46E8-4F12-B4F5-93ABC4A0D22A}" type="slidenum">
              <a:rPr lang="en-US" altLang="ja-JP"/>
              <a:pPr>
                <a:defRPr/>
              </a:pPr>
              <a:t>‹#›</a:t>
            </a:fld>
            <a:endParaRPr lang="en-US" altLang="ja-JP"/>
          </a:p>
        </p:txBody>
      </p:sp>
    </p:spTree>
    <p:extLst>
      <p:ext uri="{BB962C8B-B14F-4D97-AF65-F5344CB8AC3E}">
        <p14:creationId xmlns:p14="http://schemas.microsoft.com/office/powerpoint/2010/main" val="122043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5ADA9658-F39C-4795-8696-87537C56700D}" type="slidenum">
              <a:rPr lang="en-US" altLang="ja-JP"/>
              <a:pPr>
                <a:defRPr/>
              </a:pPr>
              <a:t>‹#›</a:t>
            </a:fld>
            <a:endParaRPr lang="en-US" altLang="ja-JP"/>
          </a:p>
        </p:txBody>
      </p:sp>
    </p:spTree>
    <p:extLst>
      <p:ext uri="{BB962C8B-B14F-4D97-AF65-F5344CB8AC3E}">
        <p14:creationId xmlns:p14="http://schemas.microsoft.com/office/powerpoint/2010/main" val="235592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1E95B1C9-FD2E-4C82-995B-D48A52D81654}" type="slidenum">
              <a:rPr lang="en-US" altLang="ja-JP"/>
              <a:pPr>
                <a:defRPr/>
              </a:pPr>
              <a:t>‹#›</a:t>
            </a:fld>
            <a:endParaRPr lang="en-US" altLang="ja-JP"/>
          </a:p>
        </p:txBody>
      </p:sp>
    </p:spTree>
    <p:extLst>
      <p:ext uri="{BB962C8B-B14F-4D97-AF65-F5344CB8AC3E}">
        <p14:creationId xmlns:p14="http://schemas.microsoft.com/office/powerpoint/2010/main" val="94053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E84398B1-C5F3-4016-9818-F1A251F67B73}" type="slidenum">
              <a:rPr lang="en-US" altLang="ja-JP"/>
              <a:pPr>
                <a:defRPr/>
              </a:pPr>
              <a:t>‹#›</a:t>
            </a:fld>
            <a:endParaRPr lang="en-US" altLang="ja-JP"/>
          </a:p>
        </p:txBody>
      </p:sp>
    </p:spTree>
    <p:extLst>
      <p:ext uri="{BB962C8B-B14F-4D97-AF65-F5344CB8AC3E}">
        <p14:creationId xmlns:p14="http://schemas.microsoft.com/office/powerpoint/2010/main" val="27197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D64F4FE2-4E7B-4242-9730-F38CDB5E8F28}" type="slidenum">
              <a:rPr lang="en-US" altLang="ja-JP"/>
              <a:pPr>
                <a:defRPr/>
              </a:pPr>
              <a:t>‹#›</a:t>
            </a:fld>
            <a:endParaRPr lang="en-US" altLang="ja-JP"/>
          </a:p>
        </p:txBody>
      </p:sp>
    </p:spTree>
    <p:extLst>
      <p:ext uri="{BB962C8B-B14F-4D97-AF65-F5344CB8AC3E}">
        <p14:creationId xmlns:p14="http://schemas.microsoft.com/office/powerpoint/2010/main" val="238224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8ADF1AA0-42D5-40F9-9BE5-B3EE82A26AE8}" type="slidenum">
              <a:rPr lang="en-US" altLang="ja-JP"/>
              <a:pPr>
                <a:defRPr/>
              </a:pPr>
              <a:t>‹#›</a:t>
            </a:fld>
            <a:endParaRPr lang="en-US" altLang="ja-JP"/>
          </a:p>
        </p:txBody>
      </p:sp>
    </p:spTree>
    <p:extLst>
      <p:ext uri="{BB962C8B-B14F-4D97-AF65-F5344CB8AC3E}">
        <p14:creationId xmlns:p14="http://schemas.microsoft.com/office/powerpoint/2010/main" val="174657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A4559D0C-EE95-4AFB-B226-3794DAF1A00D}" type="slidenum">
              <a:rPr lang="en-US" altLang="ja-JP"/>
              <a:pPr>
                <a:defRPr/>
              </a:pPr>
              <a:t>‹#›</a:t>
            </a:fld>
            <a:endParaRPr lang="en-US" altLang="ja-JP"/>
          </a:p>
        </p:txBody>
      </p:sp>
    </p:spTree>
    <p:extLst>
      <p:ext uri="{BB962C8B-B14F-4D97-AF65-F5344CB8AC3E}">
        <p14:creationId xmlns:p14="http://schemas.microsoft.com/office/powerpoint/2010/main" val="534468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A2831B31-E0F7-45AA-9C05-F35D4B2529D6}" type="slidenum">
              <a:rPr lang="en-US" altLang="ja-JP"/>
              <a:pPr>
                <a:defRPr/>
              </a:pPr>
              <a:t>‹#›</a:t>
            </a:fld>
            <a:endParaRPr lang="en-US" altLang="ja-JP"/>
          </a:p>
        </p:txBody>
      </p:sp>
    </p:spTree>
    <p:extLst>
      <p:ext uri="{BB962C8B-B14F-4D97-AF65-F5344CB8AC3E}">
        <p14:creationId xmlns:p14="http://schemas.microsoft.com/office/powerpoint/2010/main" val="87904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79DEC7C1-33C5-49FB-8F71-202B679820EC}" type="slidenum">
              <a:rPr lang="en-US" altLang="ja-JP"/>
              <a:pPr>
                <a:defRPr/>
              </a:pPr>
              <a:t>‹#›</a:t>
            </a:fld>
            <a:endParaRPr lang="en-US" altLang="ja-JP"/>
          </a:p>
        </p:txBody>
      </p:sp>
    </p:spTree>
    <p:extLst>
      <p:ext uri="{BB962C8B-B14F-4D97-AF65-F5344CB8AC3E}">
        <p14:creationId xmlns:p14="http://schemas.microsoft.com/office/powerpoint/2010/main" val="2256422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ja-JP" altLang="en-US"/>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ja-JP" altLang="en-US"/>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ja-JP" altLang="en-US"/>
            </a:p>
          </p:txBody>
        </p:sp>
        <p:sp>
          <p:nvSpPr>
            <p:cNvPr id="1035"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ja-JP" altLang="en-US"/>
            </a:p>
          </p:txBody>
        </p:sp>
        <p:sp>
          <p:nvSpPr>
            <p:cNvPr id="1037"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38"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ja-JP" altLang="en-US"/>
            </a:p>
          </p:txBody>
        </p:sp>
        <p:sp>
          <p:nvSpPr>
            <p:cNvPr id="1040"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ja-JP" altLang="en-US"/>
            </a:p>
          </p:txBody>
        </p:sp>
        <p:sp>
          <p:nvSpPr>
            <p:cNvPr id="1042"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ja-JP" altLang="en-US"/>
            </a:p>
          </p:txBody>
        </p:sp>
        <p:sp>
          <p:nvSpPr>
            <p:cNvPr id="1044"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ja-JP" altLang="en-US"/>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ja-JP" altLang="en-US"/>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ja-JP" alt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ja-JP" alt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ja-JP" altLang="en-US"/>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ja-JP" altLang="en-US"/>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ja-JP" alt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ja-JP" altLang="en-US"/>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ja-JP" alt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ja-JP" alt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ja-JP" altLang="en-US"/>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ja-JP" altLang="en-US"/>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ja-JP" altLang="en-US"/>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ja-JP" altLang="en-US"/>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ja-JP" altLang="en-US"/>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ja-JP" altLang="en-US"/>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ja-JP" altLang="en-US"/>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ja-JP" altLang="en-US"/>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ja-JP" altLang="en-US"/>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ja-JP" altLang="en-US"/>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ffectLst>
                  <a:outerShdw blurRad="38100" dist="38100" dir="2700000" algn="tl">
                    <a:srgbClr val="000000"/>
                  </a:outerShdw>
                </a:effectLst>
              </a:defRPr>
            </a:lvl1pPr>
          </a:lstStyle>
          <a:p>
            <a:pPr>
              <a:defRPr/>
            </a:pPr>
            <a:endParaRPr lang="en-US" altLang="ja-JP"/>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ffectLst>
                  <a:outerShdw blurRad="38100" dist="38100" dir="2700000" algn="tl">
                    <a:srgbClr val="000000"/>
                  </a:outerShdw>
                </a:effectLst>
              </a:defRPr>
            </a:lvl1pPr>
          </a:lstStyle>
          <a:p>
            <a:pPr>
              <a:defRPr/>
            </a:pPr>
            <a:endParaRPr lang="en-US" altLang="ja-JP"/>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ffectLst>
                  <a:outerShdw blurRad="38100" dist="38100" dir="2700000" algn="tl">
                    <a:srgbClr val="000000"/>
                  </a:outerShdw>
                </a:effectLst>
              </a:defRPr>
            </a:lvl1pPr>
          </a:lstStyle>
          <a:p>
            <a:pPr>
              <a:defRPr/>
            </a:pPr>
            <a:fld id="{92229D47-7A23-4269-A81B-B662F74B5E75}"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pa.go.jp/publications/statistics/safetylife/jisatsu.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asahi.com/topics/word/%E5%8E%9A%E7%94%9F%E5%8A%B4%E5%83%8D%E7%9C%81.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kouroushou-jisatusokuhou202102.pdf" TargetMode="External"/><Relationship Id="rId7" Type="http://schemas.openxmlformats.org/officeDocument/2006/relationships/hyperlink" Target="R01_jisatuno_joukyou.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21402;&#21172;&#30465;&#33258;&#27578;&#30333;&#26360;R1-3.pdf" TargetMode="External"/><Relationship Id="rId5" Type="http://schemas.openxmlformats.org/officeDocument/2006/relationships/hyperlink" Target="&#21402;&#21172;&#30465;&#33258;&#27578;&#30333;&#26360;R1-2.pdf" TargetMode="External"/><Relationship Id="rId4" Type="http://schemas.openxmlformats.org/officeDocument/2006/relationships/hyperlink" Target="&#21402;&#21172;&#30465;&#33258;&#27578;&#30333;&#26360;R1.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23601;&#21172;&#32773;&#33258;&#27578;&#22679;&#21152;&#29575;R2H29.xlsx"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33258;&#27578;&#32113;&#35336;&#28961;&#32887;&#32773;R2H29.xlsx"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0.JP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4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6.wmf"/><Relationship Id="rId4" Type="http://schemas.openxmlformats.org/officeDocument/2006/relationships/image" Target="../media/image25.wmf"/></Relationships>
</file>

<file path=ppt/slides/_rels/slide4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4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image" Target="../media/image30.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p:txBody>
          <a:bodyPr/>
          <a:lstStyle/>
          <a:p>
            <a:pPr eaLnBrk="1" hangingPunct="1">
              <a:defRPr/>
            </a:pPr>
            <a:r>
              <a:rPr lang="ja-JP" altLang="en-US" dirty="0">
                <a:solidFill>
                  <a:srgbClr val="FFFF00"/>
                </a:solidFill>
              </a:rPr>
              <a:t>ストレスとコロナうつ</a:t>
            </a:r>
          </a:p>
        </p:txBody>
      </p:sp>
      <p:sp>
        <p:nvSpPr>
          <p:cNvPr id="2051" name="Rectangle 3"/>
          <p:cNvSpPr>
            <a:spLocks noGrp="1" noChangeArrowheads="1"/>
          </p:cNvSpPr>
          <p:nvPr>
            <p:ph type="subTitle" sz="quarter" idx="1"/>
          </p:nvPr>
        </p:nvSpPr>
        <p:spPr>
          <a:xfrm>
            <a:off x="1371600" y="3886200"/>
            <a:ext cx="6729413" cy="1752600"/>
          </a:xfrm>
        </p:spPr>
        <p:txBody>
          <a:bodyPr/>
          <a:lstStyle/>
          <a:p>
            <a:pPr eaLnBrk="1" hangingPunct="1">
              <a:defRPr/>
            </a:pPr>
            <a:r>
              <a:rPr lang="ja-JP" altLang="en-US" sz="3200" dirty="0"/>
              <a:t>田中精神科医オフィス</a:t>
            </a:r>
            <a:endParaRPr lang="en-US" altLang="ja-JP" sz="3200" dirty="0"/>
          </a:p>
          <a:p>
            <a:pPr eaLnBrk="1" hangingPunct="1">
              <a:defRPr/>
            </a:pPr>
            <a:r>
              <a:rPr lang="ja-JP" altLang="en-US" sz="3200" dirty="0"/>
              <a:t>田中　千足</a:t>
            </a:r>
          </a:p>
          <a:p>
            <a:pPr eaLnBrk="1" hangingPunct="1">
              <a:defRPr/>
            </a:pPr>
            <a:r>
              <a:rPr lang="en-US" altLang="ja-JP" sz="3200" dirty="0"/>
              <a:t>2021</a:t>
            </a:r>
            <a:r>
              <a:rPr lang="ja-JP" altLang="en-US" sz="3200" dirty="0"/>
              <a:t>年</a:t>
            </a:r>
            <a:r>
              <a:rPr lang="en-US" altLang="ja-JP" sz="3200" dirty="0"/>
              <a:t>3</a:t>
            </a:r>
            <a:r>
              <a:rPr lang="ja-JP" altLang="en-US" sz="3200" dirty="0"/>
              <a:t>月</a:t>
            </a:r>
            <a:r>
              <a:rPr lang="en-US" altLang="ja-JP" sz="3200" dirty="0"/>
              <a:t>20</a:t>
            </a:r>
            <a:r>
              <a:rPr lang="ja-JP" altLang="en-US" sz="3200" dirty="0"/>
              <a:t>日</a:t>
            </a:r>
          </a:p>
        </p:txBody>
      </p:sp>
      <p:sp>
        <p:nvSpPr>
          <p:cNvPr id="2" name="テキスト ボックス 1">
            <a:extLst>
              <a:ext uri="{FF2B5EF4-FFF2-40B4-BE49-F238E27FC236}">
                <a16:creationId xmlns:a16="http://schemas.microsoft.com/office/drawing/2014/main" id="{278D9CD4-84A0-4A4E-8AED-CEDF88151DC2}"/>
              </a:ext>
            </a:extLst>
          </p:cNvPr>
          <p:cNvSpPr txBox="1"/>
          <p:nvPr/>
        </p:nvSpPr>
        <p:spPr>
          <a:xfrm>
            <a:off x="1371600" y="476672"/>
            <a:ext cx="5864696" cy="369332"/>
          </a:xfrm>
          <a:prstGeom prst="rect">
            <a:avLst/>
          </a:prstGeom>
          <a:noFill/>
        </p:spPr>
        <p:txBody>
          <a:bodyPr wrap="square" rtlCol="0">
            <a:spAutoFit/>
          </a:bodyPr>
          <a:lstStyle/>
          <a:p>
            <a:r>
              <a:rPr kumimoji="1" lang="ja-JP" altLang="en-US" dirty="0"/>
              <a:t>みのお外国人医療サポートネット　</a:t>
            </a:r>
            <a:r>
              <a:rPr kumimoji="1" lang="en-US" altLang="ja-JP" dirty="0"/>
              <a:t>2021</a:t>
            </a:r>
            <a:r>
              <a:rPr kumimoji="1" lang="ja-JP" altLang="en-US" dirty="0"/>
              <a:t>年</a:t>
            </a:r>
            <a:r>
              <a:rPr kumimoji="1" lang="en-US" altLang="ja-JP" dirty="0"/>
              <a:t>3</a:t>
            </a:r>
            <a:r>
              <a:rPr kumimoji="1" lang="ja-JP" altLang="en-US" dirty="0"/>
              <a:t>月定例会講演</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CD27400-6964-47CC-A5FE-CC9E06AF8B58}"/>
              </a:ext>
            </a:extLst>
          </p:cNvPr>
          <p:cNvSpPr>
            <a:spLocks noGrp="1" noChangeArrowheads="1"/>
          </p:cNvSpPr>
          <p:nvPr>
            <p:ph type="title"/>
          </p:nvPr>
        </p:nvSpPr>
        <p:spPr>
          <a:xfrm>
            <a:off x="317500" y="52388"/>
            <a:ext cx="8637588" cy="1431925"/>
          </a:xfrm>
        </p:spPr>
        <p:txBody>
          <a:bodyPr/>
          <a:lstStyle/>
          <a:p>
            <a:pPr algn="ctr"/>
            <a:r>
              <a:rPr lang="ja-JP" altLang="en-US"/>
              <a:t>ストレスで何が起こっているの</a:t>
            </a:r>
            <a:r>
              <a:rPr lang="en-US" altLang="ja-JP"/>
              <a:t>?</a:t>
            </a:r>
            <a:br>
              <a:rPr lang="en-US" altLang="ja-JP"/>
            </a:br>
            <a:r>
              <a:rPr lang="ja-JP" altLang="en-US"/>
              <a:t>こころでは</a:t>
            </a:r>
          </a:p>
        </p:txBody>
      </p:sp>
      <p:sp>
        <p:nvSpPr>
          <p:cNvPr id="37891" name="Rectangle 3" descr="Rectangle: Click to edit Master text styles&#10;Second level&#10;Third level&#10;Fourth level&#10;Fifth level">
            <a:extLst>
              <a:ext uri="{FF2B5EF4-FFF2-40B4-BE49-F238E27FC236}">
                <a16:creationId xmlns:a16="http://schemas.microsoft.com/office/drawing/2014/main" id="{6122094C-9D49-4718-8F53-25817D3ED75A}"/>
              </a:ext>
            </a:extLst>
          </p:cNvPr>
          <p:cNvSpPr>
            <a:spLocks noGrp="1" noChangeArrowheads="1"/>
          </p:cNvSpPr>
          <p:nvPr>
            <p:ph type="body" idx="1"/>
          </p:nvPr>
        </p:nvSpPr>
        <p:spPr/>
        <p:txBody>
          <a:bodyPr/>
          <a:lstStyle/>
          <a:p>
            <a:r>
              <a:rPr lang="ja-JP" altLang="en-US"/>
              <a:t>不安・イライラ</a:t>
            </a:r>
          </a:p>
          <a:p>
            <a:r>
              <a:rPr lang="ja-JP" altLang="en-US"/>
              <a:t>不眠</a:t>
            </a:r>
          </a:p>
          <a:p>
            <a:r>
              <a:rPr lang="ja-JP" altLang="en-US"/>
              <a:t>憂うつ感</a:t>
            </a:r>
          </a:p>
          <a:p>
            <a:r>
              <a:rPr lang="ja-JP" altLang="en-US"/>
              <a:t>集中力の低下</a:t>
            </a:r>
          </a:p>
          <a:p>
            <a:r>
              <a:rPr lang="ja-JP" altLang="en-US"/>
              <a:t>知覚過敏</a:t>
            </a:r>
          </a:p>
        </p:txBody>
      </p:sp>
      <p:pic>
        <p:nvPicPr>
          <p:cNvPr id="37892" name="Picture 4">
            <a:extLst>
              <a:ext uri="{FF2B5EF4-FFF2-40B4-BE49-F238E27FC236}">
                <a16:creationId xmlns:a16="http://schemas.microsoft.com/office/drawing/2014/main" id="{66F077D4-A40C-4856-AB8F-6C2158BEC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16684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a:extLst>
              <a:ext uri="{FF2B5EF4-FFF2-40B4-BE49-F238E27FC236}">
                <a16:creationId xmlns:a16="http://schemas.microsoft.com/office/drawing/2014/main" id="{AAB3C9B2-D142-48F8-9A53-82CFEB0AA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67200"/>
            <a:ext cx="1938338" cy="185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98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75A3AB9-2426-44F1-87B5-85EFFDDA143A}"/>
              </a:ext>
            </a:extLst>
          </p:cNvPr>
          <p:cNvSpPr>
            <a:spLocks noGrp="1" noChangeArrowheads="1"/>
          </p:cNvSpPr>
          <p:nvPr>
            <p:ph type="title"/>
          </p:nvPr>
        </p:nvSpPr>
        <p:spPr>
          <a:xfrm>
            <a:off x="317500" y="52388"/>
            <a:ext cx="8637588" cy="1431925"/>
          </a:xfrm>
        </p:spPr>
        <p:txBody>
          <a:bodyPr/>
          <a:lstStyle/>
          <a:p>
            <a:pPr algn="ctr"/>
            <a:r>
              <a:rPr lang="ja-JP" altLang="en-US"/>
              <a:t>ストレスからくる病気１</a:t>
            </a:r>
            <a:br>
              <a:rPr lang="ja-JP" altLang="en-US"/>
            </a:br>
            <a:r>
              <a:rPr lang="ja-JP" altLang="en-US"/>
              <a:t>筋肉系</a:t>
            </a:r>
          </a:p>
        </p:txBody>
      </p:sp>
      <p:sp>
        <p:nvSpPr>
          <p:cNvPr id="38915" name="Rectangle 3" descr="Rectangle: Click to edit Master text styles&#10;Second level&#10;Third level&#10;Fourth level&#10;Fifth level">
            <a:extLst>
              <a:ext uri="{FF2B5EF4-FFF2-40B4-BE49-F238E27FC236}">
                <a16:creationId xmlns:a16="http://schemas.microsoft.com/office/drawing/2014/main" id="{F8D8E12C-3664-49B2-91D4-0BB89CEC60D2}"/>
              </a:ext>
            </a:extLst>
          </p:cNvPr>
          <p:cNvSpPr>
            <a:spLocks noGrp="1" noChangeArrowheads="1"/>
          </p:cNvSpPr>
          <p:nvPr>
            <p:ph type="body" idx="1"/>
          </p:nvPr>
        </p:nvSpPr>
        <p:spPr/>
        <p:txBody>
          <a:bodyPr/>
          <a:lstStyle/>
          <a:p>
            <a:r>
              <a:rPr lang="ja-JP" altLang="en-US"/>
              <a:t>筋緊張性頭痛：頭におわんをかぶったような締め付けられるような頭痛</a:t>
            </a:r>
          </a:p>
          <a:p>
            <a:r>
              <a:rPr lang="ja-JP" altLang="en-US"/>
              <a:t>肩こり</a:t>
            </a:r>
          </a:p>
          <a:p>
            <a:r>
              <a:rPr lang="ja-JP" altLang="en-US"/>
              <a:t>むち打ち症</a:t>
            </a:r>
          </a:p>
          <a:p>
            <a:r>
              <a:rPr lang="ja-JP" altLang="en-US"/>
              <a:t>書痙：特に人前で字を書くときに</a:t>
            </a:r>
            <a:r>
              <a:rPr lang="en-US" altLang="ja-JP"/>
              <a:t>､</a:t>
            </a:r>
            <a:r>
              <a:rPr lang="ja-JP" altLang="en-US"/>
              <a:t>ペンを持つ手が震えてなかなか字が書けない</a:t>
            </a:r>
          </a:p>
          <a:p>
            <a:r>
              <a:rPr lang="ja-JP" altLang="en-US"/>
              <a:t>腰痛</a:t>
            </a:r>
          </a:p>
        </p:txBody>
      </p:sp>
    </p:spTree>
    <p:extLst>
      <p:ext uri="{BB962C8B-B14F-4D97-AF65-F5344CB8AC3E}">
        <p14:creationId xmlns:p14="http://schemas.microsoft.com/office/powerpoint/2010/main" val="3393825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84A18D1-C7EC-4EB3-AB5A-9CE01EBE46E5}"/>
              </a:ext>
            </a:extLst>
          </p:cNvPr>
          <p:cNvSpPr>
            <a:spLocks noGrp="1" noChangeArrowheads="1"/>
          </p:cNvSpPr>
          <p:nvPr>
            <p:ph type="title"/>
          </p:nvPr>
        </p:nvSpPr>
        <p:spPr>
          <a:xfrm>
            <a:off x="317500" y="52388"/>
            <a:ext cx="8637588" cy="1431925"/>
          </a:xfrm>
        </p:spPr>
        <p:txBody>
          <a:bodyPr/>
          <a:lstStyle/>
          <a:p>
            <a:pPr algn="ctr"/>
            <a:r>
              <a:rPr lang="ja-JP" altLang="en-US"/>
              <a:t>ストレスからくる病気２</a:t>
            </a:r>
            <a:br>
              <a:rPr lang="ja-JP" altLang="en-US"/>
            </a:br>
            <a:r>
              <a:rPr lang="ja-JP" altLang="en-US"/>
              <a:t>自律神経系</a:t>
            </a:r>
          </a:p>
        </p:txBody>
      </p:sp>
      <p:sp>
        <p:nvSpPr>
          <p:cNvPr id="39939" name="Rectangle 3" descr="Rectangle: Click to edit Master text styles&#10;Second level&#10;Third level&#10;Fourth level&#10;Fifth level">
            <a:extLst>
              <a:ext uri="{FF2B5EF4-FFF2-40B4-BE49-F238E27FC236}">
                <a16:creationId xmlns:a16="http://schemas.microsoft.com/office/drawing/2014/main" id="{06C688F8-ED1F-4DEE-9BB2-194899E0851E}"/>
              </a:ext>
            </a:extLst>
          </p:cNvPr>
          <p:cNvSpPr>
            <a:spLocks noGrp="1" noChangeArrowheads="1"/>
          </p:cNvSpPr>
          <p:nvPr>
            <p:ph type="body" idx="1"/>
          </p:nvPr>
        </p:nvSpPr>
        <p:spPr/>
        <p:txBody>
          <a:bodyPr/>
          <a:lstStyle/>
          <a:p>
            <a:r>
              <a:rPr lang="ja-JP" altLang="en-US"/>
              <a:t>胃・十二指腸潰瘍、急性胃粘膜病変</a:t>
            </a:r>
            <a:r>
              <a:rPr lang="en-US" altLang="ja-JP"/>
              <a:t>､</a:t>
            </a:r>
            <a:r>
              <a:rPr lang="ja-JP" altLang="en-US"/>
              <a:t>過敏性腸症候群</a:t>
            </a:r>
            <a:r>
              <a:rPr lang="en-US" altLang="ja-JP"/>
              <a:t>､</a:t>
            </a:r>
            <a:r>
              <a:rPr lang="ja-JP" altLang="en-US"/>
              <a:t>心因性嘔吐症</a:t>
            </a:r>
          </a:p>
          <a:p>
            <a:r>
              <a:rPr lang="ja-JP" altLang="en-US"/>
              <a:t>気管支喘息</a:t>
            </a:r>
          </a:p>
          <a:p>
            <a:r>
              <a:rPr lang="ja-JP" altLang="en-US"/>
              <a:t>高血圧</a:t>
            </a:r>
            <a:r>
              <a:rPr lang="en-US" altLang="ja-JP"/>
              <a:t>､</a:t>
            </a:r>
            <a:r>
              <a:rPr lang="ja-JP" altLang="en-US"/>
              <a:t>狭心症</a:t>
            </a:r>
            <a:r>
              <a:rPr lang="en-US" altLang="ja-JP"/>
              <a:t>､</a:t>
            </a:r>
            <a:r>
              <a:rPr lang="ja-JP" altLang="en-US"/>
              <a:t>心筋梗塞</a:t>
            </a:r>
          </a:p>
          <a:p>
            <a:r>
              <a:rPr lang="ja-JP" altLang="en-US"/>
              <a:t>神経性頻尿</a:t>
            </a:r>
          </a:p>
          <a:p>
            <a:r>
              <a:rPr lang="ja-JP" altLang="en-US"/>
              <a:t>耳鳴・めまい</a:t>
            </a:r>
          </a:p>
        </p:txBody>
      </p:sp>
    </p:spTree>
    <p:extLst>
      <p:ext uri="{BB962C8B-B14F-4D97-AF65-F5344CB8AC3E}">
        <p14:creationId xmlns:p14="http://schemas.microsoft.com/office/powerpoint/2010/main" val="178559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4195EC4-A10C-4B76-9536-9382E54442D5}"/>
              </a:ext>
            </a:extLst>
          </p:cNvPr>
          <p:cNvSpPr>
            <a:spLocks noGrp="1" noChangeArrowheads="1"/>
          </p:cNvSpPr>
          <p:nvPr>
            <p:ph type="title"/>
          </p:nvPr>
        </p:nvSpPr>
        <p:spPr>
          <a:xfrm>
            <a:off x="317500" y="52388"/>
            <a:ext cx="8637588" cy="1431925"/>
          </a:xfrm>
        </p:spPr>
        <p:txBody>
          <a:bodyPr/>
          <a:lstStyle/>
          <a:p>
            <a:pPr algn="ctr"/>
            <a:r>
              <a:rPr lang="ja-JP" altLang="en-US"/>
              <a:t>ストレスからくる病気</a:t>
            </a:r>
            <a:r>
              <a:rPr lang="en-US" altLang="ja-JP"/>
              <a:t>3</a:t>
            </a:r>
            <a:br>
              <a:rPr lang="en-US" altLang="ja-JP"/>
            </a:br>
            <a:r>
              <a:rPr lang="ja-JP" altLang="en-US"/>
              <a:t>内分泌系・免疫系</a:t>
            </a:r>
          </a:p>
        </p:txBody>
      </p:sp>
      <p:sp>
        <p:nvSpPr>
          <p:cNvPr id="40963" name="Rectangle 3" descr="Rectangle: Click to edit Master text styles&#10;Second level&#10;Third level&#10;Fourth level&#10;Fifth level">
            <a:extLst>
              <a:ext uri="{FF2B5EF4-FFF2-40B4-BE49-F238E27FC236}">
                <a16:creationId xmlns:a16="http://schemas.microsoft.com/office/drawing/2014/main" id="{52F64B51-8FE5-4607-9D2C-620680A31183}"/>
              </a:ext>
            </a:extLst>
          </p:cNvPr>
          <p:cNvSpPr>
            <a:spLocks noGrp="1" noChangeArrowheads="1"/>
          </p:cNvSpPr>
          <p:nvPr>
            <p:ph type="body" idx="1"/>
          </p:nvPr>
        </p:nvSpPr>
        <p:spPr/>
        <p:txBody>
          <a:bodyPr/>
          <a:lstStyle/>
          <a:p>
            <a:r>
              <a:rPr lang="ja-JP" altLang="en-US"/>
              <a:t>月経周期の乱れ</a:t>
            </a:r>
          </a:p>
          <a:p>
            <a:r>
              <a:rPr lang="ja-JP" altLang="en-US"/>
              <a:t>糖尿病</a:t>
            </a:r>
          </a:p>
          <a:p>
            <a:r>
              <a:rPr lang="ja-JP" altLang="en-US"/>
              <a:t>甲状腺機能亢進症</a:t>
            </a:r>
          </a:p>
          <a:p>
            <a:r>
              <a:rPr lang="ja-JP" altLang="en-US"/>
              <a:t>アトピ－性皮膚炎</a:t>
            </a:r>
          </a:p>
        </p:txBody>
      </p:sp>
    </p:spTree>
    <p:extLst>
      <p:ext uri="{BB962C8B-B14F-4D97-AF65-F5344CB8AC3E}">
        <p14:creationId xmlns:p14="http://schemas.microsoft.com/office/powerpoint/2010/main" val="65368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F985E62-09FD-41D7-9C91-37BD62155E1D}"/>
              </a:ext>
            </a:extLst>
          </p:cNvPr>
          <p:cNvSpPr>
            <a:spLocks noGrp="1" noChangeArrowheads="1"/>
          </p:cNvSpPr>
          <p:nvPr>
            <p:ph type="title"/>
          </p:nvPr>
        </p:nvSpPr>
        <p:spPr>
          <a:xfrm>
            <a:off x="317500" y="52388"/>
            <a:ext cx="8637588" cy="1431925"/>
          </a:xfrm>
        </p:spPr>
        <p:txBody>
          <a:bodyPr/>
          <a:lstStyle/>
          <a:p>
            <a:pPr algn="ctr"/>
            <a:r>
              <a:rPr lang="ja-JP" altLang="en-US" dirty="0"/>
              <a:t>ストレスからくる病気４</a:t>
            </a:r>
            <a:br>
              <a:rPr lang="ja-JP" altLang="en-US" dirty="0"/>
            </a:br>
            <a:r>
              <a:rPr lang="ja-JP" altLang="en-US" dirty="0"/>
              <a:t>こころの病気</a:t>
            </a:r>
          </a:p>
        </p:txBody>
      </p:sp>
      <p:sp>
        <p:nvSpPr>
          <p:cNvPr id="41987" name="Rectangle 3" descr="Rectangle: Click to edit Master text styles&#10;Second level&#10;Third level&#10;Fourth level&#10;Fifth level">
            <a:extLst>
              <a:ext uri="{FF2B5EF4-FFF2-40B4-BE49-F238E27FC236}">
                <a16:creationId xmlns:a16="http://schemas.microsoft.com/office/drawing/2014/main" id="{1D1CB667-41DD-4155-BE34-4D1CCA5484DF}"/>
              </a:ext>
            </a:extLst>
          </p:cNvPr>
          <p:cNvSpPr>
            <a:spLocks noGrp="1" noChangeArrowheads="1"/>
          </p:cNvSpPr>
          <p:nvPr>
            <p:ph type="body" idx="1"/>
          </p:nvPr>
        </p:nvSpPr>
        <p:spPr/>
        <p:txBody>
          <a:bodyPr/>
          <a:lstStyle/>
          <a:p>
            <a:r>
              <a:rPr lang="ja-JP" altLang="en-US">
                <a:solidFill>
                  <a:schemeClr val="tx2"/>
                </a:solidFill>
              </a:rPr>
              <a:t>うつ状態</a:t>
            </a:r>
            <a:r>
              <a:rPr lang="ja-JP" altLang="en-US"/>
              <a:t>：憂うつ</a:t>
            </a:r>
            <a:r>
              <a:rPr lang="en-US" altLang="ja-JP"/>
              <a:t>､</a:t>
            </a:r>
            <a:r>
              <a:rPr lang="ja-JP" altLang="en-US"/>
              <a:t>元気が出ない</a:t>
            </a:r>
            <a:r>
              <a:rPr lang="en-US" altLang="ja-JP"/>
              <a:t>､</a:t>
            </a:r>
            <a:r>
              <a:rPr lang="ja-JP" altLang="en-US"/>
              <a:t>面白くない</a:t>
            </a:r>
            <a:r>
              <a:rPr lang="en-US" altLang="ja-JP"/>
              <a:t>､</a:t>
            </a:r>
            <a:r>
              <a:rPr lang="ja-JP" altLang="en-US"/>
              <a:t>淋しい</a:t>
            </a:r>
            <a:r>
              <a:rPr lang="en-US" altLang="ja-JP"/>
              <a:t>､</a:t>
            </a:r>
            <a:r>
              <a:rPr lang="ja-JP" altLang="en-US"/>
              <a:t>集中力がない</a:t>
            </a:r>
            <a:r>
              <a:rPr lang="en-US" altLang="ja-JP"/>
              <a:t>､</a:t>
            </a:r>
            <a:r>
              <a:rPr lang="ja-JP" altLang="en-US"/>
              <a:t>くよくよとよくないことばかり考える</a:t>
            </a:r>
            <a:r>
              <a:rPr lang="en-US" altLang="ja-JP"/>
              <a:t>､</a:t>
            </a:r>
            <a:r>
              <a:rPr lang="ja-JP" altLang="en-US"/>
              <a:t>食欲がない</a:t>
            </a:r>
            <a:r>
              <a:rPr lang="en-US" altLang="ja-JP"/>
              <a:t>､</a:t>
            </a:r>
            <a:r>
              <a:rPr lang="ja-JP" altLang="en-US"/>
              <a:t>眠れない</a:t>
            </a:r>
            <a:r>
              <a:rPr lang="en-US" altLang="ja-JP"/>
              <a:t>､</a:t>
            </a:r>
            <a:r>
              <a:rPr lang="ja-JP" altLang="en-US"/>
              <a:t>動悸がする</a:t>
            </a:r>
            <a:r>
              <a:rPr lang="en-US" altLang="ja-JP"/>
              <a:t>､</a:t>
            </a:r>
            <a:r>
              <a:rPr lang="ja-JP" altLang="en-US"/>
              <a:t>息苦しい</a:t>
            </a:r>
            <a:r>
              <a:rPr lang="en-US" altLang="ja-JP"/>
              <a:t>､</a:t>
            </a:r>
            <a:r>
              <a:rPr lang="ja-JP" altLang="en-US"/>
              <a:t>肩こり</a:t>
            </a:r>
            <a:r>
              <a:rPr lang="en-US" altLang="ja-JP"/>
              <a:t>､</a:t>
            </a:r>
            <a:r>
              <a:rPr lang="ja-JP" altLang="en-US"/>
              <a:t>頭痛</a:t>
            </a:r>
          </a:p>
          <a:p>
            <a:r>
              <a:rPr lang="ja-JP" altLang="en-US">
                <a:solidFill>
                  <a:schemeClr val="tx2"/>
                </a:solidFill>
              </a:rPr>
              <a:t>不安性障害</a:t>
            </a:r>
            <a:r>
              <a:rPr lang="ja-JP" altLang="en-US"/>
              <a:t>：パニック発作</a:t>
            </a:r>
            <a:r>
              <a:rPr lang="en-US" altLang="ja-JP"/>
              <a:t>､</a:t>
            </a:r>
            <a:r>
              <a:rPr lang="ja-JP" altLang="en-US"/>
              <a:t>予期不安</a:t>
            </a:r>
          </a:p>
        </p:txBody>
      </p:sp>
    </p:spTree>
    <p:extLst>
      <p:ext uri="{BB962C8B-B14F-4D97-AF65-F5344CB8AC3E}">
        <p14:creationId xmlns:p14="http://schemas.microsoft.com/office/powerpoint/2010/main" val="4224195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C71520B7-C4C2-4201-9E4B-FAF273FC6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69900"/>
            <a:ext cx="7696200" cy="635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0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37DA7DAB-AC2F-4534-AFC3-4C7F88F07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922840" cy="632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9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5AC8F32-0CF3-49F6-BE95-E15DC9A1583F}"/>
              </a:ext>
            </a:extLst>
          </p:cNvPr>
          <p:cNvSpPr txBox="1"/>
          <p:nvPr/>
        </p:nvSpPr>
        <p:spPr>
          <a:xfrm>
            <a:off x="467544" y="620688"/>
            <a:ext cx="8280920" cy="1446550"/>
          </a:xfrm>
          <a:prstGeom prst="rect">
            <a:avLst/>
          </a:prstGeom>
          <a:noFill/>
        </p:spPr>
        <p:txBody>
          <a:bodyPr wrap="square" rtlCol="0">
            <a:spAutoFit/>
          </a:bodyPr>
          <a:lstStyle/>
          <a:p>
            <a:pPr algn="ctr"/>
            <a:r>
              <a:rPr kumimoji="1" lang="ja-JP" altLang="en-US" sz="4400" dirty="0">
                <a:solidFill>
                  <a:srgbClr val="FFFF00"/>
                </a:solidFill>
              </a:rPr>
              <a:t>ストレスからくる病気に</a:t>
            </a:r>
            <a:endParaRPr kumimoji="1" lang="en-US" altLang="ja-JP" sz="4400" dirty="0">
              <a:solidFill>
                <a:srgbClr val="FFFF00"/>
              </a:solidFill>
            </a:endParaRPr>
          </a:p>
          <a:p>
            <a:pPr algn="ctr"/>
            <a:r>
              <a:rPr kumimoji="1" lang="ja-JP" altLang="en-US" sz="4400" dirty="0">
                <a:solidFill>
                  <a:srgbClr val="FFFF00"/>
                </a:solidFill>
              </a:rPr>
              <a:t>ならないためには</a:t>
            </a:r>
          </a:p>
        </p:txBody>
      </p:sp>
      <p:sp>
        <p:nvSpPr>
          <p:cNvPr id="3" name="テキスト ボックス 2">
            <a:extLst>
              <a:ext uri="{FF2B5EF4-FFF2-40B4-BE49-F238E27FC236}">
                <a16:creationId xmlns:a16="http://schemas.microsoft.com/office/drawing/2014/main" id="{225D38C6-9A66-45C6-839C-90C440812776}"/>
              </a:ext>
            </a:extLst>
          </p:cNvPr>
          <p:cNvSpPr txBox="1"/>
          <p:nvPr/>
        </p:nvSpPr>
        <p:spPr>
          <a:xfrm>
            <a:off x="683568" y="2492896"/>
            <a:ext cx="8064896" cy="2308324"/>
          </a:xfrm>
          <a:prstGeom prst="rect">
            <a:avLst/>
          </a:prstGeom>
          <a:noFill/>
        </p:spPr>
        <p:txBody>
          <a:bodyPr wrap="square" rtlCol="0">
            <a:spAutoFit/>
          </a:bodyPr>
          <a:lstStyle/>
          <a:p>
            <a:r>
              <a:rPr kumimoji="1" lang="ja-JP" altLang="en-US" sz="3600" dirty="0"/>
              <a:t>ストレスが</a:t>
            </a:r>
            <a:r>
              <a:rPr kumimoji="1" lang="ja-JP" altLang="en-US" sz="3600" dirty="0">
                <a:solidFill>
                  <a:srgbClr val="FFFF00"/>
                </a:solidFill>
              </a:rPr>
              <a:t>かかりすぎであることに気付き</a:t>
            </a:r>
            <a:endParaRPr kumimoji="1" lang="en-US" altLang="ja-JP" sz="3600" dirty="0">
              <a:solidFill>
                <a:srgbClr val="FFFF00"/>
              </a:solidFill>
            </a:endParaRPr>
          </a:p>
          <a:p>
            <a:r>
              <a:rPr lang="ja-JP" altLang="en-US" sz="3600" dirty="0"/>
              <a:t>ストレスを</a:t>
            </a:r>
            <a:r>
              <a:rPr lang="ja-JP" altLang="en-US" sz="3600" dirty="0">
                <a:solidFill>
                  <a:srgbClr val="FFFF00"/>
                </a:solidFill>
              </a:rPr>
              <a:t>減らす工夫</a:t>
            </a:r>
            <a:r>
              <a:rPr lang="ja-JP" altLang="en-US" sz="3600" dirty="0"/>
              <a:t>をし</a:t>
            </a:r>
            <a:endParaRPr lang="en-US" altLang="ja-JP" sz="3600" dirty="0"/>
          </a:p>
          <a:p>
            <a:r>
              <a:rPr kumimoji="1" lang="ja-JP" altLang="en-US" sz="3600" dirty="0"/>
              <a:t>ストレスを</a:t>
            </a:r>
            <a:r>
              <a:rPr kumimoji="1" lang="ja-JP" altLang="en-US" sz="3600" dirty="0">
                <a:solidFill>
                  <a:srgbClr val="FFFF00"/>
                </a:solidFill>
              </a:rPr>
              <a:t>かわすこと</a:t>
            </a:r>
            <a:r>
              <a:rPr kumimoji="1" lang="ja-JP" altLang="en-US" sz="3600" dirty="0"/>
              <a:t>に心がけ</a:t>
            </a:r>
            <a:endParaRPr kumimoji="1" lang="en-US" altLang="ja-JP" sz="3600" dirty="0"/>
          </a:p>
          <a:p>
            <a:r>
              <a:rPr lang="ja-JP" altLang="en-US" sz="3600" dirty="0">
                <a:solidFill>
                  <a:srgbClr val="FFFF00"/>
                </a:solidFill>
              </a:rPr>
              <a:t>たまったストレスをうまく発散</a:t>
            </a:r>
            <a:r>
              <a:rPr lang="ja-JP" altLang="en-US" sz="3600" dirty="0"/>
              <a:t>させてしまう</a:t>
            </a:r>
            <a:endParaRPr kumimoji="1" lang="ja-JP" altLang="en-US" sz="3600" dirty="0"/>
          </a:p>
        </p:txBody>
      </p:sp>
    </p:spTree>
    <p:extLst>
      <p:ext uri="{BB962C8B-B14F-4D97-AF65-F5344CB8AC3E}">
        <p14:creationId xmlns:p14="http://schemas.microsoft.com/office/powerpoint/2010/main" val="3193463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E8D557-FF2A-4C88-AD5E-9ED95A24E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88640"/>
            <a:ext cx="8280919" cy="5520612"/>
          </a:xfrm>
          <a:prstGeom prst="rect">
            <a:avLst/>
          </a:prstGeom>
        </p:spPr>
      </p:pic>
      <p:sp>
        <p:nvSpPr>
          <p:cNvPr id="4" name="テキスト ボックス 3">
            <a:extLst>
              <a:ext uri="{FF2B5EF4-FFF2-40B4-BE49-F238E27FC236}">
                <a16:creationId xmlns:a16="http://schemas.microsoft.com/office/drawing/2014/main" id="{A9BA63B6-0C58-4225-892C-2D1752850E06}"/>
              </a:ext>
            </a:extLst>
          </p:cNvPr>
          <p:cNvSpPr txBox="1"/>
          <p:nvPr/>
        </p:nvSpPr>
        <p:spPr>
          <a:xfrm>
            <a:off x="971600" y="5949280"/>
            <a:ext cx="7272808" cy="369332"/>
          </a:xfrm>
          <a:prstGeom prst="rect">
            <a:avLst/>
          </a:prstGeom>
          <a:noFill/>
        </p:spPr>
        <p:txBody>
          <a:bodyPr wrap="square" rtlCol="0">
            <a:spAutoFit/>
          </a:bodyPr>
          <a:lstStyle/>
          <a:p>
            <a:r>
              <a:rPr kumimoji="1" lang="ja-JP" altLang="en-US" dirty="0"/>
              <a:t>ひなに餌をやるカワガラス　</a:t>
            </a:r>
          </a:p>
        </p:txBody>
      </p:sp>
      <p:pic>
        <p:nvPicPr>
          <p:cNvPr id="2" name="録音したサウンド">
            <a:hlinkClick r:id="" action="ppaction://media"/>
            <a:extLst>
              <a:ext uri="{FF2B5EF4-FFF2-40B4-BE49-F238E27FC236}">
                <a16:creationId xmlns:a16="http://schemas.microsoft.com/office/drawing/2014/main" id="{AB888717-A9EB-4CF3-9377-0B562C4AC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4128" y="6013812"/>
            <a:ext cx="609600" cy="609600"/>
          </a:xfrm>
          <a:prstGeom prst="rect">
            <a:avLst/>
          </a:prstGeom>
        </p:spPr>
      </p:pic>
    </p:spTree>
    <p:extLst>
      <p:ext uri="{BB962C8B-B14F-4D97-AF65-F5344CB8AC3E}">
        <p14:creationId xmlns:p14="http://schemas.microsoft.com/office/powerpoint/2010/main" val="23994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112AE6-28F0-4DB4-A7CA-526BE2526A10}"/>
              </a:ext>
            </a:extLst>
          </p:cNvPr>
          <p:cNvSpPr>
            <a:spLocks noGrp="1"/>
          </p:cNvSpPr>
          <p:nvPr>
            <p:ph type="title"/>
          </p:nvPr>
        </p:nvSpPr>
        <p:spPr>
          <a:xfrm>
            <a:off x="457200" y="116633"/>
            <a:ext cx="8229600" cy="720079"/>
          </a:xfrm>
        </p:spPr>
        <p:txBody>
          <a:bodyPr/>
          <a:lstStyle/>
          <a:p>
            <a:r>
              <a:rPr kumimoji="1" lang="ja-JP" altLang="en-US" dirty="0"/>
              <a:t>コロナうつ</a:t>
            </a:r>
          </a:p>
        </p:txBody>
      </p:sp>
      <p:sp>
        <p:nvSpPr>
          <p:cNvPr id="3" name="コンテンツ プレースホルダー 2">
            <a:extLst>
              <a:ext uri="{FF2B5EF4-FFF2-40B4-BE49-F238E27FC236}">
                <a16:creationId xmlns:a16="http://schemas.microsoft.com/office/drawing/2014/main" id="{6409AD2A-49B5-4817-A7FA-90D7AA8B4256}"/>
              </a:ext>
            </a:extLst>
          </p:cNvPr>
          <p:cNvSpPr>
            <a:spLocks noGrp="1"/>
          </p:cNvSpPr>
          <p:nvPr>
            <p:ph idx="1"/>
          </p:nvPr>
        </p:nvSpPr>
        <p:spPr>
          <a:xfrm>
            <a:off x="457200" y="836712"/>
            <a:ext cx="8363272" cy="5400600"/>
          </a:xfrm>
        </p:spPr>
        <p:txBody>
          <a:bodyPr/>
          <a:lstStyle/>
          <a:p>
            <a:r>
              <a:rPr kumimoji="1" lang="ja-JP" altLang="en-US" dirty="0"/>
              <a:t>新型コロナの病気としての恐怖・不安</a:t>
            </a:r>
            <a:endParaRPr kumimoji="1" lang="en-US" altLang="ja-JP" dirty="0"/>
          </a:p>
          <a:p>
            <a:pPr lvl="1"/>
            <a:r>
              <a:rPr lang="ja-JP" altLang="en-US" sz="2400" dirty="0"/>
              <a:t>未知の感染症：スペイン風邪、ペストを引用される</a:t>
            </a:r>
            <a:endParaRPr lang="en-US" altLang="ja-JP" sz="2400" dirty="0"/>
          </a:p>
          <a:p>
            <a:pPr lvl="1"/>
            <a:r>
              <a:rPr lang="ja-JP" altLang="en-US" sz="2400" dirty="0"/>
              <a:t>予測できない予後、致死率も高く後遺症もある</a:t>
            </a:r>
            <a:endParaRPr lang="en-US" altLang="ja-JP" sz="2400" dirty="0"/>
          </a:p>
          <a:p>
            <a:pPr lvl="1"/>
            <a:r>
              <a:rPr lang="ja-JP" altLang="en-US" sz="2400" dirty="0"/>
              <a:t>感染経路未解明、感染したり感染させたり</a:t>
            </a:r>
            <a:endParaRPr lang="en-US" altLang="ja-JP" sz="2400" dirty="0"/>
          </a:p>
          <a:p>
            <a:r>
              <a:rPr kumimoji="1" lang="ja-JP" altLang="en-US" dirty="0"/>
              <a:t>日常生活・就業・就学・人間関係の激変</a:t>
            </a:r>
            <a:endParaRPr kumimoji="1" lang="en-US" altLang="ja-JP" dirty="0"/>
          </a:p>
          <a:p>
            <a:pPr lvl="1"/>
            <a:r>
              <a:rPr lang="ja-JP" altLang="en-US" sz="2400" dirty="0"/>
              <a:t>三密、マスク、手洗い、ソーシャルディスタンス、テレワーク、不要不急の移動禁止</a:t>
            </a:r>
            <a:endParaRPr lang="en-US" altLang="ja-JP" sz="2400" dirty="0"/>
          </a:p>
          <a:p>
            <a:pPr lvl="1"/>
            <a:r>
              <a:rPr kumimoji="1" lang="ja-JP" altLang="en-US" sz="2400" dirty="0"/>
              <a:t>従来のコミュニケーション方法が破壊される</a:t>
            </a:r>
            <a:endParaRPr kumimoji="1" lang="en-US" altLang="ja-JP" sz="2400" dirty="0"/>
          </a:p>
          <a:p>
            <a:pPr lvl="1"/>
            <a:r>
              <a:rPr lang="ja-JP" altLang="en-US" sz="2400" dirty="0"/>
              <a:t>厳しい活動制限</a:t>
            </a:r>
            <a:endParaRPr lang="en-US" altLang="ja-JP" sz="2400" dirty="0"/>
          </a:p>
          <a:p>
            <a:pPr lvl="1"/>
            <a:r>
              <a:rPr lang="ja-JP" altLang="en-US" sz="2400" dirty="0"/>
              <a:t>コロナに対する恐怖・不安が身近な人の間で温度差があるため、共感しあえない</a:t>
            </a:r>
            <a:endParaRPr lang="en-US" altLang="ja-JP" sz="2400" dirty="0"/>
          </a:p>
          <a:p>
            <a:r>
              <a:rPr kumimoji="1" lang="ja-JP" altLang="en-US" dirty="0"/>
              <a:t>余暇活動の厳しい制限</a:t>
            </a:r>
            <a:endParaRPr kumimoji="1" lang="en-US" altLang="ja-JP" dirty="0"/>
          </a:p>
          <a:p>
            <a:pPr lvl="1"/>
            <a:endParaRPr kumimoji="1" lang="ja-JP" altLang="en-US" dirty="0"/>
          </a:p>
        </p:txBody>
      </p:sp>
    </p:spTree>
    <p:extLst>
      <p:ext uri="{BB962C8B-B14F-4D97-AF65-F5344CB8AC3E}">
        <p14:creationId xmlns:p14="http://schemas.microsoft.com/office/powerpoint/2010/main" val="80018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459A43A-3C5E-44BC-BF28-9F37A6BDF0AB}"/>
              </a:ext>
            </a:extLst>
          </p:cNvPr>
          <p:cNvSpPr>
            <a:spLocks noGrp="1" noChangeArrowheads="1"/>
          </p:cNvSpPr>
          <p:nvPr>
            <p:ph type="title"/>
          </p:nvPr>
        </p:nvSpPr>
        <p:spPr/>
        <p:txBody>
          <a:bodyPr/>
          <a:lstStyle/>
          <a:p>
            <a:r>
              <a:rPr lang="ja-JP" altLang="en-US"/>
              <a:t>ストレスってなに？</a:t>
            </a:r>
          </a:p>
        </p:txBody>
      </p:sp>
      <p:sp>
        <p:nvSpPr>
          <p:cNvPr id="28675" name="Rectangle 3" descr="Rectangle: Click to edit Master text styles&#10;Second level&#10;Third level&#10;Fourth level&#10;Fifth level">
            <a:extLst>
              <a:ext uri="{FF2B5EF4-FFF2-40B4-BE49-F238E27FC236}">
                <a16:creationId xmlns:a16="http://schemas.microsoft.com/office/drawing/2014/main" id="{E3F896D8-981A-4D24-B5CC-065B93286093}"/>
              </a:ext>
            </a:extLst>
          </p:cNvPr>
          <p:cNvSpPr>
            <a:spLocks noGrp="1" noChangeArrowheads="1"/>
          </p:cNvSpPr>
          <p:nvPr>
            <p:ph type="body" idx="1"/>
          </p:nvPr>
        </p:nvSpPr>
        <p:spPr/>
        <p:txBody>
          <a:bodyPr/>
          <a:lstStyle/>
          <a:p>
            <a:pPr>
              <a:lnSpc>
                <a:spcPct val="90000"/>
              </a:lnSpc>
            </a:pPr>
            <a:r>
              <a:rPr lang="ja-JP" altLang="en-US" sz="2800" dirty="0"/>
              <a:t>外からのいろいろな刺激に私たちの体は曝されています</a:t>
            </a:r>
          </a:p>
          <a:p>
            <a:pPr>
              <a:lnSpc>
                <a:spcPct val="90000"/>
              </a:lnSpc>
            </a:pPr>
            <a:r>
              <a:rPr lang="ja-JP" altLang="en-US" sz="2800" dirty="0"/>
              <a:t>暑いとき</a:t>
            </a:r>
            <a:r>
              <a:rPr lang="en-US" altLang="ja-JP" sz="2800" dirty="0"/>
              <a:t>､</a:t>
            </a:r>
            <a:r>
              <a:rPr lang="ja-JP" altLang="en-US" sz="2800" dirty="0"/>
              <a:t>寒いとき</a:t>
            </a:r>
            <a:r>
              <a:rPr lang="en-US" altLang="ja-JP" sz="2800" dirty="0"/>
              <a:t>､</a:t>
            </a:r>
            <a:r>
              <a:rPr lang="ja-JP" altLang="en-US" sz="2800" dirty="0"/>
              <a:t>走るとき</a:t>
            </a:r>
            <a:r>
              <a:rPr lang="en-US" altLang="ja-JP" sz="2800" dirty="0"/>
              <a:t>､</a:t>
            </a:r>
            <a:r>
              <a:rPr lang="ja-JP" altLang="en-US" sz="2800" dirty="0"/>
              <a:t>入学試験のとき</a:t>
            </a:r>
            <a:r>
              <a:rPr lang="en-US" altLang="ja-JP" sz="2800" dirty="0"/>
              <a:t>､</a:t>
            </a:r>
            <a:r>
              <a:rPr lang="ja-JP" altLang="en-US" sz="2800" dirty="0"/>
              <a:t>人前で喋るとき</a:t>
            </a:r>
            <a:r>
              <a:rPr lang="en-US" altLang="ja-JP" sz="2800" dirty="0"/>
              <a:t>､</a:t>
            </a:r>
            <a:r>
              <a:rPr lang="ja-JP" altLang="en-US" sz="2800" dirty="0"/>
              <a:t>上司から叱られたとき</a:t>
            </a:r>
          </a:p>
          <a:p>
            <a:pPr>
              <a:lnSpc>
                <a:spcPct val="90000"/>
              </a:lnSpc>
            </a:pPr>
            <a:r>
              <a:rPr lang="ja-JP" altLang="en-US" sz="2800" dirty="0"/>
              <a:t>私たちの体にはいつも体を一定の状態に保つ働きがあります（ホメオスタシス）</a:t>
            </a:r>
          </a:p>
          <a:p>
            <a:pPr>
              <a:lnSpc>
                <a:spcPct val="90000"/>
              </a:lnSpc>
            </a:pPr>
            <a:r>
              <a:rPr lang="ja-JP" altLang="en-US" sz="2800" dirty="0"/>
              <a:t>外からの刺激のため一定の状態に保つには無理をしないといけない状態をストレス状態といいます</a:t>
            </a:r>
          </a:p>
        </p:txBody>
      </p:sp>
    </p:spTree>
    <p:extLst>
      <p:ext uri="{BB962C8B-B14F-4D97-AF65-F5344CB8AC3E}">
        <p14:creationId xmlns:p14="http://schemas.microsoft.com/office/powerpoint/2010/main" val="3023541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C86612-675F-4852-B8B0-6988B28AC01A}"/>
              </a:ext>
            </a:extLst>
          </p:cNvPr>
          <p:cNvSpPr>
            <a:spLocks noGrp="1"/>
          </p:cNvSpPr>
          <p:nvPr>
            <p:ph type="title"/>
          </p:nvPr>
        </p:nvSpPr>
        <p:spPr>
          <a:xfrm>
            <a:off x="1150938" y="188640"/>
            <a:ext cx="7793037" cy="648072"/>
          </a:xfrm>
        </p:spPr>
        <p:txBody>
          <a:bodyPr/>
          <a:lstStyle/>
          <a:p>
            <a:r>
              <a:rPr kumimoji="1" lang="ja-JP" altLang="en-US" dirty="0"/>
              <a:t>コロナうつ　</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AA0E076D-E30C-4B22-AF5B-7AA443ABE7ED}"/>
              </a:ext>
            </a:extLst>
          </p:cNvPr>
          <p:cNvSpPr>
            <a:spLocks noGrp="1"/>
          </p:cNvSpPr>
          <p:nvPr>
            <p:ph idx="1"/>
          </p:nvPr>
        </p:nvSpPr>
        <p:spPr>
          <a:xfrm>
            <a:off x="395536" y="908720"/>
            <a:ext cx="8229600" cy="6535563"/>
          </a:xfrm>
        </p:spPr>
        <p:txBody>
          <a:bodyPr/>
          <a:lstStyle/>
          <a:p>
            <a:r>
              <a:rPr kumimoji="1" lang="ja-JP" altLang="en-US" dirty="0"/>
              <a:t>コロナにかかることは自己責任では済まず、家族、周囲、社会に対して加害者になるという風潮</a:t>
            </a:r>
            <a:endParaRPr kumimoji="1" lang="en-US" altLang="ja-JP" dirty="0"/>
          </a:p>
          <a:p>
            <a:r>
              <a:rPr kumimoji="1" lang="ja-JP" altLang="en-US" dirty="0"/>
              <a:t>この風潮を市民すべてが守らねばならぬ規範だと考えてしまう人は、自己規制を強め、不安が増大する。</a:t>
            </a:r>
            <a:endParaRPr kumimoji="1" lang="en-US" altLang="ja-JP" dirty="0"/>
          </a:p>
          <a:p>
            <a:r>
              <a:rPr lang="ja-JP" altLang="en-US" dirty="0"/>
              <a:t>規範を守らない人には不安が怒りにかわり攻撃する。自粛警察、</a:t>
            </a:r>
            <a:r>
              <a:rPr lang="en-US" altLang="ja-JP" dirty="0"/>
              <a:t>SNS</a:t>
            </a:r>
            <a:r>
              <a:rPr lang="ja-JP" altLang="en-US" dirty="0"/>
              <a:t>の炎上、営業している店への嫌がらせ、休業に追い込む。</a:t>
            </a:r>
            <a:endParaRPr lang="en-US" altLang="ja-JP" dirty="0"/>
          </a:p>
          <a:p>
            <a:r>
              <a:rPr kumimoji="1" lang="ja-JP" altLang="en-US" dirty="0"/>
              <a:t>過剰な同調圧力が新たなストレス源となり、不安・うつを増大させる</a:t>
            </a:r>
          </a:p>
        </p:txBody>
      </p:sp>
    </p:spTree>
    <p:extLst>
      <p:ext uri="{BB962C8B-B14F-4D97-AF65-F5344CB8AC3E}">
        <p14:creationId xmlns:p14="http://schemas.microsoft.com/office/powerpoint/2010/main" val="263023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C86612-675F-4852-B8B0-6988B28AC01A}"/>
              </a:ext>
            </a:extLst>
          </p:cNvPr>
          <p:cNvSpPr>
            <a:spLocks noGrp="1"/>
          </p:cNvSpPr>
          <p:nvPr>
            <p:ph type="title"/>
          </p:nvPr>
        </p:nvSpPr>
        <p:spPr>
          <a:xfrm>
            <a:off x="1150938" y="116632"/>
            <a:ext cx="7793037" cy="792088"/>
          </a:xfrm>
        </p:spPr>
        <p:txBody>
          <a:bodyPr/>
          <a:lstStyle/>
          <a:p>
            <a:r>
              <a:rPr kumimoji="1" lang="ja-JP" altLang="en-US" dirty="0"/>
              <a:t>コロナうつ　</a:t>
            </a:r>
            <a:r>
              <a:rPr kumimoji="1" lang="en-US" altLang="ja-JP" dirty="0"/>
              <a:t>3</a:t>
            </a:r>
            <a:endParaRPr kumimoji="1" lang="ja-JP" altLang="en-US" dirty="0"/>
          </a:p>
        </p:txBody>
      </p:sp>
      <p:sp>
        <p:nvSpPr>
          <p:cNvPr id="3" name="コンテンツ プレースホルダー 2">
            <a:extLst>
              <a:ext uri="{FF2B5EF4-FFF2-40B4-BE49-F238E27FC236}">
                <a16:creationId xmlns:a16="http://schemas.microsoft.com/office/drawing/2014/main" id="{AA0E076D-E30C-4B22-AF5B-7AA443ABE7ED}"/>
              </a:ext>
            </a:extLst>
          </p:cNvPr>
          <p:cNvSpPr>
            <a:spLocks noGrp="1"/>
          </p:cNvSpPr>
          <p:nvPr>
            <p:ph idx="1"/>
          </p:nvPr>
        </p:nvSpPr>
        <p:spPr>
          <a:xfrm>
            <a:off x="457200" y="1052736"/>
            <a:ext cx="8229600" cy="5688632"/>
          </a:xfrm>
        </p:spPr>
        <p:txBody>
          <a:bodyPr/>
          <a:lstStyle/>
          <a:p>
            <a:r>
              <a:rPr kumimoji="1" lang="ja-JP" altLang="en-US" dirty="0"/>
              <a:t>コロナの長期化、第２波、第</a:t>
            </a:r>
            <a:r>
              <a:rPr kumimoji="1" lang="en-US" altLang="ja-JP" dirty="0"/>
              <a:t>3</a:t>
            </a:r>
            <a:r>
              <a:rPr kumimoji="1" lang="ja-JP" altLang="en-US" dirty="0"/>
              <a:t>波という揺戻し</a:t>
            </a:r>
            <a:endParaRPr kumimoji="1" lang="en-US" altLang="ja-JP" dirty="0"/>
          </a:p>
          <a:p>
            <a:pPr lvl="1"/>
            <a:r>
              <a:rPr lang="ja-JP" altLang="en-US" dirty="0"/>
              <a:t>見通しがつかない</a:t>
            </a:r>
            <a:endParaRPr lang="en-US" altLang="ja-JP" dirty="0"/>
          </a:p>
          <a:p>
            <a:pPr lvl="1"/>
            <a:r>
              <a:rPr kumimoji="1" lang="ja-JP" altLang="en-US" dirty="0"/>
              <a:t>一度楽になると再度の苦しみはより大きい</a:t>
            </a:r>
            <a:endParaRPr kumimoji="1" lang="en-US" altLang="ja-JP" dirty="0"/>
          </a:p>
          <a:p>
            <a:pPr lvl="1"/>
            <a:r>
              <a:rPr lang="ja-JP" altLang="en-US" dirty="0"/>
              <a:t>有利不利、貧富の差が拡大する</a:t>
            </a:r>
            <a:endParaRPr lang="en-US" altLang="ja-JP" dirty="0"/>
          </a:p>
          <a:p>
            <a:r>
              <a:rPr kumimoji="1" lang="ja-JP" altLang="en-US" dirty="0"/>
              <a:t>パーソナリティー機能の低下圧力の増大</a:t>
            </a:r>
            <a:endParaRPr kumimoji="1" lang="en-US" altLang="ja-JP" dirty="0"/>
          </a:p>
          <a:p>
            <a:pPr lvl="1"/>
            <a:r>
              <a:rPr lang="ja-JP" altLang="en-US" dirty="0"/>
              <a:t>「自分のやっていること考え方はこれでいい」と思いにくくなる</a:t>
            </a:r>
            <a:endParaRPr lang="en-US" altLang="ja-JP" dirty="0"/>
          </a:p>
          <a:p>
            <a:pPr lvl="1"/>
            <a:r>
              <a:rPr kumimoji="1" lang="ja-JP" altLang="en-US" dirty="0"/>
              <a:t>自分がこれからどうすればいいか自信がなくなる</a:t>
            </a:r>
            <a:endParaRPr kumimoji="1" lang="en-US" altLang="ja-JP" dirty="0"/>
          </a:p>
          <a:p>
            <a:pPr lvl="1"/>
            <a:r>
              <a:rPr lang="ja-JP" altLang="en-US" dirty="0"/>
              <a:t>他者の行動・思考が理解できにくくなる</a:t>
            </a:r>
            <a:endParaRPr lang="en-US" altLang="ja-JP" dirty="0"/>
          </a:p>
          <a:p>
            <a:pPr lvl="1"/>
            <a:r>
              <a:rPr kumimoji="1" lang="ja-JP" altLang="en-US" dirty="0"/>
              <a:t>他者や世間に対して親密・思いやりを持ちにくくなる</a:t>
            </a:r>
          </a:p>
        </p:txBody>
      </p:sp>
    </p:spTree>
    <p:extLst>
      <p:ext uri="{BB962C8B-B14F-4D97-AF65-F5344CB8AC3E}">
        <p14:creationId xmlns:p14="http://schemas.microsoft.com/office/powerpoint/2010/main" val="405122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F566ED-84D8-4D64-B763-84879B7A2D7E}"/>
              </a:ext>
            </a:extLst>
          </p:cNvPr>
          <p:cNvSpPr>
            <a:spLocks noGrp="1"/>
          </p:cNvSpPr>
          <p:nvPr>
            <p:ph type="title"/>
          </p:nvPr>
        </p:nvSpPr>
        <p:spPr>
          <a:xfrm>
            <a:off x="457200" y="188641"/>
            <a:ext cx="8229600" cy="504056"/>
          </a:xfrm>
        </p:spPr>
        <p:txBody>
          <a:bodyPr/>
          <a:lstStyle/>
          <a:p>
            <a:r>
              <a:rPr kumimoji="1" lang="ja-JP" altLang="en-US" dirty="0"/>
              <a:t>コロナうつ　</a:t>
            </a:r>
            <a:r>
              <a:rPr kumimoji="1" lang="en-US" altLang="ja-JP" dirty="0"/>
              <a:t>4</a:t>
            </a:r>
            <a:endParaRPr kumimoji="1" lang="ja-JP" altLang="en-US" dirty="0"/>
          </a:p>
        </p:txBody>
      </p:sp>
      <p:sp>
        <p:nvSpPr>
          <p:cNvPr id="3" name="コンテンツ プレースホルダー 2">
            <a:extLst>
              <a:ext uri="{FF2B5EF4-FFF2-40B4-BE49-F238E27FC236}">
                <a16:creationId xmlns:a16="http://schemas.microsoft.com/office/drawing/2014/main" id="{4D4057FF-0BA2-4805-BB5C-C26649C3C8E1}"/>
              </a:ext>
            </a:extLst>
          </p:cNvPr>
          <p:cNvSpPr>
            <a:spLocks noGrp="1"/>
          </p:cNvSpPr>
          <p:nvPr>
            <p:ph idx="1"/>
          </p:nvPr>
        </p:nvSpPr>
        <p:spPr>
          <a:xfrm>
            <a:off x="457200" y="692698"/>
            <a:ext cx="8229600" cy="5887490"/>
          </a:xfrm>
        </p:spPr>
        <p:txBody>
          <a:bodyPr/>
          <a:lstStyle/>
          <a:p>
            <a:r>
              <a:rPr kumimoji="1" lang="ja-JP" altLang="en-US" dirty="0"/>
              <a:t>強いストレスからいろいろな身体症状、不安、不眠が起こる</a:t>
            </a:r>
            <a:endParaRPr kumimoji="1" lang="en-US" altLang="ja-JP" dirty="0"/>
          </a:p>
          <a:p>
            <a:r>
              <a:rPr lang="ja-JP" altLang="en-US" dirty="0"/>
              <a:t>この時心身のエネルギーは減少している</a:t>
            </a:r>
            <a:endParaRPr lang="en-US" altLang="ja-JP" dirty="0"/>
          </a:p>
          <a:p>
            <a:pPr lvl="1"/>
            <a:r>
              <a:rPr kumimoji="1" lang="ja-JP" altLang="en-US" dirty="0"/>
              <a:t>気力がわかない</a:t>
            </a:r>
            <a:endParaRPr kumimoji="1" lang="en-US" altLang="ja-JP" dirty="0"/>
          </a:p>
          <a:p>
            <a:pPr lvl="1"/>
            <a:r>
              <a:rPr kumimoji="1" lang="ja-JP" altLang="en-US" dirty="0"/>
              <a:t>気が晴れなくて、些細なことが気になるようになる</a:t>
            </a:r>
            <a:endParaRPr kumimoji="1" lang="en-US" altLang="ja-JP" dirty="0"/>
          </a:p>
          <a:p>
            <a:pPr lvl="1"/>
            <a:r>
              <a:rPr kumimoji="1" lang="ja-JP" altLang="en-US" dirty="0"/>
              <a:t>自分の考えが進みにくい、ほかのことが気になってしまう、集中力がない、物忘れをする、判断力がない</a:t>
            </a:r>
            <a:endParaRPr kumimoji="1" lang="en-US" altLang="ja-JP" dirty="0"/>
          </a:p>
          <a:p>
            <a:r>
              <a:rPr lang="ja-JP" altLang="en-US" dirty="0"/>
              <a:t>行動がスムーズにいかず、どうなったのかと焦り、不安になり、少し情けなくなる</a:t>
            </a:r>
            <a:endParaRPr lang="en-US" altLang="ja-JP" dirty="0"/>
          </a:p>
          <a:p>
            <a:r>
              <a:rPr kumimoji="1" lang="ja-JP" altLang="en-US" dirty="0"/>
              <a:t>心身のエネルギーはさらに減少する悪循環</a:t>
            </a:r>
          </a:p>
        </p:txBody>
      </p:sp>
    </p:spTree>
    <p:extLst>
      <p:ext uri="{BB962C8B-B14F-4D97-AF65-F5344CB8AC3E}">
        <p14:creationId xmlns:p14="http://schemas.microsoft.com/office/powerpoint/2010/main" val="636998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a:off x="4114800" y="2667000"/>
            <a:ext cx="0" cy="1143000"/>
          </a:xfrm>
          <a:prstGeom prst="line">
            <a:avLst/>
          </a:prstGeom>
          <a:noFill/>
          <a:ln w="38100" cap="sq">
            <a:solidFill>
              <a:srgbClr val="FF993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07" name="Line 3"/>
          <p:cNvSpPr>
            <a:spLocks noChangeShapeType="1"/>
          </p:cNvSpPr>
          <p:nvPr/>
        </p:nvSpPr>
        <p:spPr bwMode="auto">
          <a:xfrm flipH="1">
            <a:off x="3124200" y="3810000"/>
            <a:ext cx="990600" cy="762000"/>
          </a:xfrm>
          <a:prstGeom prst="line">
            <a:avLst/>
          </a:prstGeom>
          <a:noFill/>
          <a:ln w="38100" cap="sq">
            <a:solidFill>
              <a:srgbClr val="FF9933"/>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08" name="Line 4"/>
          <p:cNvSpPr>
            <a:spLocks noChangeShapeType="1"/>
          </p:cNvSpPr>
          <p:nvPr/>
        </p:nvSpPr>
        <p:spPr bwMode="auto">
          <a:xfrm>
            <a:off x="4114800" y="3810000"/>
            <a:ext cx="1066800" cy="762000"/>
          </a:xfrm>
          <a:prstGeom prst="line">
            <a:avLst/>
          </a:prstGeom>
          <a:noFill/>
          <a:ln w="38100" cap="sq">
            <a:solidFill>
              <a:srgbClr val="FF9933"/>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09" name="Text Box 5"/>
          <p:cNvSpPr txBox="1">
            <a:spLocks noChangeArrowheads="1"/>
          </p:cNvSpPr>
          <p:nvPr/>
        </p:nvSpPr>
        <p:spPr bwMode="auto">
          <a:xfrm>
            <a:off x="3581400" y="2133600"/>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3200">
                <a:latin typeface="Times New Roman" pitchFamily="18" charset="0"/>
              </a:rPr>
              <a:t>思考</a:t>
            </a:r>
          </a:p>
        </p:txBody>
      </p:sp>
      <p:sp>
        <p:nvSpPr>
          <p:cNvPr id="47110" name="Text Box 6"/>
          <p:cNvSpPr txBox="1">
            <a:spLocks noChangeArrowheads="1"/>
          </p:cNvSpPr>
          <p:nvPr/>
        </p:nvSpPr>
        <p:spPr bwMode="auto">
          <a:xfrm>
            <a:off x="2590800" y="46482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3200">
                <a:latin typeface="Times New Roman" pitchFamily="18" charset="0"/>
              </a:rPr>
              <a:t>感情</a:t>
            </a:r>
          </a:p>
        </p:txBody>
      </p:sp>
      <p:sp>
        <p:nvSpPr>
          <p:cNvPr id="47111" name="Text Box 7"/>
          <p:cNvSpPr txBox="1">
            <a:spLocks noChangeArrowheads="1"/>
          </p:cNvSpPr>
          <p:nvPr/>
        </p:nvSpPr>
        <p:spPr bwMode="auto">
          <a:xfrm>
            <a:off x="4876800" y="457200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3200">
                <a:latin typeface="Times New Roman" pitchFamily="18" charset="0"/>
              </a:rPr>
              <a:t>意欲</a:t>
            </a:r>
          </a:p>
        </p:txBody>
      </p:sp>
      <p:sp>
        <p:nvSpPr>
          <p:cNvPr id="12296" name="Rectangle 8"/>
          <p:cNvSpPr>
            <a:spLocks noGrp="1" noChangeArrowheads="1"/>
          </p:cNvSpPr>
          <p:nvPr>
            <p:ph type="title"/>
          </p:nvPr>
        </p:nvSpPr>
        <p:spPr>
          <a:xfrm>
            <a:off x="1150938" y="209551"/>
            <a:ext cx="7793037" cy="827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solidFill>
                  <a:srgbClr val="FFFF00"/>
                </a:solidFill>
                <a:effectLst/>
              </a:rPr>
              <a:t>心の動きの</a:t>
            </a:r>
            <a:r>
              <a:rPr lang="en-US" altLang="ja-JP" dirty="0">
                <a:solidFill>
                  <a:srgbClr val="FFFF00"/>
                </a:solidFill>
                <a:effectLst/>
              </a:rPr>
              <a:t>3</a:t>
            </a:r>
            <a:r>
              <a:rPr lang="ja-JP" altLang="en-US" dirty="0">
                <a:solidFill>
                  <a:srgbClr val="FFFF00"/>
                </a:solidFill>
                <a:effectLst/>
              </a:rPr>
              <a:t>要素</a:t>
            </a:r>
          </a:p>
        </p:txBody>
      </p:sp>
      <p:pic>
        <p:nvPicPr>
          <p:cNvPr id="47113" name="Picture 9" descr="j00786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00"/>
            <a:ext cx="992188" cy="2133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4" name="Picture 10" descr="j00786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524000"/>
            <a:ext cx="777875" cy="2362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5" name="Picture 11" descr="j00787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800600"/>
            <a:ext cx="1868488" cy="18478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16" name="Picture 12" descr="j00787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550" y="4724400"/>
            <a:ext cx="1506538" cy="1871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2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50938" y="617538"/>
            <a:ext cx="7793037" cy="795238"/>
          </a:xfrm>
        </p:spPr>
        <p:txBody>
          <a:bodyPr/>
          <a:lstStyle/>
          <a:p>
            <a:pPr eaLnBrk="1" hangingPunct="1">
              <a:defRPr/>
            </a:pPr>
            <a:r>
              <a:rPr lang="ja-JP" altLang="en-US" dirty="0"/>
              <a:t>うつ病</a:t>
            </a:r>
          </a:p>
        </p:txBody>
      </p:sp>
      <p:sp>
        <p:nvSpPr>
          <p:cNvPr id="11267" name="Rectangle 3"/>
          <p:cNvSpPr>
            <a:spLocks noGrp="1" noChangeArrowheads="1"/>
          </p:cNvSpPr>
          <p:nvPr>
            <p:ph idx="1"/>
          </p:nvPr>
        </p:nvSpPr>
        <p:spPr>
          <a:xfrm>
            <a:off x="685800" y="1600200"/>
            <a:ext cx="7772400" cy="4876800"/>
          </a:xfrm>
        </p:spPr>
        <p:txBody>
          <a:bodyPr/>
          <a:lstStyle/>
          <a:p>
            <a:pPr eaLnBrk="1" hangingPunct="1">
              <a:lnSpc>
                <a:spcPct val="90000"/>
              </a:lnSpc>
              <a:defRPr/>
            </a:pPr>
            <a:r>
              <a:rPr lang="ja-JP" altLang="en-US" sz="2800" dirty="0"/>
              <a:t>抑うつ気分，</a:t>
            </a:r>
          </a:p>
          <a:p>
            <a:pPr eaLnBrk="1" hangingPunct="1">
              <a:lnSpc>
                <a:spcPct val="90000"/>
              </a:lnSpc>
              <a:defRPr/>
            </a:pPr>
            <a:r>
              <a:rPr lang="ja-JP" altLang="en-US" sz="2800" dirty="0"/>
              <a:t>興味と喜びの喪失，</a:t>
            </a:r>
          </a:p>
          <a:p>
            <a:pPr eaLnBrk="1" hangingPunct="1">
              <a:lnSpc>
                <a:spcPct val="90000"/>
              </a:lnSpc>
              <a:defRPr/>
            </a:pPr>
            <a:r>
              <a:rPr lang="ja-JP" altLang="en-US" sz="2800" dirty="0"/>
              <a:t>易疲労感</a:t>
            </a:r>
          </a:p>
          <a:p>
            <a:pPr eaLnBrk="1" hangingPunct="1">
              <a:lnSpc>
                <a:spcPct val="90000"/>
              </a:lnSpc>
              <a:defRPr/>
            </a:pPr>
            <a:r>
              <a:rPr lang="ja-JP" altLang="en-US" sz="2800" dirty="0"/>
              <a:t>集中力と注意力の減退</a:t>
            </a:r>
          </a:p>
          <a:p>
            <a:pPr eaLnBrk="1" hangingPunct="1">
              <a:lnSpc>
                <a:spcPct val="90000"/>
              </a:lnSpc>
              <a:defRPr/>
            </a:pPr>
            <a:r>
              <a:rPr lang="ja-JP" altLang="en-US" sz="2800" dirty="0"/>
              <a:t>自己評価と自信の低下</a:t>
            </a:r>
          </a:p>
          <a:p>
            <a:pPr eaLnBrk="1" hangingPunct="1">
              <a:lnSpc>
                <a:spcPct val="90000"/>
              </a:lnSpc>
              <a:defRPr/>
            </a:pPr>
            <a:r>
              <a:rPr lang="ja-JP" altLang="en-US" sz="2800" dirty="0"/>
              <a:t>罪責感と無価値感</a:t>
            </a:r>
          </a:p>
          <a:p>
            <a:pPr eaLnBrk="1" hangingPunct="1">
              <a:lnSpc>
                <a:spcPct val="90000"/>
              </a:lnSpc>
              <a:defRPr/>
            </a:pPr>
            <a:r>
              <a:rPr lang="ja-JP" altLang="en-US" sz="2800" dirty="0"/>
              <a:t>将来に対する悲観的見方</a:t>
            </a:r>
          </a:p>
          <a:p>
            <a:pPr eaLnBrk="1" hangingPunct="1">
              <a:lnSpc>
                <a:spcPct val="90000"/>
              </a:lnSpc>
              <a:defRPr/>
            </a:pPr>
            <a:r>
              <a:rPr lang="ja-JP" altLang="en-US" sz="2800" dirty="0"/>
              <a:t>自殺の観念や行為</a:t>
            </a:r>
          </a:p>
          <a:p>
            <a:pPr eaLnBrk="1" hangingPunct="1">
              <a:lnSpc>
                <a:spcPct val="90000"/>
              </a:lnSpc>
              <a:defRPr/>
            </a:pPr>
            <a:r>
              <a:rPr lang="ja-JP" altLang="en-US" sz="2800" dirty="0"/>
              <a:t>睡眠障害</a:t>
            </a:r>
          </a:p>
          <a:p>
            <a:pPr eaLnBrk="1" hangingPunct="1">
              <a:lnSpc>
                <a:spcPct val="90000"/>
              </a:lnSpc>
              <a:defRPr/>
            </a:pPr>
            <a:r>
              <a:rPr lang="ja-JP" altLang="en-US" sz="2800" dirty="0"/>
              <a:t>食欲不振</a:t>
            </a:r>
          </a:p>
          <a:p>
            <a:pPr eaLnBrk="1" hangingPunct="1">
              <a:lnSpc>
                <a:spcPct val="90000"/>
              </a:lnSpc>
              <a:defRPr/>
            </a:pPr>
            <a:endParaRPr lang="en-US" altLang="ja-JP" sz="2800" dirty="0"/>
          </a:p>
        </p:txBody>
      </p:sp>
    </p:spTree>
    <p:custDataLst>
      <p:tags r:id="rId1"/>
    </p:custDataLst>
    <p:extLst>
      <p:ext uri="{BB962C8B-B14F-4D97-AF65-F5344CB8AC3E}">
        <p14:creationId xmlns:p14="http://schemas.microsoft.com/office/powerpoint/2010/main" val="17953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7">
                                            <p:txEl>
                                              <p:pRg st="5" end="5"/>
                                            </p:txEl>
                                          </p:spTgt>
                                        </p:tgtEl>
                                        <p:attrNameLst>
                                          <p:attrName>style.visibility</p:attrName>
                                        </p:attrNameLst>
                                      </p:cBhvr>
                                      <p:to>
                                        <p:strVal val="visible"/>
                                      </p:to>
                                    </p:set>
                                    <p:anim calcmode="lin" valueType="num">
                                      <p:cBhvr additive="base">
                                        <p:cTn id="37"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267">
                                            <p:txEl>
                                              <p:pRg st="6" end="6"/>
                                            </p:txEl>
                                          </p:spTgt>
                                        </p:tgtEl>
                                        <p:attrNameLst>
                                          <p:attrName>style.visibility</p:attrName>
                                        </p:attrNameLst>
                                      </p:cBhvr>
                                      <p:to>
                                        <p:strVal val="visible"/>
                                      </p:to>
                                    </p:set>
                                    <p:anim calcmode="lin" valueType="num">
                                      <p:cBhvr additive="base">
                                        <p:cTn id="43"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267">
                                            <p:txEl>
                                              <p:pRg st="7" end="7"/>
                                            </p:txEl>
                                          </p:spTgt>
                                        </p:tgtEl>
                                        <p:attrNameLst>
                                          <p:attrName>style.visibility</p:attrName>
                                        </p:attrNameLst>
                                      </p:cBhvr>
                                      <p:to>
                                        <p:strVal val="visible"/>
                                      </p:to>
                                    </p:set>
                                    <p:anim calcmode="lin" valueType="num">
                                      <p:cBhvr additive="base">
                                        <p:cTn id="49"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267">
                                            <p:txEl>
                                              <p:pRg st="8" end="8"/>
                                            </p:txEl>
                                          </p:spTgt>
                                        </p:tgtEl>
                                        <p:attrNameLst>
                                          <p:attrName>style.visibility</p:attrName>
                                        </p:attrNameLst>
                                      </p:cBhvr>
                                      <p:to>
                                        <p:strVal val="visible"/>
                                      </p:to>
                                    </p:set>
                                    <p:anim calcmode="lin" valueType="num">
                                      <p:cBhvr additive="base">
                                        <p:cTn id="55" dur="5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267">
                                            <p:txEl>
                                              <p:pRg st="9" end="9"/>
                                            </p:txEl>
                                          </p:spTgt>
                                        </p:tgtEl>
                                        <p:attrNameLst>
                                          <p:attrName>style.visibility</p:attrName>
                                        </p:attrNameLst>
                                      </p:cBhvr>
                                      <p:to>
                                        <p:strVal val="visible"/>
                                      </p:to>
                                    </p:set>
                                    <p:anim calcmode="lin" valueType="num">
                                      <p:cBhvr additive="base">
                                        <p:cTn id="61" dur="500" fill="hold"/>
                                        <p:tgtEl>
                                          <p:spTgt spid="1126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26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473CE0-C929-4F5F-AE78-65D20EC40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93" y="20814"/>
            <a:ext cx="8892697" cy="5928466"/>
          </a:xfrm>
          <a:prstGeom prst="rect">
            <a:avLst/>
          </a:prstGeom>
        </p:spPr>
      </p:pic>
      <p:sp>
        <p:nvSpPr>
          <p:cNvPr id="4" name="テキスト ボックス 3">
            <a:extLst>
              <a:ext uri="{FF2B5EF4-FFF2-40B4-BE49-F238E27FC236}">
                <a16:creationId xmlns:a16="http://schemas.microsoft.com/office/drawing/2014/main" id="{D36E3B10-A097-4268-AD07-361CCB309013}"/>
              </a:ext>
            </a:extLst>
          </p:cNvPr>
          <p:cNvSpPr txBox="1"/>
          <p:nvPr/>
        </p:nvSpPr>
        <p:spPr>
          <a:xfrm>
            <a:off x="899592" y="6093296"/>
            <a:ext cx="7272808" cy="369332"/>
          </a:xfrm>
          <a:prstGeom prst="rect">
            <a:avLst/>
          </a:prstGeom>
          <a:noFill/>
        </p:spPr>
        <p:txBody>
          <a:bodyPr wrap="square" rtlCol="0">
            <a:spAutoFit/>
          </a:bodyPr>
          <a:lstStyle/>
          <a:p>
            <a:pPr algn="ctr"/>
            <a:r>
              <a:rPr kumimoji="1" lang="ja-JP" altLang="en-US"/>
              <a:t>キセキレイ　箕面川</a:t>
            </a:r>
          </a:p>
        </p:txBody>
      </p:sp>
      <p:pic>
        <p:nvPicPr>
          <p:cNvPr id="5" name="録音したサウンド">
            <a:hlinkClick r:id="" action="ppaction://media"/>
            <a:extLst>
              <a:ext uri="{FF2B5EF4-FFF2-40B4-BE49-F238E27FC236}">
                <a16:creationId xmlns:a16="http://schemas.microsoft.com/office/drawing/2014/main" id="{337346E2-1503-446F-BD8F-5210D206AC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6067896"/>
            <a:ext cx="609600" cy="609600"/>
          </a:xfrm>
          <a:prstGeom prst="rect">
            <a:avLst/>
          </a:prstGeom>
        </p:spPr>
      </p:pic>
    </p:spTree>
    <p:extLst>
      <p:ext uri="{BB962C8B-B14F-4D97-AF65-F5344CB8AC3E}">
        <p14:creationId xmlns:p14="http://schemas.microsoft.com/office/powerpoint/2010/main" val="30311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2D5A88-A9B0-4842-A11D-1A1E36934411}"/>
              </a:ext>
            </a:extLst>
          </p:cNvPr>
          <p:cNvSpPr>
            <a:spLocks noGrp="1"/>
          </p:cNvSpPr>
          <p:nvPr>
            <p:ph type="title"/>
          </p:nvPr>
        </p:nvSpPr>
        <p:spPr>
          <a:xfrm>
            <a:off x="1150938" y="260648"/>
            <a:ext cx="7793037" cy="864096"/>
          </a:xfrm>
        </p:spPr>
        <p:txBody>
          <a:bodyPr/>
          <a:lstStyle/>
          <a:p>
            <a:r>
              <a:rPr kumimoji="1" lang="ja-JP" altLang="en-US" dirty="0"/>
              <a:t>同調圧力・自粛警察</a:t>
            </a:r>
          </a:p>
        </p:txBody>
      </p:sp>
      <p:sp>
        <p:nvSpPr>
          <p:cNvPr id="3" name="コンテンツ プレースホルダー 2">
            <a:extLst>
              <a:ext uri="{FF2B5EF4-FFF2-40B4-BE49-F238E27FC236}">
                <a16:creationId xmlns:a16="http://schemas.microsoft.com/office/drawing/2014/main" id="{BC012D1E-641C-4C33-98DB-FE301810AC4E}"/>
              </a:ext>
            </a:extLst>
          </p:cNvPr>
          <p:cNvSpPr>
            <a:spLocks noGrp="1"/>
          </p:cNvSpPr>
          <p:nvPr>
            <p:ph idx="1"/>
          </p:nvPr>
        </p:nvSpPr>
        <p:spPr>
          <a:xfrm>
            <a:off x="251520" y="1340768"/>
            <a:ext cx="8703568" cy="4791745"/>
          </a:xfrm>
        </p:spPr>
        <p:txBody>
          <a:bodyPr/>
          <a:lstStyle/>
          <a:p>
            <a:r>
              <a:rPr kumimoji="1" lang="ja-JP" altLang="en-US" dirty="0"/>
              <a:t>社会には画一的絶対の真理・規範があると確信。</a:t>
            </a:r>
            <a:endParaRPr kumimoji="1" lang="en-US" altLang="ja-JP" dirty="0"/>
          </a:p>
          <a:p>
            <a:r>
              <a:rPr lang="ja-JP" altLang="en-US" dirty="0"/>
              <a:t>その規範を少しでも逸脱することのないように心がけ、逸脱するものには厳罰を処す。</a:t>
            </a:r>
            <a:endParaRPr lang="en-US" altLang="ja-JP" dirty="0"/>
          </a:p>
          <a:p>
            <a:r>
              <a:rPr lang="ja-JP" altLang="en-US" dirty="0"/>
              <a:t>新型コロナに対する不安から発生</a:t>
            </a:r>
            <a:endParaRPr lang="en-US" altLang="ja-JP" dirty="0"/>
          </a:p>
          <a:p>
            <a:r>
              <a:rPr lang="ja-JP" altLang="en-US" dirty="0"/>
              <a:t>感染者の行動制限ついには隔離を要求する</a:t>
            </a:r>
            <a:endParaRPr lang="en-US" altLang="ja-JP" dirty="0"/>
          </a:p>
          <a:p>
            <a:r>
              <a:rPr lang="ja-JP" altLang="en-US" dirty="0"/>
              <a:t>ハンセン病療養所：病気が治っても退所できない</a:t>
            </a:r>
            <a:endParaRPr lang="en-US" altLang="ja-JP" dirty="0"/>
          </a:p>
          <a:p>
            <a:r>
              <a:rPr lang="ja-JP" altLang="en-US" dirty="0"/>
              <a:t>病気に対する無理解が不安の源泉</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22576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B0336-354A-4B39-8D99-208DEA2FC774}"/>
              </a:ext>
            </a:extLst>
          </p:cNvPr>
          <p:cNvSpPr>
            <a:spLocks noGrp="1"/>
          </p:cNvSpPr>
          <p:nvPr>
            <p:ph type="title"/>
          </p:nvPr>
        </p:nvSpPr>
        <p:spPr>
          <a:xfrm>
            <a:off x="457200" y="188641"/>
            <a:ext cx="8229600" cy="864096"/>
          </a:xfrm>
        </p:spPr>
        <p:txBody>
          <a:bodyPr/>
          <a:lstStyle/>
          <a:p>
            <a:r>
              <a:rPr kumimoji="1" lang="ja-JP" altLang="en-US" dirty="0"/>
              <a:t>コロナ禍の日本社会</a:t>
            </a:r>
          </a:p>
        </p:txBody>
      </p:sp>
      <p:sp>
        <p:nvSpPr>
          <p:cNvPr id="3" name="コンテンツ プレースホルダー 2">
            <a:extLst>
              <a:ext uri="{FF2B5EF4-FFF2-40B4-BE49-F238E27FC236}">
                <a16:creationId xmlns:a16="http://schemas.microsoft.com/office/drawing/2014/main" id="{48071445-E730-459B-AC60-71690AD3E7AF}"/>
              </a:ext>
            </a:extLst>
          </p:cNvPr>
          <p:cNvSpPr>
            <a:spLocks noGrp="1"/>
          </p:cNvSpPr>
          <p:nvPr>
            <p:ph idx="1"/>
          </p:nvPr>
        </p:nvSpPr>
        <p:spPr>
          <a:xfrm>
            <a:off x="457200" y="1196752"/>
            <a:ext cx="8229600" cy="4934173"/>
          </a:xfrm>
        </p:spPr>
        <p:txBody>
          <a:bodyPr/>
          <a:lstStyle/>
          <a:p>
            <a:r>
              <a:rPr kumimoji="1" lang="ja-JP" altLang="en-US" dirty="0"/>
              <a:t>異質性の排除・差別</a:t>
            </a:r>
            <a:endParaRPr kumimoji="1" lang="en-US" altLang="ja-JP" dirty="0"/>
          </a:p>
          <a:p>
            <a:pPr lvl="1"/>
            <a:r>
              <a:rPr lang="ja-JP" altLang="en-US" dirty="0"/>
              <a:t>コロナ患者・濃厚接触者・その家族</a:t>
            </a:r>
            <a:endParaRPr lang="en-US" altLang="ja-JP" dirty="0"/>
          </a:p>
          <a:p>
            <a:pPr lvl="1"/>
            <a:r>
              <a:rPr kumimoji="1" lang="ja-JP" altLang="en-US" dirty="0"/>
              <a:t>予防に無頓着な人、マスクを着けていない人</a:t>
            </a:r>
            <a:endParaRPr kumimoji="1" lang="en-US" altLang="ja-JP" dirty="0"/>
          </a:p>
          <a:p>
            <a:pPr lvl="1"/>
            <a:r>
              <a:rPr lang="ja-JP" altLang="en-US" dirty="0"/>
              <a:t>コロナに限らずルール・マナーを守らない人</a:t>
            </a:r>
            <a:endParaRPr lang="en-US" altLang="ja-JP" dirty="0"/>
          </a:p>
          <a:p>
            <a:pPr lvl="1"/>
            <a:r>
              <a:rPr kumimoji="1" lang="ja-JP" altLang="en-US" dirty="0"/>
              <a:t>自分と違う価値観を持つ人</a:t>
            </a:r>
            <a:endParaRPr kumimoji="1" lang="en-US" altLang="ja-JP" dirty="0"/>
          </a:p>
          <a:p>
            <a:r>
              <a:rPr lang="ja-JP" altLang="en-US" dirty="0"/>
              <a:t>多様性の否定</a:t>
            </a:r>
            <a:endParaRPr lang="en-US" altLang="ja-JP" dirty="0"/>
          </a:p>
          <a:p>
            <a:pPr lvl="1"/>
            <a:r>
              <a:rPr kumimoji="1" lang="ja-JP" altLang="en-US" dirty="0"/>
              <a:t>自粛警察・同調圧力・コロナ脳・炎上</a:t>
            </a:r>
            <a:endParaRPr kumimoji="1" lang="en-US" altLang="ja-JP" dirty="0"/>
          </a:p>
          <a:p>
            <a:pPr lvl="1"/>
            <a:r>
              <a:rPr lang="ja-JP" altLang="en-US" dirty="0"/>
              <a:t>圧倒的多数の力で一市民を追い込む</a:t>
            </a:r>
            <a:endParaRPr kumimoji="1" lang="en-US" altLang="ja-JP" dirty="0"/>
          </a:p>
          <a:p>
            <a:pPr lvl="1"/>
            <a:r>
              <a:rPr lang="ja-JP" altLang="en-US" dirty="0"/>
              <a:t>善良な市民が休養・休業に追い込まれる</a:t>
            </a:r>
            <a:endParaRPr kumimoji="1" lang="ja-JP" altLang="en-US" dirty="0"/>
          </a:p>
        </p:txBody>
      </p:sp>
    </p:spTree>
    <p:extLst>
      <p:ext uri="{BB962C8B-B14F-4D97-AF65-F5344CB8AC3E}">
        <p14:creationId xmlns:p14="http://schemas.microsoft.com/office/powerpoint/2010/main" val="155213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36BB9-CC7D-46A1-AB51-3F317DF322F6}"/>
              </a:ext>
            </a:extLst>
          </p:cNvPr>
          <p:cNvSpPr>
            <a:spLocks noGrp="1"/>
          </p:cNvSpPr>
          <p:nvPr>
            <p:ph type="title"/>
          </p:nvPr>
        </p:nvSpPr>
        <p:spPr/>
        <p:txBody>
          <a:bodyPr/>
          <a:lstStyle/>
          <a:p>
            <a:r>
              <a:rPr kumimoji="1" lang="ja-JP" altLang="en-US" dirty="0"/>
              <a:t>新しい行動様式の怖さ</a:t>
            </a:r>
          </a:p>
        </p:txBody>
      </p:sp>
      <p:sp>
        <p:nvSpPr>
          <p:cNvPr id="3" name="コンテンツ プレースホルダー 2">
            <a:extLst>
              <a:ext uri="{FF2B5EF4-FFF2-40B4-BE49-F238E27FC236}">
                <a16:creationId xmlns:a16="http://schemas.microsoft.com/office/drawing/2014/main" id="{351A8468-95EF-4C3A-BA2B-457A31050574}"/>
              </a:ext>
            </a:extLst>
          </p:cNvPr>
          <p:cNvSpPr>
            <a:spLocks noGrp="1"/>
          </p:cNvSpPr>
          <p:nvPr>
            <p:ph idx="1"/>
          </p:nvPr>
        </p:nvSpPr>
        <p:spPr>
          <a:xfrm>
            <a:off x="323528" y="1196752"/>
            <a:ext cx="8640960" cy="4934173"/>
          </a:xfrm>
        </p:spPr>
        <p:txBody>
          <a:bodyPr/>
          <a:lstStyle/>
          <a:p>
            <a:r>
              <a:rPr kumimoji="1" lang="ja-JP" altLang="en-US" dirty="0"/>
              <a:t>ソーシャルディスタンスを保ったコミュニケーションでは本来のパーソナルディスタンスでのコミュニケーションの</a:t>
            </a:r>
            <a:r>
              <a:rPr kumimoji="1" lang="en-US" altLang="ja-JP" dirty="0"/>
              <a:t>1</a:t>
            </a:r>
            <a:r>
              <a:rPr kumimoji="1" lang="ja-JP" altLang="en-US" dirty="0"/>
              <a:t>割か</a:t>
            </a:r>
            <a:r>
              <a:rPr kumimoji="1" lang="en-US" altLang="ja-JP" dirty="0"/>
              <a:t>2</a:t>
            </a:r>
            <a:r>
              <a:rPr kumimoji="1" lang="ja-JP" altLang="en-US" dirty="0"/>
              <a:t>割になる</a:t>
            </a:r>
            <a:endParaRPr kumimoji="1" lang="en-US" altLang="ja-JP" dirty="0"/>
          </a:p>
          <a:p>
            <a:r>
              <a:rPr lang="ja-JP" altLang="en-US" dirty="0"/>
              <a:t>密にならないと伝えられないコミュニケーションも多い</a:t>
            </a:r>
            <a:endParaRPr lang="en-US" altLang="ja-JP" dirty="0"/>
          </a:p>
          <a:p>
            <a:r>
              <a:rPr kumimoji="1" lang="ja-JP" altLang="en-US" dirty="0"/>
              <a:t>マスク着用により容貌・表情が読み取れない</a:t>
            </a:r>
            <a:endParaRPr kumimoji="1" lang="en-US" altLang="ja-JP" dirty="0"/>
          </a:p>
          <a:p>
            <a:r>
              <a:rPr lang="ja-JP" altLang="en-US" dirty="0"/>
              <a:t>仕事・作業をする上で不可欠だったコミュニケーションが取れない</a:t>
            </a:r>
            <a:endParaRPr kumimoji="1" lang="en-US" altLang="ja-JP" dirty="0"/>
          </a:p>
          <a:p>
            <a:r>
              <a:rPr lang="ja-JP" altLang="en-US" dirty="0"/>
              <a:t>リラックスするための行動が制限され、禁止される</a:t>
            </a:r>
            <a:endParaRPr kumimoji="1" lang="ja-JP" altLang="en-US" dirty="0"/>
          </a:p>
        </p:txBody>
      </p:sp>
    </p:spTree>
    <p:extLst>
      <p:ext uri="{BB962C8B-B14F-4D97-AF65-F5344CB8AC3E}">
        <p14:creationId xmlns:p14="http://schemas.microsoft.com/office/powerpoint/2010/main" val="4117315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0DD48C-DE60-4DDD-A126-9472FC897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430" y="22675"/>
            <a:ext cx="4143092" cy="6214638"/>
          </a:xfrm>
          <a:prstGeom prst="rect">
            <a:avLst/>
          </a:prstGeom>
        </p:spPr>
      </p:pic>
      <p:pic>
        <p:nvPicPr>
          <p:cNvPr id="5" name="図 4">
            <a:extLst>
              <a:ext uri="{FF2B5EF4-FFF2-40B4-BE49-F238E27FC236}">
                <a16:creationId xmlns:a16="http://schemas.microsoft.com/office/drawing/2014/main" id="{DF3DA7EA-1B48-4A24-AFA0-5ECAF28DBF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914" y="68547"/>
            <a:ext cx="4112510" cy="6168766"/>
          </a:xfrm>
          <a:prstGeom prst="rect">
            <a:avLst/>
          </a:prstGeom>
        </p:spPr>
      </p:pic>
      <p:sp>
        <p:nvSpPr>
          <p:cNvPr id="6" name="テキスト ボックス 5">
            <a:extLst>
              <a:ext uri="{FF2B5EF4-FFF2-40B4-BE49-F238E27FC236}">
                <a16:creationId xmlns:a16="http://schemas.microsoft.com/office/drawing/2014/main" id="{4F383833-7EB4-4922-AA32-B8EE3184486F}"/>
              </a:ext>
            </a:extLst>
          </p:cNvPr>
          <p:cNvSpPr txBox="1"/>
          <p:nvPr/>
        </p:nvSpPr>
        <p:spPr>
          <a:xfrm>
            <a:off x="683568" y="6309320"/>
            <a:ext cx="7488832" cy="369332"/>
          </a:xfrm>
          <a:prstGeom prst="rect">
            <a:avLst/>
          </a:prstGeom>
          <a:noFill/>
        </p:spPr>
        <p:txBody>
          <a:bodyPr wrap="square" rtlCol="0">
            <a:spAutoFit/>
          </a:bodyPr>
          <a:lstStyle/>
          <a:p>
            <a:pPr algn="ctr"/>
            <a:r>
              <a:rPr kumimoji="1" lang="ja-JP" altLang="en-US" dirty="0"/>
              <a:t>ルリビタキ　（左）　オス　　　（右）　メス</a:t>
            </a:r>
          </a:p>
        </p:txBody>
      </p:sp>
      <p:pic>
        <p:nvPicPr>
          <p:cNvPr id="2" name="録音したサウンド">
            <a:hlinkClick r:id="" action="ppaction://media"/>
            <a:extLst>
              <a:ext uri="{FF2B5EF4-FFF2-40B4-BE49-F238E27FC236}">
                <a16:creationId xmlns:a16="http://schemas.microsoft.com/office/drawing/2014/main" id="{AFC4C2B1-5E38-4F05-B125-F9D9477DFE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48" y="6278418"/>
            <a:ext cx="609600" cy="609600"/>
          </a:xfrm>
          <a:prstGeom prst="rect">
            <a:avLst/>
          </a:prstGeom>
        </p:spPr>
      </p:pic>
    </p:spTree>
    <p:extLst>
      <p:ext uri="{BB962C8B-B14F-4D97-AF65-F5344CB8AC3E}">
        <p14:creationId xmlns:p14="http://schemas.microsoft.com/office/powerpoint/2010/main" val="32577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2771775" y="1773238"/>
            <a:ext cx="2952750" cy="42481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11267" name="Rectangle 3"/>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ffectLst/>
              </a:rPr>
              <a:t>こころと脳</a:t>
            </a:r>
          </a:p>
        </p:txBody>
      </p:sp>
      <p:sp>
        <p:nvSpPr>
          <p:cNvPr id="45060" name="Oval 4"/>
          <p:cNvSpPr>
            <a:spLocks noChangeArrowheads="1"/>
          </p:cNvSpPr>
          <p:nvPr/>
        </p:nvSpPr>
        <p:spPr bwMode="auto">
          <a:xfrm>
            <a:off x="3132138" y="2420938"/>
            <a:ext cx="2232025" cy="1296987"/>
          </a:xfrm>
          <a:prstGeom prst="ellipse">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61" name="Oval 5"/>
          <p:cNvSpPr>
            <a:spLocks noChangeArrowheads="1"/>
          </p:cNvSpPr>
          <p:nvPr/>
        </p:nvSpPr>
        <p:spPr bwMode="auto">
          <a:xfrm>
            <a:off x="3203575" y="4292600"/>
            <a:ext cx="2160588"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3200">
                <a:latin typeface="Tahoma" pitchFamily="34" charset="0"/>
              </a:rPr>
              <a:t>脳</a:t>
            </a:r>
          </a:p>
        </p:txBody>
      </p:sp>
      <p:sp>
        <p:nvSpPr>
          <p:cNvPr id="45063" name="AutoShape 7"/>
          <p:cNvSpPr>
            <a:spLocks noChangeArrowheads="1"/>
          </p:cNvSpPr>
          <p:nvPr/>
        </p:nvSpPr>
        <p:spPr bwMode="auto">
          <a:xfrm>
            <a:off x="1331913" y="2565400"/>
            <a:ext cx="976312" cy="719138"/>
          </a:xfrm>
          <a:prstGeom prst="rightArrow">
            <a:avLst>
              <a:gd name="adj1" fmla="val 50000"/>
              <a:gd name="adj2" fmla="val 33940"/>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64" name="AutoShape 8"/>
          <p:cNvSpPr>
            <a:spLocks noChangeArrowheads="1"/>
          </p:cNvSpPr>
          <p:nvPr/>
        </p:nvSpPr>
        <p:spPr bwMode="auto">
          <a:xfrm>
            <a:off x="1476375" y="4724400"/>
            <a:ext cx="976313" cy="720725"/>
          </a:xfrm>
          <a:prstGeom prst="rightArrow">
            <a:avLst>
              <a:gd name="adj1" fmla="val 50000"/>
              <a:gd name="adj2" fmla="val 33866"/>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65" name="AutoShape 9"/>
          <p:cNvSpPr>
            <a:spLocks noChangeArrowheads="1"/>
          </p:cNvSpPr>
          <p:nvPr/>
        </p:nvSpPr>
        <p:spPr bwMode="auto">
          <a:xfrm>
            <a:off x="5940425" y="2565400"/>
            <a:ext cx="976313" cy="628650"/>
          </a:xfrm>
          <a:prstGeom prst="leftArrow">
            <a:avLst>
              <a:gd name="adj1" fmla="val 50000"/>
              <a:gd name="adj2" fmla="val 38826"/>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66" name="AutoShape 10"/>
          <p:cNvSpPr>
            <a:spLocks noChangeArrowheads="1"/>
          </p:cNvSpPr>
          <p:nvPr/>
        </p:nvSpPr>
        <p:spPr bwMode="auto">
          <a:xfrm>
            <a:off x="6011863" y="4797425"/>
            <a:ext cx="976312" cy="647700"/>
          </a:xfrm>
          <a:prstGeom prst="leftArrow">
            <a:avLst>
              <a:gd name="adj1" fmla="val 50000"/>
              <a:gd name="adj2" fmla="val 37684"/>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67" name="AutoShape 11"/>
          <p:cNvSpPr>
            <a:spLocks noChangeArrowheads="1"/>
          </p:cNvSpPr>
          <p:nvPr/>
        </p:nvSpPr>
        <p:spPr bwMode="auto">
          <a:xfrm rot="-2660152">
            <a:off x="5795963" y="3357563"/>
            <a:ext cx="1284287" cy="1300162"/>
          </a:xfrm>
          <a:custGeom>
            <a:avLst/>
            <a:gdLst>
              <a:gd name="T0" fmla="*/ 917373 w 21600"/>
              <a:gd name="T1" fmla="*/ 0 h 21600"/>
              <a:gd name="T2" fmla="*/ 550400 w 21600"/>
              <a:gd name="T3" fmla="*/ 371449 h 21600"/>
              <a:gd name="T4" fmla="*/ 366914 w 21600"/>
              <a:gd name="T5" fmla="*/ 557204 h 21600"/>
              <a:gd name="T6" fmla="*/ 0 w 21600"/>
              <a:gd name="T7" fmla="*/ 928713 h 21600"/>
              <a:gd name="T8" fmla="*/ 366914 w 21600"/>
              <a:gd name="T9" fmla="*/ 1300162 h 21600"/>
              <a:gd name="T10" fmla="*/ 733887 w 21600"/>
              <a:gd name="T11" fmla="*/ 1114407 h 21600"/>
              <a:gd name="T12" fmla="*/ 1100800 w 21600"/>
              <a:gd name="T13" fmla="*/ 742958 h 21600"/>
              <a:gd name="T14" fmla="*/ 1284287 w 21600"/>
              <a:gd name="T15" fmla="*/ 371449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8" name="AutoShape 12"/>
          <p:cNvSpPr>
            <a:spLocks noChangeArrowheads="1"/>
          </p:cNvSpPr>
          <p:nvPr/>
        </p:nvSpPr>
        <p:spPr bwMode="auto">
          <a:xfrm rot="8139827">
            <a:off x="1403350" y="3357563"/>
            <a:ext cx="1284288" cy="1300162"/>
          </a:xfrm>
          <a:custGeom>
            <a:avLst/>
            <a:gdLst>
              <a:gd name="T0" fmla="*/ 917374 w 21600"/>
              <a:gd name="T1" fmla="*/ 0 h 21600"/>
              <a:gd name="T2" fmla="*/ 550401 w 21600"/>
              <a:gd name="T3" fmla="*/ 371449 h 21600"/>
              <a:gd name="T4" fmla="*/ 366914 w 21600"/>
              <a:gd name="T5" fmla="*/ 557204 h 21600"/>
              <a:gd name="T6" fmla="*/ 0 w 21600"/>
              <a:gd name="T7" fmla="*/ 928713 h 21600"/>
              <a:gd name="T8" fmla="*/ 366914 w 21600"/>
              <a:gd name="T9" fmla="*/ 1300162 h 21600"/>
              <a:gd name="T10" fmla="*/ 733887 w 21600"/>
              <a:gd name="T11" fmla="*/ 1114407 h 21600"/>
              <a:gd name="T12" fmla="*/ 1100801 w 21600"/>
              <a:gd name="T13" fmla="*/ 742958 h 21600"/>
              <a:gd name="T14" fmla="*/ 1284288 w 21600"/>
              <a:gd name="T15" fmla="*/ 371449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9" name="AutoShape 13"/>
          <p:cNvSpPr>
            <a:spLocks noChangeArrowheads="1"/>
          </p:cNvSpPr>
          <p:nvPr/>
        </p:nvSpPr>
        <p:spPr bwMode="auto">
          <a:xfrm>
            <a:off x="3635375" y="3644900"/>
            <a:ext cx="485775" cy="647700"/>
          </a:xfrm>
          <a:prstGeom prst="upArrow">
            <a:avLst>
              <a:gd name="adj1" fmla="val 50000"/>
              <a:gd name="adj2" fmla="val 33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70" name="AutoShape 14"/>
          <p:cNvSpPr>
            <a:spLocks noChangeArrowheads="1"/>
          </p:cNvSpPr>
          <p:nvPr/>
        </p:nvSpPr>
        <p:spPr bwMode="auto">
          <a:xfrm rot="10800000">
            <a:off x="4427538" y="3716338"/>
            <a:ext cx="485775" cy="647700"/>
          </a:xfrm>
          <a:prstGeom prst="upArrow">
            <a:avLst>
              <a:gd name="adj1" fmla="val 50000"/>
              <a:gd name="adj2" fmla="val 33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sp>
        <p:nvSpPr>
          <p:cNvPr id="45071" name="Text Box 15"/>
          <p:cNvSpPr txBox="1">
            <a:spLocks noChangeArrowheads="1"/>
          </p:cNvSpPr>
          <p:nvPr/>
        </p:nvSpPr>
        <p:spPr bwMode="auto">
          <a:xfrm>
            <a:off x="3419475" y="2781300"/>
            <a:ext cx="158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sz="3200">
                <a:solidFill>
                  <a:srgbClr val="FF0000"/>
                </a:solidFill>
                <a:latin typeface="Tahoma" pitchFamily="34" charset="0"/>
              </a:rPr>
              <a:t>こころ</a:t>
            </a:r>
          </a:p>
        </p:txBody>
      </p:sp>
      <p:sp>
        <p:nvSpPr>
          <p:cNvPr id="45072" name="Text Box 16"/>
          <p:cNvSpPr txBox="1">
            <a:spLocks noChangeArrowheads="1"/>
          </p:cNvSpPr>
          <p:nvPr/>
        </p:nvSpPr>
        <p:spPr bwMode="auto">
          <a:xfrm>
            <a:off x="539750" y="1557338"/>
            <a:ext cx="1871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3200">
                <a:latin typeface="Tahoma" pitchFamily="34" charset="0"/>
              </a:rPr>
              <a:t>ストレス</a:t>
            </a:r>
          </a:p>
        </p:txBody>
      </p:sp>
      <p:sp>
        <p:nvSpPr>
          <p:cNvPr id="45073" name="Text Box 17"/>
          <p:cNvSpPr txBox="1">
            <a:spLocks noChangeArrowheads="1"/>
          </p:cNvSpPr>
          <p:nvPr/>
        </p:nvSpPr>
        <p:spPr bwMode="auto">
          <a:xfrm>
            <a:off x="7092950" y="1700213"/>
            <a:ext cx="16557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3200">
                <a:latin typeface="Tahoma" pitchFamily="34" charset="0"/>
              </a:rPr>
              <a:t>治療</a:t>
            </a:r>
          </a:p>
        </p:txBody>
      </p:sp>
      <p:sp>
        <p:nvSpPr>
          <p:cNvPr id="11281" name="Text Box 18"/>
          <p:cNvSpPr txBox="1">
            <a:spLocks noChangeArrowheads="1"/>
          </p:cNvSpPr>
          <p:nvPr/>
        </p:nvSpPr>
        <p:spPr bwMode="auto">
          <a:xfrm>
            <a:off x="179388" y="2565400"/>
            <a:ext cx="107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endParaRPr lang="ja-JP" altLang="en-US" sz="2400">
              <a:latin typeface="Tahoma" pitchFamily="34" charset="0"/>
            </a:endParaRPr>
          </a:p>
        </p:txBody>
      </p:sp>
      <p:sp>
        <p:nvSpPr>
          <p:cNvPr id="45075" name="Text Box 19"/>
          <p:cNvSpPr txBox="1">
            <a:spLocks noChangeArrowheads="1"/>
          </p:cNvSpPr>
          <p:nvPr/>
        </p:nvSpPr>
        <p:spPr bwMode="auto">
          <a:xfrm>
            <a:off x="250825" y="2708275"/>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心理的</a:t>
            </a:r>
          </a:p>
        </p:txBody>
      </p:sp>
      <p:sp>
        <p:nvSpPr>
          <p:cNvPr id="45076" name="Text Box 20"/>
          <p:cNvSpPr txBox="1">
            <a:spLocks noChangeArrowheads="1"/>
          </p:cNvSpPr>
          <p:nvPr/>
        </p:nvSpPr>
        <p:spPr bwMode="auto">
          <a:xfrm>
            <a:off x="395288" y="3716338"/>
            <a:ext cx="1296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社会的</a:t>
            </a:r>
          </a:p>
        </p:txBody>
      </p:sp>
      <p:sp>
        <p:nvSpPr>
          <p:cNvPr id="45077" name="Text Box 21"/>
          <p:cNvSpPr txBox="1">
            <a:spLocks noChangeArrowheads="1"/>
          </p:cNvSpPr>
          <p:nvPr/>
        </p:nvSpPr>
        <p:spPr bwMode="auto">
          <a:xfrm>
            <a:off x="468313" y="4652963"/>
            <a:ext cx="1008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生物学的</a:t>
            </a:r>
          </a:p>
        </p:txBody>
      </p:sp>
      <p:sp>
        <p:nvSpPr>
          <p:cNvPr id="45078" name="Text Box 22"/>
          <p:cNvSpPr txBox="1">
            <a:spLocks noChangeArrowheads="1"/>
          </p:cNvSpPr>
          <p:nvPr/>
        </p:nvSpPr>
        <p:spPr bwMode="auto">
          <a:xfrm>
            <a:off x="7092950" y="2492375"/>
            <a:ext cx="1871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カウンセリング・精神療法</a:t>
            </a:r>
          </a:p>
        </p:txBody>
      </p:sp>
      <p:sp>
        <p:nvSpPr>
          <p:cNvPr id="45079" name="Text Box 23"/>
          <p:cNvSpPr txBox="1">
            <a:spLocks noChangeArrowheads="1"/>
          </p:cNvSpPr>
          <p:nvPr/>
        </p:nvSpPr>
        <p:spPr bwMode="auto">
          <a:xfrm>
            <a:off x="7164388" y="371633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環境調整</a:t>
            </a:r>
          </a:p>
        </p:txBody>
      </p:sp>
      <p:sp>
        <p:nvSpPr>
          <p:cNvPr id="45080" name="Text Box 24"/>
          <p:cNvSpPr txBox="1">
            <a:spLocks noChangeArrowheads="1"/>
          </p:cNvSpPr>
          <p:nvPr/>
        </p:nvSpPr>
        <p:spPr bwMode="auto">
          <a:xfrm>
            <a:off x="7092950" y="4868863"/>
            <a:ext cx="165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pPr>
            <a:r>
              <a:rPr lang="ja-JP" altLang="en-US" sz="2400">
                <a:latin typeface="Tahoma" pitchFamily="34" charset="0"/>
              </a:rPr>
              <a:t>薬物療法</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6F7939-D6C5-40BF-826C-2BBF0B61CF76}"/>
              </a:ext>
            </a:extLst>
          </p:cNvPr>
          <p:cNvSpPr>
            <a:spLocks noGrp="1"/>
          </p:cNvSpPr>
          <p:nvPr>
            <p:ph type="title"/>
          </p:nvPr>
        </p:nvSpPr>
        <p:spPr>
          <a:xfrm>
            <a:off x="457200" y="277813"/>
            <a:ext cx="8229600" cy="846931"/>
          </a:xfrm>
        </p:spPr>
        <p:txBody>
          <a:bodyPr/>
          <a:lstStyle/>
          <a:p>
            <a:r>
              <a:rPr kumimoji="1" lang="ja-JP" altLang="en-US" dirty="0"/>
              <a:t>コロナ禍と自殺</a:t>
            </a:r>
            <a:br>
              <a:rPr kumimoji="1" lang="en-US" altLang="ja-JP" dirty="0"/>
            </a:br>
            <a:r>
              <a:rPr kumimoji="1" lang="ja-JP" altLang="en-US" dirty="0"/>
              <a:t>　</a:t>
            </a:r>
            <a:r>
              <a:rPr kumimoji="1" lang="ja-JP" altLang="en-US" sz="3200" dirty="0"/>
              <a:t>２０２０年１０月</a:t>
            </a:r>
            <a:r>
              <a:rPr kumimoji="1" lang="en-US" altLang="ja-JP" sz="3200" dirty="0"/>
              <a:t>Bloomberg</a:t>
            </a:r>
            <a:r>
              <a:rPr kumimoji="1" lang="ja-JP" altLang="en-US" sz="3200" dirty="0"/>
              <a:t>より</a:t>
            </a:r>
          </a:p>
        </p:txBody>
      </p:sp>
      <p:sp>
        <p:nvSpPr>
          <p:cNvPr id="3" name="コンテンツ プレースホルダー 2">
            <a:extLst>
              <a:ext uri="{FF2B5EF4-FFF2-40B4-BE49-F238E27FC236}">
                <a16:creationId xmlns:a16="http://schemas.microsoft.com/office/drawing/2014/main" id="{6125D64C-568D-4D9C-9A83-B5FFCE07E90D}"/>
              </a:ext>
            </a:extLst>
          </p:cNvPr>
          <p:cNvSpPr>
            <a:spLocks noGrp="1"/>
          </p:cNvSpPr>
          <p:nvPr>
            <p:ph idx="1"/>
          </p:nvPr>
        </p:nvSpPr>
        <p:spPr>
          <a:xfrm>
            <a:off x="457200" y="1628800"/>
            <a:ext cx="8229600" cy="4862165"/>
          </a:xfrm>
        </p:spPr>
        <p:txBody>
          <a:bodyPr/>
          <a:lstStyle/>
          <a:p>
            <a:r>
              <a:rPr lang="ja-JP" altLang="en-US" b="1" i="0" dirty="0">
                <a:solidFill>
                  <a:srgbClr val="FFFF00"/>
                </a:solidFill>
                <a:effectLst/>
                <a:latin typeface="inherit"/>
              </a:rPr>
              <a:t>国内の自殺者が前年比３カ月連続増、女性と子供で顕著－コロナ影響か</a:t>
            </a:r>
            <a:endParaRPr lang="ja-JP" altLang="en-US" b="1" i="0" dirty="0">
              <a:solidFill>
                <a:srgbClr val="FFFF00"/>
              </a:solidFill>
              <a:effectLst/>
              <a:latin typeface="Hiragino Kaku Gothic Pro"/>
            </a:endParaRPr>
          </a:p>
          <a:p>
            <a:pPr lvl="1"/>
            <a:r>
              <a:rPr lang="ja-JP" altLang="en-US" sz="2400" b="0" i="0" dirty="0">
                <a:effectLst/>
                <a:latin typeface="Hiragino Kaku Gothic Pro"/>
              </a:rPr>
              <a:t>警察庁の</a:t>
            </a:r>
            <a:r>
              <a:rPr lang="ja-JP" altLang="en-US" sz="2400" b="0" i="0" u="none" strike="noStrike" dirty="0">
                <a:effectLst/>
                <a:latin typeface="Hiragino Kaku Gothic Pro"/>
                <a:hlinkClick r:id="rId3" tooltip="自殺者数">
                  <a:extLst>
                    <a:ext uri="{A12FA001-AC4F-418D-AE19-62706E023703}">
                      <ahyp:hlinkClr xmlns:ahyp="http://schemas.microsoft.com/office/drawing/2018/hyperlinkcolor" val="tx"/>
                    </a:ext>
                  </a:extLst>
                </a:hlinkClick>
              </a:rPr>
              <a:t>統計</a:t>
            </a:r>
            <a:r>
              <a:rPr lang="ja-JP" altLang="en-US" sz="2400" b="0" i="0" dirty="0">
                <a:effectLst/>
                <a:latin typeface="Hiragino Kaku Gothic Pro"/>
              </a:rPr>
              <a:t>によると、全国の自殺者数は９月に</a:t>
            </a:r>
            <a:r>
              <a:rPr lang="en-US" altLang="ja-JP" sz="2400" b="0" i="0" dirty="0">
                <a:effectLst/>
                <a:latin typeface="Hiragino Kaku Gothic Pro"/>
              </a:rPr>
              <a:t>1805</a:t>
            </a:r>
            <a:r>
              <a:rPr lang="ja-JP" altLang="en-US" sz="2400" b="0" i="0" dirty="0">
                <a:effectLst/>
                <a:latin typeface="Hiragino Kaku Gothic Pro"/>
              </a:rPr>
              <a:t>人と前年同月比</a:t>
            </a:r>
            <a:r>
              <a:rPr lang="en-US" altLang="ja-JP" sz="2400" b="0" i="0" dirty="0">
                <a:solidFill>
                  <a:srgbClr val="FFFF00"/>
                </a:solidFill>
                <a:effectLst/>
                <a:latin typeface="Hiragino Kaku Gothic Pro"/>
              </a:rPr>
              <a:t>8.6</a:t>
            </a:r>
            <a:r>
              <a:rPr lang="ja-JP" altLang="en-US" sz="2400" b="0" i="0" dirty="0">
                <a:solidFill>
                  <a:srgbClr val="FFFF00"/>
                </a:solidFill>
                <a:effectLst/>
                <a:latin typeface="Hiragino Kaku Gothic Pro"/>
              </a:rPr>
              <a:t>％増</a:t>
            </a:r>
            <a:r>
              <a:rPr lang="ja-JP" altLang="en-US" sz="2400" b="0" i="0" dirty="0">
                <a:effectLst/>
                <a:latin typeface="Hiragino Kaku Gothic Pro"/>
              </a:rPr>
              <a:t>となり、</a:t>
            </a:r>
            <a:r>
              <a:rPr lang="ja-JP" altLang="en-US" sz="2400" b="0" i="0" dirty="0">
                <a:solidFill>
                  <a:srgbClr val="FFFF00"/>
                </a:solidFill>
                <a:effectLst/>
                <a:latin typeface="Hiragino Kaku Gothic Pro"/>
              </a:rPr>
              <a:t>７月から３カ月連続で増えた</a:t>
            </a:r>
            <a:r>
              <a:rPr lang="ja-JP" altLang="en-US" sz="2400" b="0" i="0" dirty="0">
                <a:effectLst/>
                <a:latin typeface="Hiragino Kaku Gothic Pro"/>
              </a:rPr>
              <a:t>。政府の緊急事態宣言の下、外出自粛が広がった</a:t>
            </a:r>
            <a:r>
              <a:rPr lang="ja-JP" altLang="en-US" sz="2400" b="0" i="0" dirty="0">
                <a:solidFill>
                  <a:srgbClr val="FFFF00"/>
                </a:solidFill>
                <a:effectLst/>
                <a:latin typeface="Hiragino Kaku Gothic Pro"/>
              </a:rPr>
              <a:t>４ー６月は全国で約</a:t>
            </a:r>
            <a:r>
              <a:rPr lang="en-US" altLang="ja-JP" sz="2400" b="0" i="0" dirty="0">
                <a:solidFill>
                  <a:srgbClr val="FFFF00"/>
                </a:solidFill>
                <a:effectLst/>
                <a:latin typeface="Hiragino Kaku Gothic Pro"/>
              </a:rPr>
              <a:t>13</a:t>
            </a:r>
            <a:r>
              <a:rPr lang="ja-JP" altLang="en-US" sz="2400" b="0" i="0" dirty="0">
                <a:solidFill>
                  <a:srgbClr val="FFFF00"/>
                </a:solidFill>
                <a:effectLst/>
                <a:latin typeface="Hiragino Kaku Gothic Pro"/>
              </a:rPr>
              <a:t>％減少</a:t>
            </a:r>
            <a:r>
              <a:rPr lang="ja-JP" altLang="en-US" sz="2400" b="0" i="0" dirty="0">
                <a:effectLst/>
                <a:latin typeface="Hiragino Kaku Gothic Pro"/>
              </a:rPr>
              <a:t>していた。</a:t>
            </a:r>
            <a:endParaRPr lang="en-US" altLang="ja-JP" sz="2400" b="0" i="0" dirty="0">
              <a:effectLst/>
              <a:latin typeface="Hiragino Kaku Gothic Pro"/>
            </a:endParaRPr>
          </a:p>
          <a:p>
            <a:pPr lvl="1"/>
            <a:r>
              <a:rPr lang="ja-JP" altLang="en-US" sz="2400" b="0" i="0" dirty="0">
                <a:effectLst/>
                <a:latin typeface="Hiragino Kaku Gothic Pro"/>
              </a:rPr>
              <a:t>７－９月を通じて</a:t>
            </a:r>
            <a:r>
              <a:rPr lang="ja-JP" altLang="en-US" sz="2400" b="0" i="0" dirty="0">
                <a:solidFill>
                  <a:srgbClr val="FFFF00"/>
                </a:solidFill>
                <a:effectLst/>
                <a:latin typeface="Hiragino Kaku Gothic Pro"/>
              </a:rPr>
              <a:t>男性がほぼ前年並み</a:t>
            </a:r>
            <a:r>
              <a:rPr lang="ja-JP" altLang="en-US" sz="2400" b="0" i="0" dirty="0">
                <a:effectLst/>
                <a:latin typeface="Hiragino Kaku Gothic Pro"/>
              </a:rPr>
              <a:t>だったのに対し、</a:t>
            </a:r>
            <a:r>
              <a:rPr lang="ja-JP" altLang="en-US" sz="2400" b="0" i="0" dirty="0">
                <a:solidFill>
                  <a:srgbClr val="FFFF00"/>
                </a:solidFill>
                <a:effectLst/>
                <a:latin typeface="Hiragino Kaku Gothic Pro"/>
              </a:rPr>
              <a:t>女性の自殺者の増加率は７月</a:t>
            </a:r>
            <a:r>
              <a:rPr lang="en-US" altLang="ja-JP" sz="2400" b="0" i="0" dirty="0">
                <a:solidFill>
                  <a:srgbClr val="FFFF00"/>
                </a:solidFill>
                <a:effectLst/>
                <a:latin typeface="Hiragino Kaku Gothic Pro"/>
              </a:rPr>
              <a:t>16</a:t>
            </a:r>
            <a:r>
              <a:rPr lang="ja-JP" altLang="en-US" sz="2400" b="0" i="0" dirty="0">
                <a:solidFill>
                  <a:srgbClr val="FFFF00"/>
                </a:solidFill>
                <a:effectLst/>
                <a:latin typeface="Hiragino Kaku Gothic Pro"/>
              </a:rPr>
              <a:t>％増、８月</a:t>
            </a:r>
            <a:r>
              <a:rPr lang="en-US" altLang="ja-JP" sz="2400" b="0" i="0" dirty="0">
                <a:solidFill>
                  <a:srgbClr val="FFFF00"/>
                </a:solidFill>
                <a:effectLst/>
                <a:latin typeface="Hiragino Kaku Gothic Pro"/>
              </a:rPr>
              <a:t>40</a:t>
            </a:r>
            <a:r>
              <a:rPr lang="ja-JP" altLang="en-US" sz="2400" b="0" i="0" dirty="0">
                <a:solidFill>
                  <a:srgbClr val="FFFF00"/>
                </a:solidFill>
                <a:effectLst/>
                <a:latin typeface="Hiragino Kaku Gothic Pro"/>
              </a:rPr>
              <a:t>％増、９月</a:t>
            </a:r>
            <a:r>
              <a:rPr lang="en-US" altLang="ja-JP" sz="2400" b="0" i="0" dirty="0">
                <a:solidFill>
                  <a:srgbClr val="FFFF00"/>
                </a:solidFill>
                <a:effectLst/>
                <a:latin typeface="Hiragino Kaku Gothic Pro"/>
              </a:rPr>
              <a:t>28</a:t>
            </a:r>
            <a:r>
              <a:rPr lang="ja-JP" altLang="en-US" sz="2400" b="0" i="0" dirty="0">
                <a:solidFill>
                  <a:srgbClr val="FFFF00"/>
                </a:solidFill>
                <a:effectLst/>
                <a:latin typeface="Hiragino Kaku Gothic Pro"/>
              </a:rPr>
              <a:t>％増</a:t>
            </a:r>
            <a:r>
              <a:rPr lang="ja-JP" altLang="en-US" sz="2400" b="0" i="0" dirty="0">
                <a:effectLst/>
                <a:latin typeface="Hiragino Kaku Gothic Pro"/>
              </a:rPr>
              <a:t>と著しく多かった。厚生労働省のデータによると、小学生から高校生までの８月の自殺者数は</a:t>
            </a:r>
            <a:r>
              <a:rPr lang="en-US" altLang="ja-JP" sz="2400" b="0" i="0" dirty="0">
                <a:effectLst/>
                <a:latin typeface="Hiragino Kaku Gothic Pro"/>
              </a:rPr>
              <a:t>59</a:t>
            </a:r>
            <a:r>
              <a:rPr lang="ja-JP" altLang="en-US" sz="2400" b="0" i="0" dirty="0">
                <a:effectLst/>
                <a:latin typeface="Hiragino Kaku Gothic Pro"/>
              </a:rPr>
              <a:t>人と前年の</a:t>
            </a:r>
            <a:r>
              <a:rPr lang="en-US" altLang="ja-JP" sz="2400" b="0" i="0" dirty="0">
                <a:effectLst/>
                <a:latin typeface="Hiragino Kaku Gothic Pro"/>
              </a:rPr>
              <a:t>28</a:t>
            </a:r>
            <a:r>
              <a:rPr lang="ja-JP" altLang="en-US" sz="2400" b="0" i="0" dirty="0">
                <a:effectLst/>
                <a:latin typeface="Hiragino Kaku Gothic Pro"/>
              </a:rPr>
              <a:t>人から倍増し、</a:t>
            </a:r>
            <a:r>
              <a:rPr lang="ja-JP" altLang="en-US" sz="2400" b="0" i="0" dirty="0">
                <a:solidFill>
                  <a:srgbClr val="FFFF00"/>
                </a:solidFill>
                <a:effectLst/>
                <a:latin typeface="Hiragino Kaku Gothic Pro"/>
              </a:rPr>
              <a:t>自ら命を絶つ子供が増えている</a:t>
            </a:r>
            <a:r>
              <a:rPr lang="ja-JP" altLang="en-US" sz="2400" b="0" i="0" dirty="0">
                <a:effectLst/>
                <a:latin typeface="Hiragino Kaku Gothic Pro"/>
              </a:rPr>
              <a:t>ことも浮き彫りとなった。</a:t>
            </a:r>
            <a:endParaRPr lang="ja-JP" altLang="en-US" sz="2400" dirty="0"/>
          </a:p>
        </p:txBody>
      </p:sp>
    </p:spTree>
    <p:extLst>
      <p:ext uri="{BB962C8B-B14F-4D97-AF65-F5344CB8AC3E}">
        <p14:creationId xmlns:p14="http://schemas.microsoft.com/office/powerpoint/2010/main" val="540145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69D441-D104-4E47-A149-2E6C037A860B}"/>
              </a:ext>
            </a:extLst>
          </p:cNvPr>
          <p:cNvSpPr>
            <a:spLocks noGrp="1"/>
          </p:cNvSpPr>
          <p:nvPr>
            <p:ph type="title"/>
          </p:nvPr>
        </p:nvSpPr>
        <p:spPr>
          <a:xfrm>
            <a:off x="179512" y="277812"/>
            <a:ext cx="8712968" cy="2071067"/>
          </a:xfrm>
        </p:spPr>
        <p:txBody>
          <a:bodyPr/>
          <a:lstStyle/>
          <a:p>
            <a:r>
              <a:rPr lang="ja-JP" altLang="en-US" b="0" i="0" dirty="0">
                <a:solidFill>
                  <a:srgbClr val="FFFF00"/>
                </a:solidFill>
                <a:effectLst/>
                <a:latin typeface="Meiryo" panose="020B0604030504040204" pitchFamily="50" charset="-128"/>
                <a:ea typeface="Meiryo" panose="020B0604030504040204" pitchFamily="50" charset="-128"/>
              </a:rPr>
              <a:t>自殺者、リーマン後以来の前年比増　小中高生は過去最多</a:t>
            </a:r>
            <a:br>
              <a:rPr lang="en-US" altLang="ja-JP" b="0" i="0" dirty="0">
                <a:solidFill>
                  <a:srgbClr val="FFFF00"/>
                </a:solidFill>
                <a:effectLst/>
                <a:latin typeface="Meiryo" panose="020B0604030504040204" pitchFamily="50" charset="-128"/>
                <a:ea typeface="Meiryo" panose="020B0604030504040204" pitchFamily="50" charset="-128"/>
              </a:rPr>
            </a:br>
            <a:r>
              <a:rPr lang="ja-JP" altLang="en-US" b="0" i="0" dirty="0">
                <a:solidFill>
                  <a:srgbClr val="FFFF00"/>
                </a:solidFill>
                <a:effectLst/>
                <a:latin typeface="Meiryo" panose="020B0604030504040204" pitchFamily="50" charset="-128"/>
                <a:ea typeface="Meiryo" panose="020B0604030504040204" pitchFamily="50" charset="-128"/>
              </a:rPr>
              <a:t>（</a:t>
            </a:r>
            <a:r>
              <a:rPr lang="ja-JP" altLang="en-US" sz="3200" b="0" i="0" dirty="0">
                <a:solidFill>
                  <a:srgbClr val="FFFF00"/>
                </a:solidFill>
                <a:effectLst/>
                <a:latin typeface="Meiryo" panose="020B0604030504040204" pitchFamily="50" charset="-128"/>
                <a:ea typeface="Meiryo" panose="020B0604030504040204" pitchFamily="50" charset="-128"/>
              </a:rPr>
              <a:t>朝日新聞デジタル　</a:t>
            </a:r>
            <a:r>
              <a:rPr lang="en-US" altLang="ja-JP" sz="3200" b="0" i="0" dirty="0">
                <a:solidFill>
                  <a:srgbClr val="FFFF00"/>
                </a:solidFill>
                <a:effectLst/>
                <a:latin typeface="Meiryo" panose="020B0604030504040204" pitchFamily="50" charset="-128"/>
                <a:ea typeface="Meiryo" panose="020B0604030504040204" pitchFamily="50" charset="-128"/>
              </a:rPr>
              <a:t>2021.3.15</a:t>
            </a:r>
            <a:r>
              <a:rPr lang="ja-JP" altLang="en-US" b="0" i="0" dirty="0">
                <a:solidFill>
                  <a:srgbClr val="FFFF00"/>
                </a:solidFill>
                <a:effectLst/>
                <a:latin typeface="Meiryo" panose="020B0604030504040204" pitchFamily="50" charset="-128"/>
                <a:ea typeface="Meiryo" panose="020B0604030504040204" pitchFamily="50" charset="-128"/>
              </a:rPr>
              <a:t>）</a:t>
            </a:r>
            <a:endParaRPr kumimoji="1" lang="ja-JP" altLang="en-US" dirty="0">
              <a:solidFill>
                <a:srgbClr val="FFFF00"/>
              </a:solidFill>
            </a:endParaRPr>
          </a:p>
        </p:txBody>
      </p:sp>
      <p:sp>
        <p:nvSpPr>
          <p:cNvPr id="3" name="コンテンツ プレースホルダー 2">
            <a:extLst>
              <a:ext uri="{FF2B5EF4-FFF2-40B4-BE49-F238E27FC236}">
                <a16:creationId xmlns:a16="http://schemas.microsoft.com/office/drawing/2014/main" id="{5FD84061-60C2-4F79-81D6-1448E8C6AA17}"/>
              </a:ext>
            </a:extLst>
          </p:cNvPr>
          <p:cNvSpPr>
            <a:spLocks noGrp="1"/>
          </p:cNvSpPr>
          <p:nvPr>
            <p:ph idx="1"/>
          </p:nvPr>
        </p:nvSpPr>
        <p:spPr>
          <a:xfrm>
            <a:off x="457200" y="2348879"/>
            <a:ext cx="8363272" cy="3782046"/>
          </a:xfrm>
        </p:spPr>
        <p:txBody>
          <a:bodyPr/>
          <a:lstStyle/>
          <a:p>
            <a:r>
              <a:rPr lang="en-US" altLang="ja-JP" b="0" i="0" dirty="0">
                <a:effectLst/>
                <a:latin typeface="Meiryo" panose="020B0604030504040204" pitchFamily="50" charset="-128"/>
                <a:ea typeface="Meiryo" panose="020B0604030504040204" pitchFamily="50" charset="-128"/>
              </a:rPr>
              <a:t>2020</a:t>
            </a:r>
            <a:r>
              <a:rPr lang="ja-JP" altLang="en-US" b="0" i="0" dirty="0">
                <a:effectLst/>
                <a:latin typeface="Meiryo" panose="020B0604030504040204" pitchFamily="50" charset="-128"/>
                <a:ea typeface="Meiryo" panose="020B0604030504040204" pitchFamily="50" charset="-128"/>
              </a:rPr>
              <a:t>年は自殺者数が</a:t>
            </a:r>
            <a:r>
              <a:rPr lang="en-US" altLang="ja-JP" b="0" i="0" dirty="0">
                <a:effectLst/>
                <a:latin typeface="Meiryo" panose="020B0604030504040204" pitchFamily="50" charset="-128"/>
                <a:ea typeface="Meiryo" panose="020B0604030504040204" pitchFamily="50" charset="-128"/>
              </a:rPr>
              <a:t>11</a:t>
            </a:r>
            <a:r>
              <a:rPr lang="ja-JP" altLang="en-US" b="0" i="0" dirty="0">
                <a:effectLst/>
                <a:latin typeface="Meiryo" panose="020B0604030504040204" pitchFamily="50" charset="-128"/>
                <a:ea typeface="Meiryo" panose="020B0604030504040204" pitchFamily="50" charset="-128"/>
              </a:rPr>
              <a:t>年ぶりに増え、</a:t>
            </a:r>
            <a:r>
              <a:rPr lang="en-US" altLang="ja-JP" b="0" i="0" dirty="0">
                <a:effectLst/>
                <a:latin typeface="Meiryo" panose="020B0604030504040204" pitchFamily="50" charset="-128"/>
                <a:ea typeface="Meiryo" panose="020B0604030504040204" pitchFamily="50" charset="-128"/>
              </a:rPr>
              <a:t>2</a:t>
            </a:r>
            <a:r>
              <a:rPr lang="ja-JP" altLang="en-US" b="0" i="0" dirty="0">
                <a:effectLst/>
                <a:latin typeface="Meiryo" panose="020B0604030504040204" pitchFamily="50" charset="-128"/>
                <a:ea typeface="Meiryo" panose="020B0604030504040204" pitchFamily="50" charset="-128"/>
              </a:rPr>
              <a:t>万</a:t>
            </a:r>
            <a:r>
              <a:rPr lang="en-US" altLang="ja-JP" b="0" i="0" dirty="0">
                <a:effectLst/>
                <a:latin typeface="Meiryo" panose="020B0604030504040204" pitchFamily="50" charset="-128"/>
                <a:ea typeface="Meiryo" panose="020B0604030504040204" pitchFamily="50" charset="-128"/>
              </a:rPr>
              <a:t>919</a:t>
            </a:r>
            <a:r>
              <a:rPr lang="ja-JP" altLang="en-US" b="0" i="0" dirty="0">
                <a:effectLst/>
                <a:latin typeface="Meiryo" panose="020B0604030504040204" pitchFamily="50" charset="-128"/>
                <a:ea typeface="Meiryo" panose="020B0604030504040204" pitchFamily="50" charset="-128"/>
              </a:rPr>
              <a:t>人（速報値）だったと</a:t>
            </a:r>
            <a:r>
              <a:rPr lang="en-US" altLang="ja-JP" b="0" i="0" dirty="0">
                <a:effectLst/>
                <a:latin typeface="Meiryo" panose="020B0604030504040204" pitchFamily="50" charset="-128"/>
                <a:ea typeface="Meiryo" panose="020B0604030504040204" pitchFamily="50" charset="-128"/>
              </a:rPr>
              <a:t>22</a:t>
            </a:r>
            <a:r>
              <a:rPr lang="ja-JP" altLang="en-US" b="0" i="0" dirty="0">
                <a:effectLst/>
                <a:latin typeface="Meiryo" panose="020B0604030504040204" pitchFamily="50" charset="-128"/>
                <a:ea typeface="Meiryo" panose="020B0604030504040204" pitchFamily="50" charset="-128"/>
              </a:rPr>
              <a:t>日、</a:t>
            </a:r>
            <a:r>
              <a:rPr lang="ja-JP" altLang="en-US" b="0" i="0" u="none" strike="noStrike" dirty="0">
                <a:solidFill>
                  <a:srgbClr val="1E1E17"/>
                </a:solidFill>
                <a:effectLst/>
                <a:latin typeface="Meiryo" panose="020B0604030504040204" pitchFamily="50" charset="-128"/>
                <a:ea typeface="Meiryo" panose="020B0604030504040204" pitchFamily="50" charset="-128"/>
                <a:hlinkClick r:id="rId2" tooltip="厚生労働省のトピックスを開く"/>
              </a:rPr>
              <a:t>厚生労働省</a:t>
            </a:r>
            <a:r>
              <a:rPr lang="ja-JP" altLang="en-US" b="0" i="0" dirty="0">
                <a:effectLst/>
                <a:latin typeface="Meiryo" panose="020B0604030504040204" pitchFamily="50" charset="-128"/>
                <a:ea typeface="Meiryo" panose="020B0604030504040204" pitchFamily="50" charset="-128"/>
              </a:rPr>
              <a:t>が発表した。</a:t>
            </a:r>
            <a:r>
              <a:rPr lang="ja-JP" altLang="en-US" b="0" i="0" dirty="0">
                <a:solidFill>
                  <a:srgbClr val="FFFF00"/>
                </a:solidFill>
                <a:effectLst/>
                <a:latin typeface="Meiryo" panose="020B0604030504040204" pitchFamily="50" charset="-128"/>
                <a:ea typeface="Meiryo" panose="020B0604030504040204" pitchFamily="50" charset="-128"/>
              </a:rPr>
              <a:t>女性が</a:t>
            </a:r>
            <a:r>
              <a:rPr lang="en-US" altLang="ja-JP" b="0" i="0" dirty="0">
                <a:effectLst/>
                <a:latin typeface="Meiryo" panose="020B0604030504040204" pitchFamily="50" charset="-128"/>
                <a:ea typeface="Meiryo" panose="020B0604030504040204" pitchFamily="50" charset="-128"/>
              </a:rPr>
              <a:t>6976</a:t>
            </a:r>
            <a:r>
              <a:rPr lang="ja-JP" altLang="en-US" b="0" i="0" dirty="0">
                <a:effectLst/>
                <a:latin typeface="Meiryo" panose="020B0604030504040204" pitchFamily="50" charset="-128"/>
                <a:ea typeface="Meiryo" panose="020B0604030504040204" pitchFamily="50" charset="-128"/>
              </a:rPr>
              <a:t>人で前年より</a:t>
            </a:r>
            <a:r>
              <a:rPr lang="en-US" altLang="ja-JP" b="0" i="0" dirty="0">
                <a:effectLst/>
                <a:latin typeface="Meiryo" panose="020B0604030504040204" pitchFamily="50" charset="-128"/>
                <a:ea typeface="Meiryo" panose="020B0604030504040204" pitchFamily="50" charset="-128"/>
              </a:rPr>
              <a:t>885</a:t>
            </a:r>
            <a:r>
              <a:rPr lang="ja-JP" altLang="en-US" b="0" i="0" dirty="0">
                <a:effectLst/>
                <a:latin typeface="Meiryo" panose="020B0604030504040204" pitchFamily="50" charset="-128"/>
                <a:ea typeface="Meiryo" panose="020B0604030504040204" pitchFamily="50" charset="-128"/>
              </a:rPr>
              <a:t>人</a:t>
            </a:r>
            <a:r>
              <a:rPr lang="ja-JP" altLang="en-US" b="0" i="0" dirty="0">
                <a:solidFill>
                  <a:srgbClr val="FFFF00"/>
                </a:solidFill>
                <a:effectLst/>
                <a:latin typeface="Meiryo" panose="020B0604030504040204" pitchFamily="50" charset="-128"/>
                <a:ea typeface="Meiryo" panose="020B0604030504040204" pitchFamily="50" charset="-128"/>
              </a:rPr>
              <a:t>（</a:t>
            </a:r>
            <a:r>
              <a:rPr lang="en-US" altLang="ja-JP" b="0" i="0" dirty="0">
                <a:solidFill>
                  <a:srgbClr val="FFFF00"/>
                </a:solidFill>
                <a:effectLst/>
                <a:latin typeface="Meiryo" panose="020B0604030504040204" pitchFamily="50" charset="-128"/>
                <a:ea typeface="Meiryo" panose="020B0604030504040204" pitchFamily="50" charset="-128"/>
              </a:rPr>
              <a:t>14</a:t>
            </a:r>
            <a:r>
              <a:rPr lang="ja-JP" altLang="en-US" b="0" i="0" dirty="0">
                <a:solidFill>
                  <a:srgbClr val="FFFF00"/>
                </a:solidFill>
                <a:effectLst/>
                <a:latin typeface="Meiryo" panose="020B0604030504040204" pitchFamily="50" charset="-128"/>
                <a:ea typeface="Meiryo" panose="020B0604030504040204" pitchFamily="50" charset="-128"/>
              </a:rPr>
              <a:t>・</a:t>
            </a:r>
            <a:r>
              <a:rPr lang="en-US" altLang="ja-JP" b="0" i="0" dirty="0">
                <a:solidFill>
                  <a:srgbClr val="FFFF00"/>
                </a:solidFill>
                <a:effectLst/>
                <a:latin typeface="Meiryo" panose="020B0604030504040204" pitchFamily="50" charset="-128"/>
                <a:ea typeface="Meiryo" panose="020B0604030504040204" pitchFamily="50" charset="-128"/>
              </a:rPr>
              <a:t>5%</a:t>
            </a:r>
            <a:r>
              <a:rPr lang="ja-JP" altLang="en-US" b="0" i="0" dirty="0">
                <a:solidFill>
                  <a:srgbClr val="FFFF00"/>
                </a:solidFill>
                <a:effectLst/>
                <a:latin typeface="Meiryo" panose="020B0604030504040204" pitchFamily="50" charset="-128"/>
                <a:ea typeface="Meiryo" panose="020B0604030504040204" pitchFamily="50" charset="-128"/>
              </a:rPr>
              <a:t>）増加</a:t>
            </a:r>
            <a:r>
              <a:rPr lang="ja-JP" altLang="en-US" b="0" i="0" dirty="0">
                <a:effectLst/>
                <a:latin typeface="Meiryo" panose="020B0604030504040204" pitchFamily="50" charset="-128"/>
                <a:ea typeface="Meiryo" panose="020B0604030504040204" pitchFamily="50" charset="-128"/>
              </a:rPr>
              <a:t>。若い世代の増加も目立ち、</a:t>
            </a:r>
            <a:r>
              <a:rPr lang="ja-JP" altLang="en-US" b="0" i="0" dirty="0">
                <a:solidFill>
                  <a:srgbClr val="FFFF00"/>
                </a:solidFill>
                <a:effectLst/>
                <a:latin typeface="Meiryo" panose="020B0604030504040204" pitchFamily="50" charset="-128"/>
                <a:ea typeface="Meiryo" panose="020B0604030504040204" pitchFamily="50" charset="-128"/>
              </a:rPr>
              <a:t>小中高生</a:t>
            </a:r>
            <a:r>
              <a:rPr lang="ja-JP" altLang="en-US" b="0" i="0" dirty="0">
                <a:effectLst/>
                <a:latin typeface="Meiryo" panose="020B0604030504040204" pitchFamily="50" charset="-128"/>
                <a:ea typeface="Meiryo" panose="020B0604030504040204" pitchFamily="50" charset="-128"/>
              </a:rPr>
              <a:t>は</a:t>
            </a:r>
            <a:r>
              <a:rPr lang="en-US" altLang="ja-JP" b="0" i="0" dirty="0">
                <a:effectLst/>
                <a:latin typeface="Meiryo" panose="020B0604030504040204" pitchFamily="50" charset="-128"/>
                <a:ea typeface="Meiryo" panose="020B0604030504040204" pitchFamily="50" charset="-128"/>
              </a:rPr>
              <a:t>1</a:t>
            </a:r>
            <a:r>
              <a:rPr lang="ja-JP" altLang="en-US" b="0" i="0" dirty="0">
                <a:effectLst/>
                <a:latin typeface="Meiryo" panose="020B0604030504040204" pitchFamily="50" charset="-128"/>
                <a:ea typeface="Meiryo" panose="020B0604030504040204" pitchFamily="50" charset="-128"/>
              </a:rPr>
              <a:t>～</a:t>
            </a:r>
            <a:r>
              <a:rPr lang="en-US" altLang="ja-JP" b="0" i="0" dirty="0">
                <a:effectLst/>
                <a:latin typeface="Meiryo" panose="020B0604030504040204" pitchFamily="50" charset="-128"/>
                <a:ea typeface="Meiryo" panose="020B0604030504040204" pitchFamily="50" charset="-128"/>
              </a:rPr>
              <a:t>11</a:t>
            </a:r>
            <a:r>
              <a:rPr lang="ja-JP" altLang="en-US" b="0" i="0" dirty="0">
                <a:effectLst/>
                <a:latin typeface="Meiryo" panose="020B0604030504040204" pitchFamily="50" charset="-128"/>
                <a:ea typeface="Meiryo" panose="020B0604030504040204" pitchFamily="50" charset="-128"/>
              </a:rPr>
              <a:t>月だけで</a:t>
            </a:r>
            <a:r>
              <a:rPr lang="en-US" altLang="ja-JP" b="0" i="0" dirty="0">
                <a:effectLst/>
                <a:latin typeface="Meiryo" panose="020B0604030504040204" pitchFamily="50" charset="-128"/>
                <a:ea typeface="Meiryo" panose="020B0604030504040204" pitchFamily="50" charset="-128"/>
              </a:rPr>
              <a:t>440</a:t>
            </a:r>
            <a:r>
              <a:rPr lang="ja-JP" altLang="en-US" b="0" i="0" dirty="0">
                <a:effectLst/>
                <a:latin typeface="Meiryo" panose="020B0604030504040204" pitchFamily="50" charset="-128"/>
                <a:ea typeface="Meiryo" panose="020B0604030504040204" pitchFamily="50" charset="-128"/>
              </a:rPr>
              <a:t>人（前年同期比</a:t>
            </a:r>
            <a:r>
              <a:rPr lang="en-US" altLang="ja-JP" b="0" i="0" dirty="0">
                <a:effectLst/>
                <a:latin typeface="Meiryo" panose="020B0604030504040204" pitchFamily="50" charset="-128"/>
                <a:ea typeface="Meiryo" panose="020B0604030504040204" pitchFamily="50" charset="-128"/>
              </a:rPr>
              <a:t>18</a:t>
            </a:r>
            <a:r>
              <a:rPr lang="ja-JP" altLang="en-US" b="0" i="0" dirty="0">
                <a:effectLst/>
                <a:latin typeface="Meiryo" panose="020B0604030504040204" pitchFamily="50" charset="-128"/>
                <a:ea typeface="Meiryo" panose="020B0604030504040204" pitchFamily="50" charset="-128"/>
              </a:rPr>
              <a:t>・</a:t>
            </a:r>
            <a:r>
              <a:rPr lang="en-US" altLang="ja-JP" b="0" i="0" dirty="0">
                <a:effectLst/>
                <a:latin typeface="Meiryo" panose="020B0604030504040204" pitchFamily="50" charset="-128"/>
                <a:ea typeface="Meiryo" panose="020B0604030504040204" pitchFamily="50" charset="-128"/>
              </a:rPr>
              <a:t>3%</a:t>
            </a:r>
            <a:r>
              <a:rPr lang="ja-JP" altLang="en-US" b="0" i="0" dirty="0">
                <a:effectLst/>
                <a:latin typeface="Meiryo" panose="020B0604030504040204" pitchFamily="50" charset="-128"/>
                <a:ea typeface="Meiryo" panose="020B0604030504040204" pitchFamily="50" charset="-128"/>
              </a:rPr>
              <a:t>増）と、</a:t>
            </a:r>
            <a:r>
              <a:rPr lang="ja-JP" altLang="en-US" b="0" i="0" dirty="0">
                <a:solidFill>
                  <a:srgbClr val="FFFF00"/>
                </a:solidFill>
                <a:effectLst/>
                <a:latin typeface="Meiryo" panose="020B0604030504040204" pitchFamily="50" charset="-128"/>
                <a:ea typeface="Meiryo" panose="020B0604030504040204" pitchFamily="50" charset="-128"/>
              </a:rPr>
              <a:t>過去最多だった</a:t>
            </a:r>
            <a:r>
              <a:rPr lang="en-US" altLang="ja-JP" b="0" i="0" dirty="0">
                <a:solidFill>
                  <a:srgbClr val="FFFF00"/>
                </a:solidFill>
                <a:effectLst/>
                <a:latin typeface="Meiryo" panose="020B0604030504040204" pitchFamily="50" charset="-128"/>
                <a:ea typeface="Meiryo" panose="020B0604030504040204" pitchFamily="50" charset="-128"/>
              </a:rPr>
              <a:t>1986</a:t>
            </a:r>
            <a:r>
              <a:rPr lang="ja-JP" altLang="en-US" b="0" i="0" dirty="0">
                <a:solidFill>
                  <a:srgbClr val="FFFF00"/>
                </a:solidFill>
                <a:effectLst/>
                <a:latin typeface="Meiryo" panose="020B0604030504040204" pitchFamily="50" charset="-128"/>
                <a:ea typeface="Meiryo" panose="020B0604030504040204" pitchFamily="50" charset="-128"/>
              </a:rPr>
              <a:t>年の年間合計を上回った</a:t>
            </a:r>
            <a:endParaRPr kumimoji="1" lang="ja-JP" altLang="en-US" dirty="0">
              <a:solidFill>
                <a:srgbClr val="FFFF00"/>
              </a:solidFill>
            </a:endParaRPr>
          </a:p>
        </p:txBody>
      </p:sp>
    </p:spTree>
    <p:extLst>
      <p:ext uri="{BB962C8B-B14F-4D97-AF65-F5344CB8AC3E}">
        <p14:creationId xmlns:p14="http://schemas.microsoft.com/office/powerpoint/2010/main" val="369090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E579CE4-348F-459E-890C-0FDAB685F497}"/>
              </a:ext>
            </a:extLst>
          </p:cNvPr>
          <p:cNvGraphicFramePr>
            <a:graphicFrameLocks noGrp="1"/>
          </p:cNvGraphicFramePr>
          <p:nvPr/>
        </p:nvGraphicFramePr>
        <p:xfrm>
          <a:off x="0" y="188640"/>
          <a:ext cx="9108513" cy="6664690"/>
        </p:xfrm>
        <a:graphic>
          <a:graphicData uri="http://schemas.openxmlformats.org/drawingml/2006/table">
            <a:tbl>
              <a:tblPr>
                <a:tableStyleId>{5C22544A-7EE6-4342-B048-85BDC9FD1C3A}</a:tableStyleId>
              </a:tblPr>
              <a:tblGrid>
                <a:gridCol w="752984">
                  <a:extLst>
                    <a:ext uri="{9D8B030D-6E8A-4147-A177-3AD203B41FA5}">
                      <a16:colId xmlns:a16="http://schemas.microsoft.com/office/drawing/2014/main" val="3796803154"/>
                    </a:ext>
                  </a:extLst>
                </a:gridCol>
                <a:gridCol w="642733">
                  <a:extLst>
                    <a:ext uri="{9D8B030D-6E8A-4147-A177-3AD203B41FA5}">
                      <a16:colId xmlns:a16="http://schemas.microsoft.com/office/drawing/2014/main" val="3566947954"/>
                    </a:ext>
                  </a:extLst>
                </a:gridCol>
                <a:gridCol w="642733">
                  <a:extLst>
                    <a:ext uri="{9D8B030D-6E8A-4147-A177-3AD203B41FA5}">
                      <a16:colId xmlns:a16="http://schemas.microsoft.com/office/drawing/2014/main" val="1545828696"/>
                    </a:ext>
                  </a:extLst>
                </a:gridCol>
                <a:gridCol w="642733">
                  <a:extLst>
                    <a:ext uri="{9D8B030D-6E8A-4147-A177-3AD203B41FA5}">
                      <a16:colId xmlns:a16="http://schemas.microsoft.com/office/drawing/2014/main" val="306261563"/>
                    </a:ext>
                  </a:extLst>
                </a:gridCol>
                <a:gridCol w="642733">
                  <a:extLst>
                    <a:ext uri="{9D8B030D-6E8A-4147-A177-3AD203B41FA5}">
                      <a16:colId xmlns:a16="http://schemas.microsoft.com/office/drawing/2014/main" val="3442278172"/>
                    </a:ext>
                  </a:extLst>
                </a:gridCol>
                <a:gridCol w="642733">
                  <a:extLst>
                    <a:ext uri="{9D8B030D-6E8A-4147-A177-3AD203B41FA5}">
                      <a16:colId xmlns:a16="http://schemas.microsoft.com/office/drawing/2014/main" val="359737077"/>
                    </a:ext>
                  </a:extLst>
                </a:gridCol>
                <a:gridCol w="642733">
                  <a:extLst>
                    <a:ext uri="{9D8B030D-6E8A-4147-A177-3AD203B41FA5}">
                      <a16:colId xmlns:a16="http://schemas.microsoft.com/office/drawing/2014/main" val="1329770509"/>
                    </a:ext>
                  </a:extLst>
                </a:gridCol>
                <a:gridCol w="642733">
                  <a:extLst>
                    <a:ext uri="{9D8B030D-6E8A-4147-A177-3AD203B41FA5}">
                      <a16:colId xmlns:a16="http://schemas.microsoft.com/office/drawing/2014/main" val="216958669"/>
                    </a:ext>
                  </a:extLst>
                </a:gridCol>
                <a:gridCol w="642733">
                  <a:extLst>
                    <a:ext uri="{9D8B030D-6E8A-4147-A177-3AD203B41FA5}">
                      <a16:colId xmlns:a16="http://schemas.microsoft.com/office/drawing/2014/main" val="353378579"/>
                    </a:ext>
                  </a:extLst>
                </a:gridCol>
                <a:gridCol w="642733">
                  <a:extLst>
                    <a:ext uri="{9D8B030D-6E8A-4147-A177-3AD203B41FA5}">
                      <a16:colId xmlns:a16="http://schemas.microsoft.com/office/drawing/2014/main" val="4094932393"/>
                    </a:ext>
                  </a:extLst>
                </a:gridCol>
                <a:gridCol w="642733">
                  <a:extLst>
                    <a:ext uri="{9D8B030D-6E8A-4147-A177-3AD203B41FA5}">
                      <a16:colId xmlns:a16="http://schemas.microsoft.com/office/drawing/2014/main" val="3502218358"/>
                    </a:ext>
                  </a:extLst>
                </a:gridCol>
                <a:gridCol w="642733">
                  <a:extLst>
                    <a:ext uri="{9D8B030D-6E8A-4147-A177-3AD203B41FA5}">
                      <a16:colId xmlns:a16="http://schemas.microsoft.com/office/drawing/2014/main" val="3020917069"/>
                    </a:ext>
                  </a:extLst>
                </a:gridCol>
                <a:gridCol w="642733">
                  <a:extLst>
                    <a:ext uri="{9D8B030D-6E8A-4147-A177-3AD203B41FA5}">
                      <a16:colId xmlns:a16="http://schemas.microsoft.com/office/drawing/2014/main" val="1624973196"/>
                    </a:ext>
                  </a:extLst>
                </a:gridCol>
                <a:gridCol w="642733">
                  <a:extLst>
                    <a:ext uri="{9D8B030D-6E8A-4147-A177-3AD203B41FA5}">
                      <a16:colId xmlns:a16="http://schemas.microsoft.com/office/drawing/2014/main" val="3575737254"/>
                    </a:ext>
                  </a:extLst>
                </a:gridCol>
              </a:tblGrid>
              <a:tr h="301654">
                <a:tc gridSpan="14">
                  <a:txBody>
                    <a:bodyPr/>
                    <a:lstStyle/>
                    <a:p>
                      <a:pPr algn="ctr" fontAlgn="ctr"/>
                      <a:r>
                        <a:rPr lang="ja-JP" altLang="en-US" sz="1800" u="none" strike="noStrike" dirty="0">
                          <a:effectLst/>
                        </a:rPr>
                        <a:t>自殺者年度別月次推移　　警察庁ホームページより</a:t>
                      </a:r>
                      <a:endPar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52397210"/>
                  </a:ext>
                </a:extLst>
              </a:tr>
              <a:tr h="235668">
                <a:tc>
                  <a:txBody>
                    <a:bodyPr/>
                    <a:lstStyle/>
                    <a:p>
                      <a:pPr algn="l"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646886291"/>
                  </a:ext>
                </a:extLst>
              </a:tr>
              <a:tr h="235668">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4043395500"/>
                  </a:ext>
                </a:extLst>
              </a:tr>
              <a:tr h="235668">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7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317813223"/>
                  </a:ext>
                </a:extLst>
              </a:tr>
              <a:tr h="235668">
                <a:tc>
                  <a:txBody>
                    <a:bodyPr/>
                    <a:lstStyle/>
                    <a:p>
                      <a:pPr algn="ctr" fontAlgn="ctr"/>
                      <a:r>
                        <a:rPr lang="en-US" altLang="ja-JP" sz="1200" u="none" strike="noStrike" dirty="0">
                          <a:effectLst/>
                        </a:rPr>
                        <a:t>2020</a:t>
                      </a:r>
                      <a:r>
                        <a:rPr lang="ja-JP" altLang="en-US" sz="1200" u="none" strike="noStrike" dirty="0">
                          <a:effectLst/>
                        </a:rPr>
                        <a:t>年</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1</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3</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4</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5</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6</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7</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8</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9</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10</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ja-JP" altLang="en-US" sz="1200" u="none" strike="noStrike">
                          <a:effectLst/>
                        </a:rPr>
                        <a:t>年間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053173915"/>
                  </a:ext>
                </a:extLst>
              </a:tr>
              <a:tr h="235668">
                <a:tc>
                  <a:txBody>
                    <a:bodyPr/>
                    <a:lstStyle/>
                    <a:p>
                      <a:pPr algn="l" fontAlgn="ctr"/>
                      <a:r>
                        <a:rPr lang="ja-JP" altLang="en-US" sz="1200" u="none" strike="noStrike" dirty="0">
                          <a:effectLst/>
                        </a:rPr>
                        <a:t>合計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1,680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1,453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1,749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1,502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1,581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1,570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1,851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1,910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1,849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2,158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17,303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extLst>
                  <a:ext uri="{0D108BD9-81ED-4DB2-BD59-A6C34878D82A}">
                    <a16:rowId xmlns:a16="http://schemas.microsoft.com/office/drawing/2014/main" val="2018119435"/>
                  </a:ext>
                </a:extLst>
              </a:tr>
              <a:tr h="235668">
                <a:tc>
                  <a:txBody>
                    <a:bodyPr/>
                    <a:lstStyle/>
                    <a:p>
                      <a:pPr algn="l" fontAlgn="ctr"/>
                      <a:r>
                        <a:rPr lang="ja-JP" altLang="en-US" sz="1200" u="none" strike="noStrike" dirty="0">
                          <a:effectLst/>
                        </a:rPr>
                        <a:t>男性</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1,185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1,026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1,243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1,060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1,088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1,061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1,189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1,241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1,201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1,306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11,600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507134297"/>
                  </a:ext>
                </a:extLst>
              </a:tr>
              <a:tr h="235668">
                <a:tc>
                  <a:txBody>
                    <a:bodyPr/>
                    <a:lstStyle/>
                    <a:p>
                      <a:pPr algn="l" fontAlgn="ctr"/>
                      <a:r>
                        <a:rPr lang="ja-JP" altLang="en-US" sz="1200" u="none" strike="noStrike" dirty="0">
                          <a:effectLst/>
                        </a:rPr>
                        <a:t>女性</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495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427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506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442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493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solidFill>
                            <a:srgbClr val="FF0000"/>
                          </a:solidFill>
                          <a:effectLst/>
                        </a:rPr>
                        <a:t>509 </a:t>
                      </a:r>
                      <a:endParaRPr lang="en-US" altLang="ja-JP" sz="12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solidFill>
                            <a:srgbClr val="FF0000"/>
                          </a:solidFill>
                          <a:effectLst/>
                        </a:rPr>
                        <a:t>662 </a:t>
                      </a:r>
                      <a:endParaRPr lang="en-US" altLang="ja-JP" sz="12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solidFill>
                            <a:srgbClr val="FF0000"/>
                          </a:solidFill>
                          <a:effectLst/>
                        </a:rPr>
                        <a:t>669 </a:t>
                      </a:r>
                      <a:endParaRPr lang="en-US" altLang="ja-JP" sz="12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solidFill>
                            <a:srgbClr val="FF0000"/>
                          </a:solidFill>
                          <a:effectLst/>
                        </a:rPr>
                        <a:t>648 </a:t>
                      </a:r>
                      <a:endParaRPr lang="en-US" altLang="ja-JP" sz="12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solidFill>
                            <a:srgbClr val="FF0000"/>
                          </a:solidFill>
                          <a:effectLst/>
                        </a:rPr>
                        <a:t>852 </a:t>
                      </a:r>
                      <a:endParaRPr lang="en-US" altLang="ja-JP" sz="12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5,703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extLst>
                  <a:ext uri="{0D108BD9-81ED-4DB2-BD59-A6C34878D82A}">
                    <a16:rowId xmlns:a16="http://schemas.microsoft.com/office/drawing/2014/main" val="3247955709"/>
                  </a:ext>
                </a:extLst>
              </a:tr>
              <a:tr h="235668">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234721815"/>
                  </a:ext>
                </a:extLst>
              </a:tr>
              <a:tr h="235668">
                <a:tc>
                  <a:txBody>
                    <a:bodyPr/>
                    <a:lstStyle/>
                    <a:p>
                      <a:pPr algn="ctr" fontAlgn="ctr"/>
                      <a:r>
                        <a:rPr lang="en-US" altLang="ja-JP" sz="1200" u="none" strike="noStrike">
                          <a:effectLst/>
                        </a:rPr>
                        <a:t>2019</a:t>
                      </a:r>
                      <a:r>
                        <a:rPr lang="ja-JP" altLang="en-US" sz="1200" u="none" strike="noStrike">
                          <a:effectLst/>
                        </a:rPr>
                        <a:t>年</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1</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2</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3</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4</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5</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6</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7</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8</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9</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10</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ja-JP" altLang="en-US" sz="1200" u="none" strike="noStrike">
                          <a:effectLst/>
                        </a:rPr>
                        <a:t>年間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497854488"/>
                  </a:ext>
                </a:extLst>
              </a:tr>
              <a:tr h="235668">
                <a:tc>
                  <a:txBody>
                    <a:bodyPr/>
                    <a:lstStyle/>
                    <a:p>
                      <a:pPr algn="l" fontAlgn="ctr"/>
                      <a:r>
                        <a:rPr lang="ja-JP" altLang="en-US" sz="1200" u="none" strike="noStrike" dirty="0">
                          <a:effectLst/>
                        </a:rPr>
                        <a:t>合計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1,684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1,615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1,856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1,814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1,853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1,640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1,793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1,603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1,662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1,539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a:effectLst/>
                        </a:rPr>
                        <a:t>1,616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1,494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20,169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extLst>
                  <a:ext uri="{0D108BD9-81ED-4DB2-BD59-A6C34878D82A}">
                    <a16:rowId xmlns:a16="http://schemas.microsoft.com/office/drawing/2014/main" val="4046891746"/>
                  </a:ext>
                </a:extLst>
              </a:tr>
              <a:tr h="235668">
                <a:tc>
                  <a:txBody>
                    <a:bodyPr/>
                    <a:lstStyle/>
                    <a:p>
                      <a:pPr algn="l" fontAlgn="ctr"/>
                      <a:r>
                        <a:rPr lang="ja-JP" altLang="en-US" sz="1200" u="none" strike="noStrike">
                          <a:effectLst/>
                        </a:rPr>
                        <a:t>男性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1,176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1,122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1,324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1,289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1,298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1,145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1,230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1,139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1,161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1,073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1,086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dirty="0">
                          <a:effectLst/>
                        </a:rPr>
                        <a:t>1,035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r" fontAlgn="ctr"/>
                      <a:r>
                        <a:rPr lang="en-US" altLang="ja-JP" sz="1200" u="none" strike="noStrike">
                          <a:effectLst/>
                        </a:rPr>
                        <a:t>14,078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462611079"/>
                  </a:ext>
                </a:extLst>
              </a:tr>
              <a:tr h="235668">
                <a:tc>
                  <a:txBody>
                    <a:bodyPr/>
                    <a:lstStyle/>
                    <a:p>
                      <a:pPr algn="l" fontAlgn="ctr"/>
                      <a:r>
                        <a:rPr lang="ja-JP" altLang="en-US" sz="1200" u="none" strike="noStrike" dirty="0">
                          <a:effectLst/>
                        </a:rPr>
                        <a:t>女性</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508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493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532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525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555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495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563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464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501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a:effectLst/>
                        </a:rPr>
                        <a:t>466 </a:t>
                      </a:r>
                      <a:endParaRPr lang="en-US" altLang="ja-JP"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530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459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tc>
                  <a:txBody>
                    <a:bodyPr/>
                    <a:lstStyle/>
                    <a:p>
                      <a:pPr algn="r" fontAlgn="ctr"/>
                      <a:r>
                        <a:rPr lang="en-US" altLang="ja-JP" sz="1200" u="none" strike="noStrike" dirty="0">
                          <a:effectLst/>
                        </a:rPr>
                        <a:t>6,091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9C5BF"/>
                    </a:solidFill>
                  </a:tcPr>
                </a:tc>
                <a:extLst>
                  <a:ext uri="{0D108BD9-81ED-4DB2-BD59-A6C34878D82A}">
                    <a16:rowId xmlns:a16="http://schemas.microsoft.com/office/drawing/2014/main" val="2537033615"/>
                  </a:ext>
                </a:extLst>
              </a:tr>
              <a:tr h="235668">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789576552"/>
                  </a:ext>
                </a:extLst>
              </a:tr>
              <a:tr h="235668">
                <a:tc>
                  <a:txBody>
                    <a:bodyPr/>
                    <a:lstStyle/>
                    <a:p>
                      <a:pPr algn="ctr" fontAlgn="ctr"/>
                      <a:r>
                        <a:rPr lang="en-US" altLang="ja-JP" sz="1200" u="none" strike="noStrike">
                          <a:effectLst/>
                        </a:rPr>
                        <a:t>2018</a:t>
                      </a:r>
                      <a:r>
                        <a:rPr lang="ja-JP" altLang="en-US" sz="1200" u="none" strike="noStrike">
                          <a:effectLst/>
                        </a:rPr>
                        <a:t>年</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3</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4</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5</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6</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7</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8</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9</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10</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ja-JP" altLang="en-US" sz="1200" u="none" strike="noStrike">
                          <a:effectLst/>
                        </a:rPr>
                        <a:t>年間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532495660"/>
                  </a:ext>
                </a:extLst>
              </a:tr>
              <a:tr h="235668">
                <a:tc>
                  <a:txBody>
                    <a:bodyPr/>
                    <a:lstStyle/>
                    <a:p>
                      <a:pPr algn="l" fontAlgn="ctr"/>
                      <a:r>
                        <a:rPr lang="ja-JP" altLang="en-US" sz="1200" u="none" strike="noStrike" dirty="0">
                          <a:effectLst/>
                        </a:rPr>
                        <a:t>合計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1,641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1,599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2,005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1,825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1,863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1,740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1,725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1,708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1,728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1,793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1,623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1,590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20,840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extLst>
                  <a:ext uri="{0D108BD9-81ED-4DB2-BD59-A6C34878D82A}">
                    <a16:rowId xmlns:a16="http://schemas.microsoft.com/office/drawing/2014/main" val="156410944"/>
                  </a:ext>
                </a:extLst>
              </a:tr>
              <a:tr h="235668">
                <a:tc>
                  <a:txBody>
                    <a:bodyPr/>
                    <a:lstStyle/>
                    <a:p>
                      <a:pPr algn="l" fontAlgn="ctr"/>
                      <a:r>
                        <a:rPr lang="ja-JP" altLang="en-US" sz="1200" u="none" strike="noStrike">
                          <a:effectLst/>
                        </a:rPr>
                        <a:t>男性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577836594"/>
                  </a:ext>
                </a:extLst>
              </a:tr>
              <a:tr h="235668">
                <a:tc>
                  <a:txBody>
                    <a:bodyPr/>
                    <a:lstStyle/>
                    <a:p>
                      <a:pPr algn="l" fontAlgn="ctr"/>
                      <a:r>
                        <a:rPr lang="ja-JP" altLang="en-US" sz="1200" u="none" strike="noStrike">
                          <a:effectLst/>
                        </a:rPr>
                        <a:t>女性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266517109"/>
                  </a:ext>
                </a:extLst>
              </a:tr>
              <a:tr h="235668">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000819628"/>
                  </a:ext>
                </a:extLst>
              </a:tr>
              <a:tr h="235668">
                <a:tc>
                  <a:txBody>
                    <a:bodyPr/>
                    <a:lstStyle/>
                    <a:p>
                      <a:pPr algn="ctr" fontAlgn="ctr"/>
                      <a:r>
                        <a:rPr lang="en-US" altLang="ja-JP" sz="1200" u="none" strike="noStrike">
                          <a:effectLst/>
                        </a:rPr>
                        <a:t>2017</a:t>
                      </a:r>
                      <a:r>
                        <a:rPr lang="ja-JP" altLang="en-US" sz="1200" u="none" strike="noStrike">
                          <a:effectLst/>
                        </a:rPr>
                        <a:t>年</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3</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4</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5</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6</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7</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8</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9</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10</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ja-JP" altLang="en-US" sz="1200" u="none" strike="noStrike">
                          <a:effectLst/>
                        </a:rPr>
                        <a:t>年間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3536360914"/>
                  </a:ext>
                </a:extLst>
              </a:tr>
              <a:tr h="235668">
                <a:tc>
                  <a:txBody>
                    <a:bodyPr/>
                    <a:lstStyle/>
                    <a:p>
                      <a:pPr algn="l" fontAlgn="ctr"/>
                      <a:r>
                        <a:rPr lang="ja-JP" altLang="en-US" sz="1200" u="none" strike="noStrike" dirty="0">
                          <a:effectLst/>
                        </a:rPr>
                        <a:t>合計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1,815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1,646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1,915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1,940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2,024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1,869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1,837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1,852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1,821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1,642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1,565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1,395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21,321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extLst>
                  <a:ext uri="{0D108BD9-81ED-4DB2-BD59-A6C34878D82A}">
                    <a16:rowId xmlns:a16="http://schemas.microsoft.com/office/drawing/2014/main" val="1226543621"/>
                  </a:ext>
                </a:extLst>
              </a:tr>
              <a:tr h="235668">
                <a:tc>
                  <a:txBody>
                    <a:bodyPr/>
                    <a:lstStyle/>
                    <a:p>
                      <a:pPr algn="l" fontAlgn="ctr"/>
                      <a:r>
                        <a:rPr lang="ja-JP" altLang="en-US" sz="1200" u="none" strike="noStrike">
                          <a:effectLst/>
                        </a:rPr>
                        <a:t>男性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1695438642"/>
                  </a:ext>
                </a:extLst>
              </a:tr>
              <a:tr h="235668">
                <a:tc>
                  <a:txBody>
                    <a:bodyPr/>
                    <a:lstStyle/>
                    <a:p>
                      <a:pPr algn="l" fontAlgn="ctr"/>
                      <a:r>
                        <a:rPr lang="ja-JP" altLang="en-US" sz="1200" u="none" strike="noStrike">
                          <a:effectLst/>
                        </a:rPr>
                        <a:t>女性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4082583382"/>
                  </a:ext>
                </a:extLst>
              </a:tr>
              <a:tr h="235668">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615572976"/>
                  </a:ext>
                </a:extLst>
              </a:tr>
              <a:tr h="235668">
                <a:tc>
                  <a:txBody>
                    <a:bodyPr/>
                    <a:lstStyle/>
                    <a:p>
                      <a:pPr algn="ctr" fontAlgn="ctr"/>
                      <a:r>
                        <a:rPr lang="en-US" altLang="ja-JP" sz="1200" u="none" strike="noStrike">
                          <a:effectLst/>
                        </a:rPr>
                        <a:t>2016</a:t>
                      </a:r>
                      <a:r>
                        <a:rPr lang="ja-JP" altLang="en-US" sz="1200" u="none" strike="noStrike">
                          <a:effectLst/>
                        </a:rPr>
                        <a:t>年</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3</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4</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5</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6</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7</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8</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9</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dirty="0">
                          <a:effectLst/>
                        </a:rPr>
                        <a:t>10</a:t>
                      </a:r>
                      <a:r>
                        <a:rPr lang="ja-JP" altLang="en-US" sz="1200" u="none" strike="noStrike" dirty="0">
                          <a:effectLst/>
                        </a:rPr>
                        <a:t>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11</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en-US" altLang="ja-JP" sz="1200" u="none" strike="noStrike">
                          <a:effectLst/>
                        </a:rPr>
                        <a:t>12</a:t>
                      </a:r>
                      <a:r>
                        <a:rPr lang="ja-JP" altLang="en-US" sz="1200" u="none" strike="noStrike">
                          <a:effectLst/>
                        </a:rPr>
                        <a:t>月</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ctr" fontAlgn="ctr"/>
                      <a:r>
                        <a:rPr lang="ja-JP" altLang="en-US" sz="1200" u="none" strike="noStrike">
                          <a:effectLst/>
                        </a:rPr>
                        <a:t>年間</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634710"/>
                  </a:ext>
                </a:extLst>
              </a:tr>
              <a:tr h="235668">
                <a:tc>
                  <a:txBody>
                    <a:bodyPr/>
                    <a:lstStyle/>
                    <a:p>
                      <a:pPr algn="l" fontAlgn="ctr"/>
                      <a:r>
                        <a:rPr lang="ja-JP" altLang="en-US" sz="1200" u="none" strike="noStrike" dirty="0">
                          <a:effectLst/>
                        </a:rPr>
                        <a:t>合計</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1,851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1,729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2,113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1,880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2,065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1,862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1,862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1,701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1,765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1,820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1,683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1,566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tc>
                  <a:txBody>
                    <a:bodyPr/>
                    <a:lstStyle/>
                    <a:p>
                      <a:pPr algn="r" fontAlgn="ctr"/>
                      <a:r>
                        <a:rPr lang="en-US" altLang="ja-JP" sz="1200" u="none" strike="noStrike" dirty="0">
                          <a:effectLst/>
                        </a:rPr>
                        <a:t>21,897 </a:t>
                      </a:r>
                      <a:endPar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solidFill>
                      <a:srgbClr val="FFFF00"/>
                    </a:solidFill>
                  </a:tcPr>
                </a:tc>
                <a:extLst>
                  <a:ext uri="{0D108BD9-81ED-4DB2-BD59-A6C34878D82A}">
                    <a16:rowId xmlns:a16="http://schemas.microsoft.com/office/drawing/2014/main" val="3054380674"/>
                  </a:ext>
                </a:extLst>
              </a:tr>
              <a:tr h="235668">
                <a:tc>
                  <a:txBody>
                    <a:bodyPr/>
                    <a:lstStyle/>
                    <a:p>
                      <a:pPr algn="l" fontAlgn="ctr"/>
                      <a:r>
                        <a:rPr lang="ja-JP" altLang="en-US" sz="1200" u="none" strike="noStrike">
                          <a:effectLst/>
                        </a:rPr>
                        <a:t>男性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2201268192"/>
                  </a:ext>
                </a:extLst>
              </a:tr>
              <a:tr h="235668">
                <a:tc>
                  <a:txBody>
                    <a:bodyPr/>
                    <a:lstStyle/>
                    <a:p>
                      <a:pPr algn="l" fontAlgn="ctr"/>
                      <a:r>
                        <a:rPr lang="ja-JP" altLang="en-US" sz="1200" u="none" strike="noStrike">
                          <a:effectLst/>
                        </a:rPr>
                        <a:t>女性</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a:effectLst/>
                        </a:rPr>
                        <a:t>　</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tc>
                  <a:txBody>
                    <a:bodyPr/>
                    <a:lstStyle/>
                    <a:p>
                      <a:pPr algn="l" fontAlgn="ctr"/>
                      <a:r>
                        <a:rPr lang="ja-JP" altLang="en-US" sz="1200" u="none" strike="noStrike" dirty="0">
                          <a:effectLst/>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408" marR="6408" marT="6408" marB="0" anchor="ctr"/>
                </a:tc>
                <a:extLst>
                  <a:ext uri="{0D108BD9-81ED-4DB2-BD59-A6C34878D82A}">
                    <a16:rowId xmlns:a16="http://schemas.microsoft.com/office/drawing/2014/main" val="1529518510"/>
                  </a:ext>
                </a:extLst>
              </a:tr>
            </a:tbl>
          </a:graphicData>
        </a:graphic>
      </p:graphicFrame>
    </p:spTree>
    <p:extLst>
      <p:ext uri="{BB962C8B-B14F-4D97-AF65-F5344CB8AC3E}">
        <p14:creationId xmlns:p14="http://schemas.microsoft.com/office/powerpoint/2010/main" val="496270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49D7885B-336D-43B5-BC07-5F6A7AE13981}"/>
              </a:ext>
            </a:extLst>
          </p:cNvPr>
          <p:cNvGraphicFramePr>
            <a:graphicFrameLocks/>
          </p:cNvGraphicFramePr>
          <p:nvPr/>
        </p:nvGraphicFramePr>
        <p:xfrm>
          <a:off x="251520" y="440668"/>
          <a:ext cx="8110538" cy="5976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7809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C0BA9F83-73F5-4850-8C68-E972658028E5}"/>
              </a:ext>
            </a:extLst>
          </p:cNvPr>
          <p:cNvGraphicFramePr>
            <a:graphicFrameLocks/>
          </p:cNvGraphicFramePr>
          <p:nvPr/>
        </p:nvGraphicFramePr>
        <p:xfrm>
          <a:off x="467544" y="476672"/>
          <a:ext cx="8424936" cy="6048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2071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7B456F-E1C3-4AA2-B1DD-C704F2927941}"/>
              </a:ext>
            </a:extLst>
          </p:cNvPr>
          <p:cNvSpPr>
            <a:spLocks noGrp="1"/>
          </p:cNvSpPr>
          <p:nvPr>
            <p:ph type="title"/>
          </p:nvPr>
        </p:nvSpPr>
        <p:spPr/>
        <p:txBody>
          <a:bodyPr/>
          <a:lstStyle/>
          <a:p>
            <a:br>
              <a:rPr lang="zh-TW" altLang="en-US" sz="1800" b="0" i="0" u="none" strike="noStrike" baseline="0" dirty="0">
                <a:latin typeface="ＭＳゴシック"/>
              </a:rPr>
            </a:br>
            <a:r>
              <a:rPr lang="ja-JP" altLang="en-US" sz="3600" b="0" i="0" u="none" strike="noStrike" baseline="0" dirty="0">
                <a:latin typeface="ＭＳゴシック"/>
              </a:rPr>
              <a:t>令和元年中における自殺の状況</a:t>
            </a:r>
            <a:br>
              <a:rPr lang="ja-JP" altLang="en-US" sz="1800" b="0" i="0" u="none" strike="noStrike" baseline="0" dirty="0">
                <a:latin typeface="ＭＳゴシック"/>
              </a:rPr>
            </a:br>
            <a:r>
              <a:rPr lang="ja-JP" altLang="en-US" sz="1800" b="0" i="0" u="none" strike="noStrike" baseline="0" dirty="0">
                <a:latin typeface="ＭＳゴシック"/>
              </a:rPr>
              <a:t>令和２年３月</a:t>
            </a:r>
            <a:r>
              <a:rPr lang="en-US" altLang="ja-JP" sz="1800" b="0" i="0" u="none" strike="noStrike" baseline="0" dirty="0">
                <a:latin typeface="ＭＳゴシック"/>
              </a:rPr>
              <a:t>17</a:t>
            </a:r>
            <a:r>
              <a:rPr lang="ja-JP" altLang="en-US" sz="1800" b="0" i="0" u="none" strike="noStrike" baseline="0" dirty="0">
                <a:latin typeface="ＭＳゴシック"/>
              </a:rPr>
              <a:t>日</a:t>
            </a:r>
            <a:br>
              <a:rPr lang="ja-JP" altLang="en-US" sz="1800" b="0" i="0" u="none" strike="noStrike" baseline="0" dirty="0">
                <a:latin typeface="ＭＳゴシック"/>
              </a:rPr>
            </a:br>
            <a:r>
              <a:rPr lang="zh-TW" altLang="en-US" sz="1800" b="0" i="0" u="none" strike="noStrike" baseline="0" dirty="0">
                <a:latin typeface="ＭＳゴシック"/>
              </a:rPr>
              <a:t>厚生労働省自殺対策推進室</a:t>
            </a:r>
            <a:br>
              <a:rPr lang="zh-TW" altLang="en-US" sz="1800" b="0" i="0" u="none" strike="noStrike" baseline="0" dirty="0">
                <a:latin typeface="ＭＳゴシック"/>
              </a:rPr>
            </a:br>
            <a:r>
              <a:rPr lang="ja-JP" altLang="en-US" sz="1800" b="0" i="0" u="none" strike="noStrike" baseline="0" dirty="0">
                <a:latin typeface="ＭＳゴシック"/>
              </a:rPr>
              <a:t>警察庁生活安全局生活安全企画課</a:t>
            </a:r>
            <a:endParaRPr lang="ja-JP" altLang="en-US" dirty="0"/>
          </a:p>
        </p:txBody>
      </p:sp>
      <p:sp>
        <p:nvSpPr>
          <p:cNvPr id="4" name="四角形: 角を丸くする 3">
            <a:extLst>
              <a:ext uri="{FF2B5EF4-FFF2-40B4-BE49-F238E27FC236}">
                <a16:creationId xmlns:a16="http://schemas.microsoft.com/office/drawing/2014/main" id="{AE90FD41-4477-413B-B51A-CFDF9FA9C9BF}"/>
              </a:ext>
            </a:extLst>
          </p:cNvPr>
          <p:cNvSpPr/>
          <p:nvPr/>
        </p:nvSpPr>
        <p:spPr>
          <a:xfrm>
            <a:off x="1259632" y="2060848"/>
            <a:ext cx="71287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厚労省自殺者速報</a:t>
            </a:r>
            <a:r>
              <a:rPr lang="en-US" altLang="ja-JP" dirty="0"/>
              <a:t>202102</a:t>
            </a:r>
            <a:r>
              <a:rPr lang="en-US" altLang="zh-TW" dirty="0">
                <a:hlinkClick r:id="rId3" action="ppaction://hlinkfile"/>
              </a:rPr>
              <a:t>kouroushou-jisatusokuhou202102.pdf</a:t>
            </a:r>
            <a:endParaRPr kumimoji="1" lang="ja-JP" altLang="en-US" dirty="0"/>
          </a:p>
        </p:txBody>
      </p:sp>
      <p:sp>
        <p:nvSpPr>
          <p:cNvPr id="5" name="四角形: 角を丸くする 4">
            <a:hlinkClick r:id="rId4" action="ppaction://hlinkfile"/>
            <a:extLst>
              <a:ext uri="{FF2B5EF4-FFF2-40B4-BE49-F238E27FC236}">
                <a16:creationId xmlns:a16="http://schemas.microsoft.com/office/drawing/2014/main" id="{E2A06FF9-28C7-4F91-8B00-162AAF9D3454}"/>
              </a:ext>
            </a:extLst>
          </p:cNvPr>
          <p:cNvSpPr/>
          <p:nvPr/>
        </p:nvSpPr>
        <p:spPr>
          <a:xfrm>
            <a:off x="1261614" y="3915355"/>
            <a:ext cx="712879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厚労省自殺白書令和元年版　</a:t>
            </a:r>
            <a:r>
              <a:rPr kumimoji="1" lang="en-US" altLang="ja-JP" dirty="0"/>
              <a:t>1</a:t>
            </a:r>
            <a:endParaRPr kumimoji="1" lang="ja-JP" altLang="en-US" dirty="0"/>
          </a:p>
        </p:txBody>
      </p:sp>
      <p:sp>
        <p:nvSpPr>
          <p:cNvPr id="6" name="四角形: 角を丸くする 5">
            <a:extLst>
              <a:ext uri="{FF2B5EF4-FFF2-40B4-BE49-F238E27FC236}">
                <a16:creationId xmlns:a16="http://schemas.microsoft.com/office/drawing/2014/main" id="{BA4785C5-A239-443B-8C0F-1E507DD18B07}"/>
              </a:ext>
            </a:extLst>
          </p:cNvPr>
          <p:cNvSpPr/>
          <p:nvPr/>
        </p:nvSpPr>
        <p:spPr>
          <a:xfrm>
            <a:off x="1331640" y="4725144"/>
            <a:ext cx="71287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厚労省自殺白書令和元年版　</a:t>
            </a:r>
            <a:r>
              <a:rPr kumimoji="1" lang="en-US" altLang="ja-JP" dirty="0"/>
              <a:t>2</a:t>
            </a:r>
            <a:r>
              <a:rPr kumimoji="1" lang="zh-TW" altLang="en-US" dirty="0">
                <a:hlinkClick r:id="rId5" action="ppaction://hlinkfile"/>
              </a:rPr>
              <a:t>厚労省自殺白書</a:t>
            </a:r>
            <a:r>
              <a:rPr kumimoji="1" lang="en-US" altLang="zh-TW" dirty="0">
                <a:hlinkClick r:id="rId5" action="ppaction://hlinkfile"/>
              </a:rPr>
              <a:t>R1-2.pdf</a:t>
            </a:r>
            <a:endParaRPr kumimoji="1" lang="ja-JP" altLang="en-US" dirty="0"/>
          </a:p>
        </p:txBody>
      </p:sp>
      <p:sp>
        <p:nvSpPr>
          <p:cNvPr id="7" name="四角形: 角を丸くする 6">
            <a:extLst>
              <a:ext uri="{FF2B5EF4-FFF2-40B4-BE49-F238E27FC236}">
                <a16:creationId xmlns:a16="http://schemas.microsoft.com/office/drawing/2014/main" id="{A6DCFC4A-1207-4B60-B8D6-8F6213D97616}"/>
              </a:ext>
            </a:extLst>
          </p:cNvPr>
          <p:cNvSpPr/>
          <p:nvPr/>
        </p:nvSpPr>
        <p:spPr>
          <a:xfrm>
            <a:off x="1331640" y="5625846"/>
            <a:ext cx="720080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厚労省自殺白書令和元年版　</a:t>
            </a:r>
            <a:r>
              <a:rPr kumimoji="1" lang="en-US" altLang="ja-JP" dirty="0"/>
              <a:t>3</a:t>
            </a:r>
            <a:r>
              <a:rPr kumimoji="1" lang="zh-TW" altLang="en-US" dirty="0">
                <a:hlinkClick r:id="rId6" action="ppaction://hlinkfile"/>
              </a:rPr>
              <a:t>厚労省自殺白書</a:t>
            </a:r>
            <a:r>
              <a:rPr kumimoji="1" lang="en-US" altLang="zh-TW" dirty="0">
                <a:hlinkClick r:id="rId6" action="ppaction://hlinkfile"/>
              </a:rPr>
              <a:t>R1-3.pdf</a:t>
            </a:r>
            <a:endParaRPr kumimoji="1" lang="ja-JP" altLang="en-US" dirty="0"/>
          </a:p>
        </p:txBody>
      </p:sp>
      <p:sp>
        <p:nvSpPr>
          <p:cNvPr id="8" name="四角形: 角を丸くする 7">
            <a:extLst>
              <a:ext uri="{FF2B5EF4-FFF2-40B4-BE49-F238E27FC236}">
                <a16:creationId xmlns:a16="http://schemas.microsoft.com/office/drawing/2014/main" id="{80801154-69C2-4213-8103-0B819509C352}"/>
              </a:ext>
            </a:extLst>
          </p:cNvPr>
          <p:cNvSpPr/>
          <p:nvPr/>
        </p:nvSpPr>
        <p:spPr>
          <a:xfrm>
            <a:off x="1259632" y="2961550"/>
            <a:ext cx="712879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警察庁令和元年自殺の状況</a:t>
            </a:r>
            <a:r>
              <a:rPr kumimoji="1" lang="en-US" altLang="ja-JP" dirty="0">
                <a:hlinkClick r:id="rId7" action="ppaction://hlinkfile"/>
              </a:rPr>
              <a:t>R01_jisatuno_joukyou.pdf</a:t>
            </a:r>
            <a:endParaRPr kumimoji="1" lang="ja-JP" altLang="en-US" dirty="0"/>
          </a:p>
        </p:txBody>
      </p:sp>
    </p:spTree>
    <p:extLst>
      <p:ext uri="{BB962C8B-B14F-4D97-AF65-F5344CB8AC3E}">
        <p14:creationId xmlns:p14="http://schemas.microsoft.com/office/powerpoint/2010/main" val="3817815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B170DF-CC62-4008-A23F-4BC4EFFC43EA}"/>
              </a:ext>
            </a:extLst>
          </p:cNvPr>
          <p:cNvSpPr>
            <a:spLocks noGrp="1"/>
          </p:cNvSpPr>
          <p:nvPr>
            <p:ph type="title"/>
          </p:nvPr>
        </p:nvSpPr>
        <p:spPr/>
        <p:txBody>
          <a:bodyPr/>
          <a:lstStyle/>
          <a:p>
            <a:r>
              <a:rPr kumimoji="1" lang="ja-JP" altLang="en-US" dirty="0"/>
              <a:t>自殺増加率（</a:t>
            </a:r>
            <a:r>
              <a:rPr kumimoji="1" lang="en-US" altLang="ja-JP" dirty="0"/>
              <a:t>R2/</a:t>
            </a:r>
            <a:r>
              <a:rPr kumimoji="1" lang="ja-JP" altLang="en-US" dirty="0"/>
              <a:t>前</a:t>
            </a:r>
            <a:r>
              <a:rPr kumimoji="1" lang="en-US" altLang="ja-JP" dirty="0"/>
              <a:t>3</a:t>
            </a:r>
            <a:r>
              <a:rPr kumimoji="1" lang="ja-JP" altLang="en-US" dirty="0"/>
              <a:t>年）就労者・無職者</a:t>
            </a:r>
          </a:p>
        </p:txBody>
      </p:sp>
      <p:sp>
        <p:nvSpPr>
          <p:cNvPr id="3" name="テキスト ボックス 2">
            <a:extLst>
              <a:ext uri="{FF2B5EF4-FFF2-40B4-BE49-F238E27FC236}">
                <a16:creationId xmlns:a16="http://schemas.microsoft.com/office/drawing/2014/main" id="{66C3D67D-7103-4D0D-BCD0-C816A81CCC69}"/>
              </a:ext>
            </a:extLst>
          </p:cNvPr>
          <p:cNvSpPr txBox="1"/>
          <p:nvPr/>
        </p:nvSpPr>
        <p:spPr>
          <a:xfrm>
            <a:off x="1187624" y="1988840"/>
            <a:ext cx="6768752" cy="369332"/>
          </a:xfrm>
          <a:prstGeom prst="rect">
            <a:avLst/>
          </a:prstGeom>
          <a:noFill/>
        </p:spPr>
        <p:txBody>
          <a:bodyPr wrap="square" rtlCol="0">
            <a:spAutoFit/>
          </a:bodyPr>
          <a:lstStyle/>
          <a:p>
            <a:endParaRPr kumimoji="1" lang="ja-JP" altLang="en-US" dirty="0"/>
          </a:p>
        </p:txBody>
      </p:sp>
      <p:sp>
        <p:nvSpPr>
          <p:cNvPr id="4" name="四角形: 角を丸くする 3">
            <a:hlinkClick r:id="rId3" action="ppaction://hlinkfile"/>
            <a:extLst>
              <a:ext uri="{FF2B5EF4-FFF2-40B4-BE49-F238E27FC236}">
                <a16:creationId xmlns:a16="http://schemas.microsoft.com/office/drawing/2014/main" id="{C424E13D-D12E-412B-AAAE-77044CBCC232}"/>
              </a:ext>
            </a:extLst>
          </p:cNvPr>
          <p:cNvSpPr/>
          <p:nvPr/>
        </p:nvSpPr>
        <p:spPr>
          <a:xfrm>
            <a:off x="1475656" y="2358172"/>
            <a:ext cx="6336704" cy="710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勤労者　</a:t>
            </a:r>
            <a:r>
              <a:rPr kumimoji="1" lang="ja-JP" altLang="en-US" dirty="0"/>
              <a:t>職種別に自殺増加率を見る</a:t>
            </a:r>
          </a:p>
        </p:txBody>
      </p:sp>
      <p:sp>
        <p:nvSpPr>
          <p:cNvPr id="5" name="四角形: 角を丸くする 4">
            <a:hlinkClick r:id="rId4" action="ppaction://hlinkfile"/>
            <a:extLst>
              <a:ext uri="{FF2B5EF4-FFF2-40B4-BE49-F238E27FC236}">
                <a16:creationId xmlns:a16="http://schemas.microsoft.com/office/drawing/2014/main" id="{8DB37D21-8949-4542-856F-BD8E0C964B62}"/>
              </a:ext>
            </a:extLst>
          </p:cNvPr>
          <p:cNvSpPr/>
          <p:nvPr/>
        </p:nvSpPr>
        <p:spPr>
          <a:xfrm>
            <a:off x="1619672" y="3861048"/>
            <a:ext cx="626469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無職者　学生生徒児童の自殺増加率</a:t>
            </a:r>
          </a:p>
        </p:txBody>
      </p:sp>
    </p:spTree>
    <p:extLst>
      <p:ext uri="{BB962C8B-B14F-4D97-AF65-F5344CB8AC3E}">
        <p14:creationId xmlns:p14="http://schemas.microsoft.com/office/powerpoint/2010/main" val="424057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8989E68-088D-492F-837C-9523DD5E9A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5" y="57884"/>
            <a:ext cx="9053119" cy="6035412"/>
          </a:xfrm>
          <a:prstGeom prst="rect">
            <a:avLst/>
          </a:prstGeom>
        </p:spPr>
      </p:pic>
      <p:sp>
        <p:nvSpPr>
          <p:cNvPr id="4" name="テキスト ボックス 3">
            <a:extLst>
              <a:ext uri="{FF2B5EF4-FFF2-40B4-BE49-F238E27FC236}">
                <a16:creationId xmlns:a16="http://schemas.microsoft.com/office/drawing/2014/main" id="{EB915C18-FC2F-4D10-AFF9-45ED8AEE23DF}"/>
              </a:ext>
            </a:extLst>
          </p:cNvPr>
          <p:cNvSpPr txBox="1"/>
          <p:nvPr/>
        </p:nvSpPr>
        <p:spPr>
          <a:xfrm>
            <a:off x="683568" y="6237312"/>
            <a:ext cx="7560840" cy="400110"/>
          </a:xfrm>
          <a:prstGeom prst="rect">
            <a:avLst/>
          </a:prstGeom>
          <a:noFill/>
        </p:spPr>
        <p:txBody>
          <a:bodyPr wrap="square" rtlCol="0">
            <a:spAutoFit/>
          </a:bodyPr>
          <a:lstStyle/>
          <a:p>
            <a:r>
              <a:rPr kumimoji="1" lang="ja-JP" altLang="en-US" dirty="0"/>
              <a:t>ネズミモチの実をくわえるメジロ</a:t>
            </a:r>
          </a:p>
        </p:txBody>
      </p:sp>
      <p:pic>
        <p:nvPicPr>
          <p:cNvPr id="2" name="録音したサウンド">
            <a:hlinkClick r:id="" action="ppaction://media"/>
            <a:extLst>
              <a:ext uri="{FF2B5EF4-FFF2-40B4-BE49-F238E27FC236}">
                <a16:creationId xmlns:a16="http://schemas.microsoft.com/office/drawing/2014/main" id="{11CA24D0-4E94-482A-BAC0-9BF3183F6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6248400"/>
            <a:ext cx="609600" cy="609600"/>
          </a:xfrm>
          <a:prstGeom prst="rect">
            <a:avLst/>
          </a:prstGeom>
        </p:spPr>
      </p:pic>
    </p:spTree>
    <p:extLst>
      <p:ext uri="{BB962C8B-B14F-4D97-AF65-F5344CB8AC3E}">
        <p14:creationId xmlns:p14="http://schemas.microsoft.com/office/powerpoint/2010/main" val="8143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EA3F42F2-7AD8-4C08-A58E-C88E50559C6B}"/>
              </a:ext>
            </a:extLst>
          </p:cNvPr>
          <p:cNvSpPr>
            <a:spLocks noGrp="1"/>
          </p:cNvSpPr>
          <p:nvPr>
            <p:ph type="title"/>
          </p:nvPr>
        </p:nvSpPr>
        <p:spPr/>
        <p:txBody>
          <a:bodyPr/>
          <a:lstStyle/>
          <a:p>
            <a:pPr eaLnBrk="1" hangingPunct="1"/>
            <a:r>
              <a:rPr lang="ja-JP" altLang="en-US"/>
              <a:t>自殺に追い込まれる人に</a:t>
            </a:r>
            <a:br>
              <a:rPr lang="en-US" altLang="ja-JP"/>
            </a:br>
            <a:r>
              <a:rPr lang="ja-JP" altLang="en-US"/>
              <a:t>共通する心理</a:t>
            </a:r>
          </a:p>
        </p:txBody>
      </p:sp>
      <p:sp>
        <p:nvSpPr>
          <p:cNvPr id="10243" name="コンテンツ プレースホルダー 2">
            <a:extLst>
              <a:ext uri="{FF2B5EF4-FFF2-40B4-BE49-F238E27FC236}">
                <a16:creationId xmlns:a16="http://schemas.microsoft.com/office/drawing/2014/main" id="{2EBA8BEC-7CE1-4F56-9B1E-28FEC1EC95B9}"/>
              </a:ext>
            </a:extLst>
          </p:cNvPr>
          <p:cNvSpPr>
            <a:spLocks noGrp="1"/>
          </p:cNvSpPr>
          <p:nvPr>
            <p:ph idx="1"/>
          </p:nvPr>
        </p:nvSpPr>
        <p:spPr>
          <a:xfrm>
            <a:off x="685800" y="1981200"/>
            <a:ext cx="8062913" cy="4543425"/>
          </a:xfrm>
        </p:spPr>
        <p:txBody>
          <a:bodyPr/>
          <a:lstStyle/>
          <a:p>
            <a:pPr eaLnBrk="1" hangingPunct="1"/>
            <a:r>
              <a:rPr lang="ja-JP" altLang="en-US"/>
              <a:t>極度の</a:t>
            </a:r>
            <a:r>
              <a:rPr lang="ja-JP" altLang="en-US">
                <a:solidFill>
                  <a:schemeClr val="tx2"/>
                </a:solidFill>
              </a:rPr>
              <a:t>孤立感</a:t>
            </a:r>
            <a:endParaRPr lang="en-US" altLang="ja-JP">
              <a:solidFill>
                <a:schemeClr val="tx2"/>
              </a:solidFill>
            </a:endParaRPr>
          </a:p>
          <a:p>
            <a:pPr eaLnBrk="1" hangingPunct="1"/>
            <a:r>
              <a:rPr lang="ja-JP" altLang="en-US">
                <a:solidFill>
                  <a:schemeClr val="tx2"/>
                </a:solidFill>
              </a:rPr>
              <a:t>無価値観</a:t>
            </a:r>
            <a:endParaRPr lang="en-US" altLang="ja-JP">
              <a:solidFill>
                <a:schemeClr val="tx2"/>
              </a:solidFill>
            </a:endParaRPr>
          </a:p>
          <a:p>
            <a:pPr eaLnBrk="1" hangingPunct="1"/>
            <a:r>
              <a:rPr lang="ja-JP" altLang="en-US">
                <a:solidFill>
                  <a:schemeClr val="tx2"/>
                </a:solidFill>
              </a:rPr>
              <a:t>強度の怒り</a:t>
            </a:r>
            <a:endParaRPr lang="en-US" altLang="ja-JP">
              <a:solidFill>
                <a:schemeClr val="tx2"/>
              </a:solidFill>
            </a:endParaRPr>
          </a:p>
          <a:p>
            <a:pPr eaLnBrk="1" hangingPunct="1"/>
            <a:r>
              <a:rPr lang="ja-JP" altLang="en-US">
                <a:solidFill>
                  <a:schemeClr val="tx2"/>
                </a:solidFill>
              </a:rPr>
              <a:t>窮状が永遠に続く</a:t>
            </a:r>
            <a:r>
              <a:rPr lang="ja-JP" altLang="en-US"/>
              <a:t>という確信</a:t>
            </a:r>
            <a:endParaRPr lang="en-US" altLang="ja-JP"/>
          </a:p>
          <a:p>
            <a:pPr eaLnBrk="1" hangingPunct="1"/>
            <a:r>
              <a:rPr lang="ja-JP" altLang="en-US">
                <a:solidFill>
                  <a:schemeClr val="tx2"/>
                </a:solidFill>
              </a:rPr>
              <a:t>心理的視野狭窄</a:t>
            </a:r>
            <a:endParaRPr lang="en-US" altLang="ja-JP">
              <a:solidFill>
                <a:schemeClr val="tx2"/>
              </a:solidFill>
            </a:endParaRPr>
          </a:p>
          <a:p>
            <a:pPr eaLnBrk="1" hangingPunct="1"/>
            <a:r>
              <a:rPr lang="ja-JP" altLang="en-US">
                <a:solidFill>
                  <a:schemeClr val="tx2"/>
                </a:solidFill>
              </a:rPr>
              <a:t>諦め</a:t>
            </a:r>
            <a:endParaRPr lang="en-US" altLang="ja-JP">
              <a:solidFill>
                <a:schemeClr val="tx2"/>
              </a:solidFill>
            </a:endParaRPr>
          </a:p>
          <a:p>
            <a:pPr eaLnBrk="1" hangingPunct="1"/>
            <a:r>
              <a:rPr lang="ja-JP" altLang="en-US"/>
              <a:t>全能の幻想：</a:t>
            </a:r>
            <a:r>
              <a:rPr lang="ja-JP" altLang="en-US">
                <a:solidFill>
                  <a:schemeClr val="tx2"/>
                </a:solidFill>
              </a:rPr>
              <a:t>自殺だけが今の自分にできる唯一の手段</a:t>
            </a:r>
          </a:p>
        </p:txBody>
      </p:sp>
    </p:spTree>
    <p:extLst>
      <p:ext uri="{BB962C8B-B14F-4D97-AF65-F5344CB8AC3E}">
        <p14:creationId xmlns:p14="http://schemas.microsoft.com/office/powerpoint/2010/main" val="1423234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FCFB2BA-28AD-45C1-9817-4FC1E5A31969}"/>
              </a:ext>
            </a:extLst>
          </p:cNvPr>
          <p:cNvSpPr>
            <a:spLocks noGrp="1" noChangeArrowheads="1"/>
          </p:cNvSpPr>
          <p:nvPr>
            <p:ph type="title"/>
          </p:nvPr>
        </p:nvSpPr>
        <p:spPr/>
        <p:txBody>
          <a:bodyPr/>
          <a:lstStyle/>
          <a:p>
            <a:pPr eaLnBrk="1" hangingPunct="1"/>
            <a:r>
              <a:rPr lang="ja-JP" altLang="en-US"/>
              <a:t>自殺関数</a:t>
            </a:r>
          </a:p>
        </p:txBody>
      </p:sp>
      <p:sp>
        <p:nvSpPr>
          <p:cNvPr id="11267" name="Text Box 3">
            <a:extLst>
              <a:ext uri="{FF2B5EF4-FFF2-40B4-BE49-F238E27FC236}">
                <a16:creationId xmlns:a16="http://schemas.microsoft.com/office/drawing/2014/main" id="{243A3E70-DA22-4B0A-BDCD-FA7E39F36AB7}"/>
              </a:ext>
            </a:extLst>
          </p:cNvPr>
          <p:cNvSpPr txBox="1">
            <a:spLocks noChangeArrowheads="1"/>
          </p:cNvSpPr>
          <p:nvPr/>
        </p:nvSpPr>
        <p:spPr bwMode="auto">
          <a:xfrm>
            <a:off x="838200" y="251460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3200" b="1" i="1"/>
              <a:t>Ｒ　</a:t>
            </a:r>
            <a:r>
              <a:rPr lang="ja-JP" altLang="en-US" sz="3200" b="1"/>
              <a:t>＝</a:t>
            </a:r>
          </a:p>
        </p:txBody>
      </p:sp>
      <p:sp>
        <p:nvSpPr>
          <p:cNvPr id="11268" name="Text Box 4">
            <a:extLst>
              <a:ext uri="{FF2B5EF4-FFF2-40B4-BE49-F238E27FC236}">
                <a16:creationId xmlns:a16="http://schemas.microsoft.com/office/drawing/2014/main" id="{C90019A3-B667-43B1-BC27-97FFCE2EF49A}"/>
              </a:ext>
            </a:extLst>
          </p:cNvPr>
          <p:cNvSpPr txBox="1">
            <a:spLocks noChangeArrowheads="1"/>
          </p:cNvSpPr>
          <p:nvPr/>
        </p:nvSpPr>
        <p:spPr bwMode="auto">
          <a:xfrm>
            <a:off x="2057400" y="2514600"/>
            <a:ext cx="53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3200" b="1" i="1"/>
              <a:t>Ｆ</a:t>
            </a:r>
          </a:p>
        </p:txBody>
      </p:sp>
      <p:sp>
        <p:nvSpPr>
          <p:cNvPr id="11269" name="AutoShape 5">
            <a:extLst>
              <a:ext uri="{FF2B5EF4-FFF2-40B4-BE49-F238E27FC236}">
                <a16:creationId xmlns:a16="http://schemas.microsoft.com/office/drawing/2014/main" id="{A7CF2AA5-BA2E-49AF-8227-963987E8A142}"/>
              </a:ext>
            </a:extLst>
          </p:cNvPr>
          <p:cNvSpPr>
            <a:spLocks noChangeArrowheads="1"/>
          </p:cNvSpPr>
          <p:nvPr/>
        </p:nvSpPr>
        <p:spPr bwMode="auto">
          <a:xfrm>
            <a:off x="2514600" y="2362200"/>
            <a:ext cx="762000" cy="914400"/>
          </a:xfrm>
          <a:prstGeom prst="bracketPair">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1270" name="Line 6">
            <a:extLst>
              <a:ext uri="{FF2B5EF4-FFF2-40B4-BE49-F238E27FC236}">
                <a16:creationId xmlns:a16="http://schemas.microsoft.com/office/drawing/2014/main" id="{996F2FF8-F6D2-4F23-886B-C56024F6D225}"/>
              </a:ext>
            </a:extLst>
          </p:cNvPr>
          <p:cNvSpPr>
            <a:spLocks noChangeShapeType="1"/>
          </p:cNvSpPr>
          <p:nvPr/>
        </p:nvSpPr>
        <p:spPr bwMode="auto">
          <a:xfrm>
            <a:off x="2667000" y="2819400"/>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 name="Text Box 9">
            <a:extLst>
              <a:ext uri="{FF2B5EF4-FFF2-40B4-BE49-F238E27FC236}">
                <a16:creationId xmlns:a16="http://schemas.microsoft.com/office/drawing/2014/main" id="{1E830BC2-3A30-4A02-B2BB-E63BD469CA95}"/>
              </a:ext>
            </a:extLst>
          </p:cNvPr>
          <p:cNvSpPr txBox="1">
            <a:spLocks noChangeArrowheads="1"/>
          </p:cNvSpPr>
          <p:nvPr/>
        </p:nvSpPr>
        <p:spPr bwMode="auto">
          <a:xfrm>
            <a:off x="2590800" y="2209800"/>
            <a:ext cx="60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lang="ja-JP" altLang="en-US" sz="3200" i="1"/>
              <a:t>Ｓ</a:t>
            </a:r>
            <a:r>
              <a:rPr lang="ja-JP" altLang="en-US" sz="2800" i="1"/>
              <a:t>　</a:t>
            </a:r>
          </a:p>
        </p:txBody>
      </p:sp>
      <p:sp>
        <p:nvSpPr>
          <p:cNvPr id="11272" name="Text Box 10">
            <a:extLst>
              <a:ext uri="{FF2B5EF4-FFF2-40B4-BE49-F238E27FC236}">
                <a16:creationId xmlns:a16="http://schemas.microsoft.com/office/drawing/2014/main" id="{C478D3B6-8760-4899-82D5-0C3D15ADD4D1}"/>
              </a:ext>
            </a:extLst>
          </p:cNvPr>
          <p:cNvSpPr txBox="1">
            <a:spLocks noChangeArrowheads="1"/>
          </p:cNvSpPr>
          <p:nvPr/>
        </p:nvSpPr>
        <p:spPr bwMode="auto">
          <a:xfrm>
            <a:off x="2590800" y="2743200"/>
            <a:ext cx="76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3200" b="1" i="1"/>
              <a:t>Ｈ</a:t>
            </a:r>
          </a:p>
        </p:txBody>
      </p:sp>
      <p:sp>
        <p:nvSpPr>
          <p:cNvPr id="11273" name="Text Box 11">
            <a:extLst>
              <a:ext uri="{FF2B5EF4-FFF2-40B4-BE49-F238E27FC236}">
                <a16:creationId xmlns:a16="http://schemas.microsoft.com/office/drawing/2014/main" id="{5BD59009-D841-4694-8013-AFD99161A09B}"/>
              </a:ext>
            </a:extLst>
          </p:cNvPr>
          <p:cNvSpPr txBox="1">
            <a:spLocks noChangeArrowheads="1"/>
          </p:cNvSpPr>
          <p:nvPr/>
        </p:nvSpPr>
        <p:spPr bwMode="auto">
          <a:xfrm>
            <a:off x="3505200" y="2514600"/>
            <a:ext cx="91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en-US" altLang="ja-JP" sz="3200" b="1"/>
              <a:t>×</a:t>
            </a:r>
            <a:r>
              <a:rPr lang="ja-JP" altLang="en-US" sz="3200" b="1" i="1"/>
              <a:t>Ｉ</a:t>
            </a:r>
          </a:p>
        </p:txBody>
      </p:sp>
      <p:sp>
        <p:nvSpPr>
          <p:cNvPr id="11274" name="Text Box 12">
            <a:extLst>
              <a:ext uri="{FF2B5EF4-FFF2-40B4-BE49-F238E27FC236}">
                <a16:creationId xmlns:a16="http://schemas.microsoft.com/office/drawing/2014/main" id="{27B02531-CAE1-4812-8445-7A59C6596628}"/>
              </a:ext>
            </a:extLst>
          </p:cNvPr>
          <p:cNvSpPr txBox="1">
            <a:spLocks noChangeArrowheads="1"/>
          </p:cNvSpPr>
          <p:nvPr/>
        </p:nvSpPr>
        <p:spPr bwMode="auto">
          <a:xfrm>
            <a:off x="533400" y="35052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i="1"/>
              <a:t>Ｒ　</a:t>
            </a:r>
            <a:r>
              <a:rPr lang="ja-JP" altLang="en-US" sz="2800" b="1"/>
              <a:t>：自殺の危険性</a:t>
            </a:r>
          </a:p>
        </p:txBody>
      </p:sp>
      <p:sp>
        <p:nvSpPr>
          <p:cNvPr id="11275" name="Text Box 13">
            <a:extLst>
              <a:ext uri="{FF2B5EF4-FFF2-40B4-BE49-F238E27FC236}">
                <a16:creationId xmlns:a16="http://schemas.microsoft.com/office/drawing/2014/main" id="{4BD9C942-E3D6-4DF7-BB63-62A8CBE673B5}"/>
              </a:ext>
            </a:extLst>
          </p:cNvPr>
          <p:cNvSpPr txBox="1">
            <a:spLocks noChangeArrowheads="1"/>
          </p:cNvSpPr>
          <p:nvPr/>
        </p:nvSpPr>
        <p:spPr bwMode="auto">
          <a:xfrm>
            <a:off x="533400" y="4191000"/>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i="1"/>
              <a:t>Ｓ　</a:t>
            </a:r>
            <a:r>
              <a:rPr lang="ja-JP" altLang="en-US" sz="2800" b="1"/>
              <a:t>：苦しみ</a:t>
            </a:r>
          </a:p>
        </p:txBody>
      </p:sp>
      <p:sp>
        <p:nvSpPr>
          <p:cNvPr id="11276" name="Text Box 14">
            <a:extLst>
              <a:ext uri="{FF2B5EF4-FFF2-40B4-BE49-F238E27FC236}">
                <a16:creationId xmlns:a16="http://schemas.microsoft.com/office/drawing/2014/main" id="{75917E94-FA9C-4AAF-A184-A2977FD9FEDF}"/>
              </a:ext>
            </a:extLst>
          </p:cNvPr>
          <p:cNvSpPr txBox="1">
            <a:spLocks noChangeArrowheads="1"/>
          </p:cNvSpPr>
          <p:nvPr/>
        </p:nvSpPr>
        <p:spPr bwMode="auto">
          <a:xfrm>
            <a:off x="2743200" y="41910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i="1">
                <a:solidFill>
                  <a:schemeClr val="tx2"/>
                </a:solidFill>
              </a:rPr>
              <a:t>Ｈ</a:t>
            </a:r>
            <a:r>
              <a:rPr lang="ja-JP" altLang="en-US" sz="2800" b="1">
                <a:solidFill>
                  <a:schemeClr val="tx2"/>
                </a:solidFill>
              </a:rPr>
              <a:t>　：希望</a:t>
            </a:r>
          </a:p>
        </p:txBody>
      </p:sp>
      <p:sp>
        <p:nvSpPr>
          <p:cNvPr id="11277" name="Text Box 15">
            <a:extLst>
              <a:ext uri="{FF2B5EF4-FFF2-40B4-BE49-F238E27FC236}">
                <a16:creationId xmlns:a16="http://schemas.microsoft.com/office/drawing/2014/main" id="{940FF5AF-1A65-4E23-9520-9E96D359E30E}"/>
              </a:ext>
            </a:extLst>
          </p:cNvPr>
          <p:cNvSpPr txBox="1">
            <a:spLocks noChangeArrowheads="1"/>
          </p:cNvSpPr>
          <p:nvPr/>
        </p:nvSpPr>
        <p:spPr bwMode="auto">
          <a:xfrm>
            <a:off x="4648200" y="41910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i="1"/>
              <a:t>Ｉ　</a:t>
            </a:r>
            <a:r>
              <a:rPr lang="ja-JP" altLang="en-US" sz="2800" b="1"/>
              <a:t>：衝動性</a:t>
            </a:r>
          </a:p>
        </p:txBody>
      </p:sp>
      <p:sp>
        <p:nvSpPr>
          <p:cNvPr id="11278" name="Text Box 16">
            <a:extLst>
              <a:ext uri="{FF2B5EF4-FFF2-40B4-BE49-F238E27FC236}">
                <a16:creationId xmlns:a16="http://schemas.microsoft.com/office/drawing/2014/main" id="{52D6E4D9-31C7-4131-BC9F-F812355B8B1B}"/>
              </a:ext>
            </a:extLst>
          </p:cNvPr>
          <p:cNvSpPr txBox="1">
            <a:spLocks noChangeArrowheads="1"/>
          </p:cNvSpPr>
          <p:nvPr/>
        </p:nvSpPr>
        <p:spPr bwMode="auto">
          <a:xfrm>
            <a:off x="685800" y="51054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i="1"/>
              <a:t>Ｆ</a:t>
            </a:r>
            <a:r>
              <a:rPr lang="ja-JP" altLang="en-US" sz="2800" b="1"/>
              <a:t>　：単調増加関数、人種・文化・性別・年代により関数形は異なる</a:t>
            </a:r>
          </a:p>
        </p:txBody>
      </p:sp>
      <p:sp>
        <p:nvSpPr>
          <p:cNvPr id="11279" name="Text Box 17">
            <a:extLst>
              <a:ext uri="{FF2B5EF4-FFF2-40B4-BE49-F238E27FC236}">
                <a16:creationId xmlns:a16="http://schemas.microsoft.com/office/drawing/2014/main" id="{CA21EB46-F237-47DD-89FE-D0781F24B129}"/>
              </a:ext>
            </a:extLst>
          </p:cNvPr>
          <p:cNvSpPr txBox="1">
            <a:spLocks noChangeArrowheads="1"/>
          </p:cNvSpPr>
          <p:nvPr/>
        </p:nvSpPr>
        <p:spPr bwMode="auto">
          <a:xfrm>
            <a:off x="990600" y="1676400"/>
            <a:ext cx="762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sz="2800" b="1" dirty="0">
                <a:solidFill>
                  <a:srgbClr val="FFFF00"/>
                </a:solidFill>
              </a:rPr>
              <a:t>希望のなさ</a:t>
            </a:r>
            <a:r>
              <a:rPr lang="ja-JP" altLang="en-US" sz="2800" b="1" dirty="0">
                <a:solidFill>
                  <a:schemeClr val="accent1"/>
                </a:solidFill>
              </a:rPr>
              <a:t>が自殺の危険性を</a:t>
            </a:r>
            <a:r>
              <a:rPr lang="ja-JP" altLang="en-US" sz="2800" b="1" dirty="0">
                <a:solidFill>
                  <a:srgbClr val="FFFF00"/>
                </a:solidFill>
              </a:rPr>
              <a:t>急激に高める</a:t>
            </a:r>
            <a:r>
              <a:rPr lang="ja-JP" altLang="en-US" sz="2800" b="1" dirty="0">
                <a:solidFill>
                  <a:schemeClr val="accent1"/>
                </a:solidFill>
              </a:rPr>
              <a:t>！</a:t>
            </a:r>
          </a:p>
        </p:txBody>
      </p:sp>
    </p:spTree>
    <p:extLst>
      <p:ext uri="{BB962C8B-B14F-4D97-AF65-F5344CB8AC3E}">
        <p14:creationId xmlns:p14="http://schemas.microsoft.com/office/powerpoint/2010/main" val="373118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3BC9F15-310F-4381-B906-1581A032913D}"/>
              </a:ext>
            </a:extLst>
          </p:cNvPr>
          <p:cNvSpPr>
            <a:spLocks noGrp="1" noChangeArrowheads="1"/>
          </p:cNvSpPr>
          <p:nvPr>
            <p:ph type="title"/>
          </p:nvPr>
        </p:nvSpPr>
        <p:spPr/>
        <p:txBody>
          <a:bodyPr/>
          <a:lstStyle/>
          <a:p>
            <a:r>
              <a:rPr lang="ja-JP" altLang="en-US"/>
              <a:t>ストレスを作り出すものは</a:t>
            </a:r>
            <a:r>
              <a:rPr lang="en-US" altLang="ja-JP"/>
              <a:t>?</a:t>
            </a:r>
          </a:p>
        </p:txBody>
      </p:sp>
      <p:sp>
        <p:nvSpPr>
          <p:cNvPr id="32771" name="Rectangle 3" descr="Rectangle: Click to edit Master text styles&#10;Second level&#10;Third level&#10;Fourth level&#10;Fifth level">
            <a:extLst>
              <a:ext uri="{FF2B5EF4-FFF2-40B4-BE49-F238E27FC236}">
                <a16:creationId xmlns:a16="http://schemas.microsoft.com/office/drawing/2014/main" id="{EF6FBAD9-D4DB-4EC0-A946-989662C2EF6A}"/>
              </a:ext>
            </a:extLst>
          </p:cNvPr>
          <p:cNvSpPr>
            <a:spLocks noGrp="1" noChangeArrowheads="1"/>
          </p:cNvSpPr>
          <p:nvPr>
            <p:ph type="body" idx="1"/>
          </p:nvPr>
        </p:nvSpPr>
        <p:spPr/>
        <p:txBody>
          <a:bodyPr/>
          <a:lstStyle/>
          <a:p>
            <a:r>
              <a:rPr lang="ja-JP" altLang="en-US"/>
              <a:t>配偶者の死</a:t>
            </a:r>
            <a:r>
              <a:rPr lang="en-US" altLang="ja-JP"/>
              <a:t>､</a:t>
            </a:r>
            <a:r>
              <a:rPr lang="ja-JP" altLang="en-US"/>
              <a:t>離婚、結婚</a:t>
            </a:r>
          </a:p>
          <a:p>
            <a:r>
              <a:rPr lang="ja-JP" altLang="en-US"/>
              <a:t>退職</a:t>
            </a:r>
            <a:r>
              <a:rPr lang="en-US" altLang="ja-JP"/>
              <a:t>､</a:t>
            </a:r>
            <a:r>
              <a:rPr lang="ja-JP" altLang="en-US"/>
              <a:t>倒産</a:t>
            </a:r>
            <a:r>
              <a:rPr lang="en-US" altLang="ja-JP"/>
              <a:t>､</a:t>
            </a:r>
            <a:r>
              <a:rPr lang="ja-JP" altLang="en-US"/>
              <a:t>失業、過労</a:t>
            </a:r>
            <a:r>
              <a:rPr lang="en-US" altLang="ja-JP"/>
              <a:t>､</a:t>
            </a:r>
            <a:r>
              <a:rPr lang="ja-JP" altLang="en-US"/>
              <a:t>仕事上のミス</a:t>
            </a:r>
            <a:r>
              <a:rPr lang="en-US" altLang="ja-JP"/>
              <a:t>､</a:t>
            </a:r>
            <a:r>
              <a:rPr lang="ja-JP" altLang="en-US"/>
              <a:t>昇進</a:t>
            </a:r>
            <a:r>
              <a:rPr lang="en-US" altLang="ja-JP"/>
              <a:t>､</a:t>
            </a:r>
            <a:r>
              <a:rPr lang="ja-JP" altLang="en-US"/>
              <a:t>配置転換</a:t>
            </a:r>
          </a:p>
          <a:p>
            <a:r>
              <a:rPr lang="ja-JP" altLang="en-US"/>
              <a:t>こどもの結婚</a:t>
            </a:r>
            <a:r>
              <a:rPr lang="en-US" altLang="ja-JP"/>
              <a:t>､</a:t>
            </a:r>
            <a:r>
              <a:rPr lang="ja-JP" altLang="en-US"/>
              <a:t>病気</a:t>
            </a:r>
            <a:r>
              <a:rPr lang="en-US" altLang="ja-JP"/>
              <a:t>､</a:t>
            </a:r>
            <a:r>
              <a:rPr lang="ja-JP" altLang="en-US"/>
              <a:t>近所付き合い</a:t>
            </a:r>
          </a:p>
          <a:p>
            <a:r>
              <a:rPr lang="ja-JP" altLang="en-US"/>
              <a:t>こどもの受験</a:t>
            </a:r>
            <a:r>
              <a:rPr lang="en-US" altLang="ja-JP"/>
              <a:t>､PTA</a:t>
            </a:r>
            <a:r>
              <a:rPr lang="ja-JP" altLang="en-US"/>
              <a:t>活動</a:t>
            </a:r>
            <a:r>
              <a:rPr lang="en-US" altLang="ja-JP"/>
              <a:t>､</a:t>
            </a:r>
            <a:r>
              <a:rPr lang="ja-JP" altLang="en-US"/>
              <a:t>こども会の役</a:t>
            </a:r>
          </a:p>
          <a:p>
            <a:r>
              <a:rPr lang="ja-JP" altLang="en-US"/>
              <a:t>嫁・姑の関係</a:t>
            </a:r>
            <a:r>
              <a:rPr lang="en-US" altLang="ja-JP"/>
              <a:t>､</a:t>
            </a:r>
            <a:r>
              <a:rPr lang="ja-JP" altLang="en-US"/>
              <a:t>親の介護</a:t>
            </a:r>
          </a:p>
          <a:p>
            <a:r>
              <a:rPr lang="ja-JP" altLang="en-US"/>
              <a:t>災害</a:t>
            </a:r>
            <a:r>
              <a:rPr lang="en-US" altLang="ja-JP"/>
              <a:t>､</a:t>
            </a:r>
            <a:r>
              <a:rPr lang="ja-JP" altLang="en-US"/>
              <a:t>事故</a:t>
            </a:r>
          </a:p>
        </p:txBody>
      </p:sp>
    </p:spTree>
    <p:extLst>
      <p:ext uri="{BB962C8B-B14F-4D97-AF65-F5344CB8AC3E}">
        <p14:creationId xmlns:p14="http://schemas.microsoft.com/office/powerpoint/2010/main" val="36732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3D43390E-EA57-42E0-B1AB-DFBB7C5C1D97}"/>
              </a:ext>
            </a:extLst>
          </p:cNvPr>
          <p:cNvSpPr>
            <a:spLocks noGrp="1"/>
          </p:cNvSpPr>
          <p:nvPr>
            <p:ph type="title"/>
          </p:nvPr>
        </p:nvSpPr>
        <p:spPr/>
        <p:txBody>
          <a:bodyPr/>
          <a:lstStyle/>
          <a:p>
            <a:pPr eaLnBrk="1" hangingPunct="1"/>
            <a:r>
              <a:rPr lang="ja-JP" altLang="en-US"/>
              <a:t>自殺を予防するには</a:t>
            </a:r>
          </a:p>
        </p:txBody>
      </p:sp>
      <p:sp>
        <p:nvSpPr>
          <p:cNvPr id="12291" name="コンテンツ プレースホルダー 2">
            <a:extLst>
              <a:ext uri="{FF2B5EF4-FFF2-40B4-BE49-F238E27FC236}">
                <a16:creationId xmlns:a16="http://schemas.microsoft.com/office/drawing/2014/main" id="{F8398580-D9F3-4C5A-9656-F99AFF4BA13C}"/>
              </a:ext>
            </a:extLst>
          </p:cNvPr>
          <p:cNvSpPr>
            <a:spLocks noGrp="1"/>
          </p:cNvSpPr>
          <p:nvPr>
            <p:ph idx="1"/>
          </p:nvPr>
        </p:nvSpPr>
        <p:spPr/>
        <p:txBody>
          <a:bodyPr/>
          <a:lstStyle/>
          <a:p>
            <a:pPr eaLnBrk="1" hangingPunct="1"/>
            <a:r>
              <a:rPr lang="ja-JP" altLang="en-US" dirty="0"/>
              <a:t>自殺しかないとまで思わせる</a:t>
            </a:r>
            <a:r>
              <a:rPr lang="ja-JP" altLang="en-US" dirty="0">
                <a:solidFill>
                  <a:schemeClr val="tx2"/>
                </a:solidFill>
              </a:rPr>
              <a:t>その人の抱える苦しみを減らす</a:t>
            </a:r>
            <a:endParaRPr lang="en-US" altLang="ja-JP" dirty="0">
              <a:solidFill>
                <a:schemeClr val="tx2"/>
              </a:solidFill>
            </a:endParaRPr>
          </a:p>
          <a:p>
            <a:pPr eaLnBrk="1" hangingPunct="1"/>
            <a:r>
              <a:rPr lang="ja-JP" altLang="en-US" dirty="0">
                <a:solidFill>
                  <a:schemeClr val="tx2"/>
                </a:solidFill>
              </a:rPr>
              <a:t>希望を提示</a:t>
            </a:r>
            <a:r>
              <a:rPr lang="ja-JP" altLang="en-US" dirty="0"/>
              <a:t>する</a:t>
            </a:r>
            <a:endParaRPr lang="en-US" altLang="ja-JP" dirty="0"/>
          </a:p>
          <a:p>
            <a:pPr eaLnBrk="1" hangingPunct="1"/>
            <a:r>
              <a:rPr lang="ja-JP" altLang="en-US" dirty="0">
                <a:solidFill>
                  <a:schemeClr val="tx2"/>
                </a:solidFill>
              </a:rPr>
              <a:t>衝動性を減らす</a:t>
            </a:r>
            <a:endParaRPr lang="en-US" altLang="ja-JP" dirty="0">
              <a:solidFill>
                <a:schemeClr val="tx2"/>
              </a:solidFill>
            </a:endParaRPr>
          </a:p>
          <a:p>
            <a:pPr eaLnBrk="1" hangingPunct="1"/>
            <a:r>
              <a:rPr lang="ja-JP" altLang="en-US" dirty="0"/>
              <a:t>精神障害があるときはその症状の改善を図る</a:t>
            </a:r>
            <a:endParaRPr lang="en-US" altLang="ja-JP" dirty="0"/>
          </a:p>
          <a:p>
            <a:pPr eaLnBrk="1" hangingPunct="1"/>
            <a:r>
              <a:rPr lang="ja-JP" altLang="en-US" dirty="0"/>
              <a:t>社会的心理的に</a:t>
            </a:r>
            <a:r>
              <a:rPr lang="ja-JP" altLang="en-US" dirty="0">
                <a:solidFill>
                  <a:srgbClr val="FFFF00"/>
                </a:solidFill>
              </a:rPr>
              <a:t>孤立している人に柔らかなつながりを作りつつ相談を受け、支援</a:t>
            </a:r>
            <a:r>
              <a:rPr lang="ja-JP" altLang="en-US" dirty="0"/>
              <a:t>をする</a:t>
            </a:r>
          </a:p>
        </p:txBody>
      </p:sp>
    </p:spTree>
    <p:extLst>
      <p:ext uri="{BB962C8B-B14F-4D97-AF65-F5344CB8AC3E}">
        <p14:creationId xmlns:p14="http://schemas.microsoft.com/office/powerpoint/2010/main" val="3573597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1C5776-F9AE-4BD9-8C85-CA701E06DDAA}"/>
              </a:ext>
            </a:extLst>
          </p:cNvPr>
          <p:cNvSpPr>
            <a:spLocks noGrp="1"/>
          </p:cNvSpPr>
          <p:nvPr>
            <p:ph type="title"/>
          </p:nvPr>
        </p:nvSpPr>
        <p:spPr>
          <a:xfrm>
            <a:off x="457200" y="277813"/>
            <a:ext cx="8229600" cy="774923"/>
          </a:xfrm>
        </p:spPr>
        <p:txBody>
          <a:bodyPr/>
          <a:lstStyle/>
          <a:p>
            <a:r>
              <a:rPr kumimoji="1" lang="ja-JP" altLang="en-US" dirty="0"/>
              <a:t>コロナ禍を克服するために</a:t>
            </a:r>
          </a:p>
        </p:txBody>
      </p:sp>
      <p:sp>
        <p:nvSpPr>
          <p:cNvPr id="3" name="コンテンツ プレースホルダー 2">
            <a:extLst>
              <a:ext uri="{FF2B5EF4-FFF2-40B4-BE49-F238E27FC236}">
                <a16:creationId xmlns:a16="http://schemas.microsoft.com/office/drawing/2014/main" id="{95EB4389-B695-4632-A000-DBAFF2D23F8A}"/>
              </a:ext>
            </a:extLst>
          </p:cNvPr>
          <p:cNvSpPr>
            <a:spLocks noGrp="1"/>
          </p:cNvSpPr>
          <p:nvPr>
            <p:ph idx="1"/>
          </p:nvPr>
        </p:nvSpPr>
        <p:spPr>
          <a:xfrm>
            <a:off x="251520" y="1052736"/>
            <a:ext cx="8435280" cy="5256584"/>
          </a:xfrm>
        </p:spPr>
        <p:txBody>
          <a:bodyPr/>
          <a:lstStyle/>
          <a:p>
            <a:r>
              <a:rPr lang="ja-JP" altLang="en-US" sz="3200" dirty="0">
                <a:effectLst/>
                <a:latin typeface="游ゴシック" panose="020B0400000000000000" pitchFamily="50" charset="-128"/>
                <a:cs typeface="Times New Roman" panose="02020603050405020304" pitchFamily="18" charset="0"/>
              </a:rPr>
              <a:t>コロナ感染症の封じ込めか経済を取るかの二項対立ではない。</a:t>
            </a:r>
            <a:r>
              <a:rPr lang="ja-JP" altLang="en-US" sz="3200" dirty="0">
                <a:solidFill>
                  <a:srgbClr val="FFFF00"/>
                </a:solidFill>
                <a:effectLst/>
                <a:latin typeface="游ゴシック" panose="020B0400000000000000" pitchFamily="50" charset="-128"/>
                <a:cs typeface="Times New Roman" panose="02020603050405020304" pitchFamily="18" charset="0"/>
              </a:rPr>
              <a:t>失われた文化社会活動の回復</a:t>
            </a:r>
            <a:r>
              <a:rPr lang="ja-JP" altLang="en-US" sz="3200" dirty="0">
                <a:effectLst/>
                <a:latin typeface="游ゴシック" panose="020B0400000000000000" pitchFamily="50" charset="-128"/>
                <a:cs typeface="Times New Roman" panose="02020603050405020304" pitchFamily="18" charset="0"/>
              </a:rPr>
              <a:t>を図ることも考えねばらねばならない。</a:t>
            </a:r>
            <a:endParaRPr lang="en-US" altLang="ja-JP" sz="3200" dirty="0">
              <a:effectLst/>
              <a:latin typeface="游ゴシック" panose="020B0400000000000000" pitchFamily="50" charset="-128"/>
              <a:cs typeface="Times New Roman" panose="02020603050405020304" pitchFamily="18" charset="0"/>
            </a:endParaRPr>
          </a:p>
          <a:p>
            <a:r>
              <a:rPr kumimoji="1" lang="ja-JP" altLang="en-US" dirty="0">
                <a:effectLst/>
                <a:latin typeface="游ゴシック" panose="020B0400000000000000" pitchFamily="50" charset="-128"/>
                <a:cs typeface="Times New Roman" panose="02020603050405020304" pitchFamily="18" charset="0"/>
              </a:rPr>
              <a:t>疎外され</a:t>
            </a:r>
            <a:r>
              <a:rPr kumimoji="1" lang="ja-JP" altLang="en-US" dirty="0">
                <a:solidFill>
                  <a:srgbClr val="FFFF00"/>
                </a:solidFill>
                <a:effectLst/>
                <a:latin typeface="游ゴシック" panose="020B0400000000000000" pitchFamily="50" charset="-128"/>
                <a:cs typeface="Times New Roman" panose="02020603050405020304" pitchFamily="18" charset="0"/>
              </a:rPr>
              <a:t>孤立化された人は</a:t>
            </a:r>
            <a:r>
              <a:rPr kumimoji="1" lang="ja-JP" altLang="en-US" dirty="0">
                <a:effectLst/>
                <a:latin typeface="游ゴシック" panose="020B0400000000000000" pitchFamily="50" charset="-128"/>
                <a:cs typeface="Times New Roman" panose="02020603050405020304" pitchFamily="18" charset="0"/>
              </a:rPr>
              <a:t>、生活する手段を奪われ</a:t>
            </a:r>
            <a:r>
              <a:rPr kumimoji="1" lang="ja-JP" altLang="en-US" dirty="0">
                <a:solidFill>
                  <a:srgbClr val="FFFF00"/>
                </a:solidFill>
                <a:effectLst/>
                <a:latin typeface="游ゴシック" panose="020B0400000000000000" pitchFamily="50" charset="-128"/>
                <a:cs typeface="Times New Roman" panose="02020603050405020304" pitchFamily="18" charset="0"/>
              </a:rPr>
              <a:t>生きる希望さえ奪われている</a:t>
            </a:r>
            <a:endParaRPr kumimoji="1" lang="en-US" altLang="ja-JP" dirty="0">
              <a:solidFill>
                <a:srgbClr val="FFFF00"/>
              </a:solidFill>
              <a:effectLst/>
              <a:latin typeface="游ゴシック" panose="020B0400000000000000" pitchFamily="50" charset="-128"/>
              <a:cs typeface="Times New Roman" panose="02020603050405020304" pitchFamily="18" charset="0"/>
            </a:endParaRPr>
          </a:p>
          <a:p>
            <a:r>
              <a:rPr lang="ja-JP" altLang="en-US" dirty="0">
                <a:effectLst/>
                <a:latin typeface="游ゴシック" panose="020B0400000000000000" pitchFamily="50" charset="-128"/>
                <a:cs typeface="Times New Roman" panose="02020603050405020304" pitchFamily="18" charset="0"/>
              </a:rPr>
              <a:t>死亡率、重症化率が減ってきたなら、「新しい生活様式」を試行錯誤で</a:t>
            </a:r>
            <a:r>
              <a:rPr lang="ja-JP" altLang="en-US" dirty="0">
                <a:solidFill>
                  <a:srgbClr val="FFFF00"/>
                </a:solidFill>
                <a:effectLst/>
                <a:latin typeface="游ゴシック" panose="020B0400000000000000" pitchFamily="50" charset="-128"/>
                <a:cs typeface="Times New Roman" panose="02020603050405020304" pitchFamily="18" charset="0"/>
              </a:rPr>
              <a:t>良いコミュニケーションを増やせる</a:t>
            </a:r>
            <a:r>
              <a:rPr lang="ja-JP" altLang="en-US" dirty="0">
                <a:effectLst/>
                <a:latin typeface="游ゴシック" panose="020B0400000000000000" pitchFamily="50" charset="-128"/>
                <a:cs typeface="Times New Roman" panose="02020603050405020304" pitchFamily="18" charset="0"/>
              </a:rPr>
              <a:t>よう変えていく</a:t>
            </a:r>
            <a:endParaRPr lang="en-US" altLang="ja-JP" dirty="0">
              <a:effectLst/>
              <a:latin typeface="游ゴシック" panose="020B0400000000000000" pitchFamily="50" charset="-128"/>
              <a:cs typeface="Times New Roman" panose="02020603050405020304" pitchFamily="18" charset="0"/>
            </a:endParaRPr>
          </a:p>
          <a:p>
            <a:r>
              <a:rPr lang="ja-JP" altLang="en-US" dirty="0">
                <a:effectLst/>
                <a:latin typeface="游ゴシック" panose="020B0400000000000000" pitchFamily="50" charset="-128"/>
                <a:cs typeface="Times New Roman" panose="02020603050405020304" pitchFamily="18" charset="0"/>
              </a:rPr>
              <a:t>弱音を吐き、助けを求めるコミュニケーションの回復</a:t>
            </a:r>
            <a:endParaRPr lang="en-US" altLang="ja-JP" dirty="0">
              <a:effectLst/>
              <a:latin typeface="游ゴシック" panose="020B0400000000000000" pitchFamily="50" charset="-128"/>
              <a:cs typeface="Times New Roman" panose="02020603050405020304" pitchFamily="18" charset="0"/>
            </a:endParaRPr>
          </a:p>
          <a:p>
            <a:r>
              <a:rPr kumimoji="1" lang="ja-JP" altLang="en-US" dirty="0">
                <a:solidFill>
                  <a:srgbClr val="FFFF00"/>
                </a:solidFill>
                <a:effectLst/>
                <a:latin typeface="游ゴシック" panose="020B0400000000000000" pitchFamily="50" charset="-128"/>
                <a:cs typeface="Times New Roman" panose="02020603050405020304" pitchFamily="18" charset="0"/>
              </a:rPr>
              <a:t>多様性が当たり前の再確認</a:t>
            </a:r>
            <a:endParaRPr kumimoji="1" lang="ja-JP" altLang="en-US" dirty="0">
              <a:solidFill>
                <a:srgbClr val="FFFF00"/>
              </a:solidFill>
            </a:endParaRPr>
          </a:p>
        </p:txBody>
      </p:sp>
    </p:spTree>
    <p:extLst>
      <p:ext uri="{BB962C8B-B14F-4D97-AF65-F5344CB8AC3E}">
        <p14:creationId xmlns:p14="http://schemas.microsoft.com/office/powerpoint/2010/main" val="65891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6C170C-10C2-428D-A5F4-534C59C92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5" y="23913"/>
            <a:ext cx="9104075" cy="6069383"/>
          </a:xfrm>
          <a:prstGeom prst="rect">
            <a:avLst/>
          </a:prstGeom>
        </p:spPr>
      </p:pic>
      <p:sp>
        <p:nvSpPr>
          <p:cNvPr id="4" name="テキスト ボックス 3">
            <a:extLst>
              <a:ext uri="{FF2B5EF4-FFF2-40B4-BE49-F238E27FC236}">
                <a16:creationId xmlns:a16="http://schemas.microsoft.com/office/drawing/2014/main" id="{2F936F1D-75EF-4CE6-A1F8-35FD036C3081}"/>
              </a:ext>
            </a:extLst>
          </p:cNvPr>
          <p:cNvSpPr txBox="1"/>
          <p:nvPr/>
        </p:nvSpPr>
        <p:spPr>
          <a:xfrm>
            <a:off x="683568" y="6165304"/>
            <a:ext cx="7200800" cy="369332"/>
          </a:xfrm>
          <a:prstGeom prst="rect">
            <a:avLst/>
          </a:prstGeom>
          <a:noFill/>
        </p:spPr>
        <p:txBody>
          <a:bodyPr wrap="square" rtlCol="0">
            <a:spAutoFit/>
          </a:bodyPr>
          <a:lstStyle/>
          <a:p>
            <a:pPr algn="ctr"/>
            <a:r>
              <a:rPr kumimoji="1" lang="ja-JP" altLang="en-US" dirty="0"/>
              <a:t>コマドリ　箕面川</a:t>
            </a:r>
          </a:p>
        </p:txBody>
      </p:sp>
      <p:pic>
        <p:nvPicPr>
          <p:cNvPr id="2" name="録音したサウンド">
            <a:hlinkClick r:id="" action="ppaction://media"/>
            <a:extLst>
              <a:ext uri="{FF2B5EF4-FFF2-40B4-BE49-F238E27FC236}">
                <a16:creationId xmlns:a16="http://schemas.microsoft.com/office/drawing/2014/main" id="{A94A3B49-25E3-4650-9BE3-B203ED31D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6186086"/>
            <a:ext cx="609600" cy="609600"/>
          </a:xfrm>
          <a:prstGeom prst="rect">
            <a:avLst/>
          </a:prstGeom>
        </p:spPr>
      </p:pic>
    </p:spTree>
    <p:extLst>
      <p:ext uri="{BB962C8B-B14F-4D97-AF65-F5344CB8AC3E}">
        <p14:creationId xmlns:p14="http://schemas.microsoft.com/office/powerpoint/2010/main" val="286133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9C792D3-7729-476D-A5D7-14D017C014A3}"/>
              </a:ext>
            </a:extLst>
          </p:cNvPr>
          <p:cNvSpPr>
            <a:spLocks noGrp="1" noChangeArrowheads="1"/>
          </p:cNvSpPr>
          <p:nvPr>
            <p:ph type="title"/>
          </p:nvPr>
        </p:nvSpPr>
        <p:spPr/>
        <p:txBody>
          <a:bodyPr/>
          <a:lstStyle/>
          <a:p>
            <a:r>
              <a:rPr lang="ja-JP" altLang="en-US"/>
              <a:t>ストレスを解消するには</a:t>
            </a:r>
            <a:r>
              <a:rPr lang="en-US" altLang="ja-JP"/>
              <a:t>?</a:t>
            </a:r>
          </a:p>
        </p:txBody>
      </p:sp>
      <p:sp>
        <p:nvSpPr>
          <p:cNvPr id="48131" name="Rectangle 3" descr="Rectangle: Click to edit Master text styles&#10;Second level&#10;Third level&#10;Fourth level&#10;Fifth level">
            <a:extLst>
              <a:ext uri="{FF2B5EF4-FFF2-40B4-BE49-F238E27FC236}">
                <a16:creationId xmlns:a16="http://schemas.microsoft.com/office/drawing/2014/main" id="{7B716313-7DBF-41A2-ACAA-9D52841C2E1A}"/>
              </a:ext>
            </a:extLst>
          </p:cNvPr>
          <p:cNvSpPr>
            <a:spLocks noGrp="1" noChangeArrowheads="1"/>
          </p:cNvSpPr>
          <p:nvPr>
            <p:ph type="body" idx="1"/>
          </p:nvPr>
        </p:nvSpPr>
        <p:spPr/>
        <p:txBody>
          <a:bodyPr/>
          <a:lstStyle/>
          <a:p>
            <a:r>
              <a:rPr lang="ja-JP" altLang="en-US"/>
              <a:t>ストレスを解消するのに有効な方法は何でしょう。</a:t>
            </a:r>
          </a:p>
          <a:p>
            <a:r>
              <a:rPr lang="ja-JP" altLang="en-US"/>
              <a:t>これだというのがあるのでしょうか</a:t>
            </a:r>
            <a:r>
              <a:rPr lang="en-US" altLang="ja-JP"/>
              <a:t>?</a:t>
            </a:r>
          </a:p>
          <a:p>
            <a:r>
              <a:rPr lang="ja-JP" altLang="en-US"/>
              <a:t>実はあるのです。</a:t>
            </a:r>
          </a:p>
          <a:p>
            <a:r>
              <a:rPr lang="ja-JP" altLang="en-US" sz="4000">
                <a:solidFill>
                  <a:schemeClr val="tx2"/>
                </a:solidFill>
              </a:rPr>
              <a:t>それは・・・・・・・・</a:t>
            </a:r>
          </a:p>
        </p:txBody>
      </p:sp>
    </p:spTree>
    <p:extLst>
      <p:ext uri="{BB962C8B-B14F-4D97-AF65-F5344CB8AC3E}">
        <p14:creationId xmlns:p14="http://schemas.microsoft.com/office/powerpoint/2010/main" val="3345329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2D1E153-26C8-4CA7-891C-FC16C2276334}"/>
              </a:ext>
            </a:extLst>
          </p:cNvPr>
          <p:cNvSpPr>
            <a:spLocks noGrp="1" noChangeArrowheads="1"/>
          </p:cNvSpPr>
          <p:nvPr>
            <p:ph type="ctrTitle"/>
          </p:nvPr>
        </p:nvSpPr>
        <p:spPr>
          <a:xfrm>
            <a:off x="611560" y="404664"/>
            <a:ext cx="8229600" cy="1828800"/>
          </a:xfrm>
        </p:spPr>
        <p:txBody>
          <a:bodyPr/>
          <a:lstStyle/>
          <a:p>
            <a:r>
              <a:rPr lang="ja-JP" altLang="en-US" dirty="0"/>
              <a:t>童心に返ること</a:t>
            </a:r>
            <a:br>
              <a:rPr lang="ja-JP" altLang="en-US" dirty="0"/>
            </a:br>
            <a:r>
              <a:rPr lang="ja-JP" altLang="en-US" dirty="0"/>
              <a:t>こどもっぽくなること</a:t>
            </a:r>
          </a:p>
        </p:txBody>
      </p:sp>
      <p:sp>
        <p:nvSpPr>
          <p:cNvPr id="49155" name="Rectangle 3" descr="Rectangle: Click to edit Master text styles&#10;Second level&#10;Third level&#10;Fourth level&#10;Fifth level">
            <a:extLst>
              <a:ext uri="{FF2B5EF4-FFF2-40B4-BE49-F238E27FC236}">
                <a16:creationId xmlns:a16="http://schemas.microsoft.com/office/drawing/2014/main" id="{D92E1632-9D87-4FCC-9229-5805C4A503A2}"/>
              </a:ext>
            </a:extLst>
          </p:cNvPr>
          <p:cNvSpPr>
            <a:spLocks noGrp="1" noChangeArrowheads="1"/>
          </p:cNvSpPr>
          <p:nvPr>
            <p:ph type="subTitle" idx="1"/>
          </p:nvPr>
        </p:nvSpPr>
        <p:spPr>
          <a:xfrm>
            <a:off x="1547664" y="2636912"/>
            <a:ext cx="6336704" cy="1584176"/>
          </a:xfrm>
        </p:spPr>
        <p:txBody>
          <a:bodyPr/>
          <a:lstStyle/>
          <a:p>
            <a:r>
              <a:rPr lang="ja-JP" altLang="en-US" dirty="0"/>
              <a:t>健康な退行</a:t>
            </a:r>
            <a:r>
              <a:rPr lang="en-US" altLang="ja-JP" dirty="0"/>
              <a:t>(</a:t>
            </a:r>
            <a:r>
              <a:rPr lang="ja-JP" altLang="en-US" dirty="0"/>
              <a:t>赤ちゃん帰り</a:t>
            </a:r>
            <a:r>
              <a:rPr lang="en-US" altLang="ja-JP" dirty="0"/>
              <a:t>)</a:t>
            </a:r>
            <a:r>
              <a:rPr lang="ja-JP" altLang="en-US" dirty="0"/>
              <a:t>をすることです</a:t>
            </a:r>
          </a:p>
        </p:txBody>
      </p:sp>
      <p:pic>
        <p:nvPicPr>
          <p:cNvPr id="49156" name="Picture 4">
            <a:extLst>
              <a:ext uri="{FF2B5EF4-FFF2-40B4-BE49-F238E27FC236}">
                <a16:creationId xmlns:a16="http://schemas.microsoft.com/office/drawing/2014/main" id="{EC4EE5DA-5585-44B7-B5A8-085A615C1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067175"/>
            <a:ext cx="2590800" cy="178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51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E000104-BCBF-4395-BEA8-FA529DE8ED87}"/>
              </a:ext>
            </a:extLst>
          </p:cNvPr>
          <p:cNvSpPr>
            <a:spLocks noGrp="1" noChangeArrowheads="1"/>
          </p:cNvSpPr>
          <p:nvPr>
            <p:ph type="title"/>
          </p:nvPr>
        </p:nvSpPr>
        <p:spPr/>
        <p:txBody>
          <a:bodyPr/>
          <a:lstStyle/>
          <a:p>
            <a:r>
              <a:rPr lang="ja-JP" altLang="en-US"/>
              <a:t>ゆっくりお風呂とぐっすり睡眠</a:t>
            </a:r>
          </a:p>
        </p:txBody>
      </p:sp>
      <p:sp>
        <p:nvSpPr>
          <p:cNvPr id="50179" name="Rectangle 3" descr="Rectangle: Click to edit Master text styles&#10;Second level&#10;Third level&#10;Fourth level&#10;Fifth level">
            <a:extLst>
              <a:ext uri="{FF2B5EF4-FFF2-40B4-BE49-F238E27FC236}">
                <a16:creationId xmlns:a16="http://schemas.microsoft.com/office/drawing/2014/main" id="{C7161C4D-DE5D-48F3-9F52-C12D16E63263}"/>
              </a:ext>
            </a:extLst>
          </p:cNvPr>
          <p:cNvSpPr>
            <a:spLocks noGrp="1" noChangeArrowheads="1"/>
          </p:cNvSpPr>
          <p:nvPr>
            <p:ph type="body" idx="1"/>
          </p:nvPr>
        </p:nvSpPr>
        <p:spPr/>
        <p:txBody>
          <a:bodyPr/>
          <a:lstStyle/>
          <a:p>
            <a:r>
              <a:rPr lang="ja-JP" altLang="en-US"/>
              <a:t>裸になり眠りにつくことは赤ちゃんに戻ること</a:t>
            </a:r>
          </a:p>
        </p:txBody>
      </p:sp>
      <p:pic>
        <p:nvPicPr>
          <p:cNvPr id="50181" name="Picture 5">
            <a:extLst>
              <a:ext uri="{FF2B5EF4-FFF2-40B4-BE49-F238E27FC236}">
                <a16:creationId xmlns:a16="http://schemas.microsoft.com/office/drawing/2014/main" id="{A4B97B2D-9A79-4F7D-9966-F5399559A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3429000" cy="2617788"/>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a:extLst>
              <a:ext uri="{FF2B5EF4-FFF2-40B4-BE49-F238E27FC236}">
                <a16:creationId xmlns:a16="http://schemas.microsoft.com/office/drawing/2014/main" id="{319B45ED-B719-404A-987E-930A46570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48000"/>
            <a:ext cx="276225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20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C0A13B7-FB01-4FCE-9D15-1563CDBE1414}"/>
              </a:ext>
            </a:extLst>
          </p:cNvPr>
          <p:cNvSpPr>
            <a:spLocks noGrp="1" noChangeArrowheads="1"/>
          </p:cNvSpPr>
          <p:nvPr>
            <p:ph type="title"/>
          </p:nvPr>
        </p:nvSpPr>
        <p:spPr>
          <a:xfrm>
            <a:off x="317500" y="52388"/>
            <a:ext cx="8637588" cy="1431925"/>
          </a:xfrm>
        </p:spPr>
        <p:txBody>
          <a:bodyPr/>
          <a:lstStyle/>
          <a:p>
            <a:r>
              <a:rPr lang="ja-JP" altLang="en-US"/>
              <a:t>いろいろなことに興味を持ち趣味を持つ</a:t>
            </a:r>
          </a:p>
        </p:txBody>
      </p:sp>
      <p:sp>
        <p:nvSpPr>
          <p:cNvPr id="51203" name="Rectangle 3" descr="Rectangle: Click to edit Master text styles&#10;Second level&#10;Third level&#10;Fourth level&#10;Fifth level">
            <a:extLst>
              <a:ext uri="{FF2B5EF4-FFF2-40B4-BE49-F238E27FC236}">
                <a16:creationId xmlns:a16="http://schemas.microsoft.com/office/drawing/2014/main" id="{73D1254A-A42D-4A08-8D60-A8EA81B4AE2C}"/>
              </a:ext>
            </a:extLst>
          </p:cNvPr>
          <p:cNvSpPr>
            <a:spLocks noGrp="1" noChangeArrowheads="1"/>
          </p:cNvSpPr>
          <p:nvPr>
            <p:ph type="body" idx="1"/>
          </p:nvPr>
        </p:nvSpPr>
        <p:spPr/>
        <p:txBody>
          <a:bodyPr/>
          <a:lstStyle/>
          <a:p>
            <a:r>
              <a:rPr lang="ja-JP" altLang="en-US" sz="2800"/>
              <a:t>好奇心が強く</a:t>
            </a:r>
          </a:p>
          <a:p>
            <a:r>
              <a:rPr lang="ja-JP" altLang="en-US" sz="2800"/>
              <a:t>創造性に富み</a:t>
            </a:r>
          </a:p>
          <a:p>
            <a:r>
              <a:rPr lang="ja-JP" altLang="en-US" sz="2800"/>
              <a:t>活発で</a:t>
            </a:r>
          </a:p>
          <a:p>
            <a:r>
              <a:rPr lang="ja-JP" altLang="en-US" sz="2800"/>
              <a:t>天真爛漫になり</a:t>
            </a:r>
          </a:p>
          <a:p>
            <a:r>
              <a:rPr lang="ja-JP" altLang="en-US" sz="2800"/>
              <a:t>失敗を恐れず</a:t>
            </a:r>
          </a:p>
          <a:p>
            <a:r>
              <a:rPr lang="ja-JP" altLang="en-US" sz="2800"/>
              <a:t>頭とからだをともに動かす</a:t>
            </a:r>
          </a:p>
          <a:p>
            <a:pPr>
              <a:buFont typeface="Wingdings" panose="05000000000000000000" pitchFamily="2" charset="2"/>
              <a:buNone/>
            </a:pPr>
            <a:endParaRPr lang="ja-JP" altLang="en-US" sz="2800"/>
          </a:p>
          <a:p>
            <a:pPr>
              <a:buFont typeface="Wingdings" panose="05000000000000000000" pitchFamily="2" charset="2"/>
              <a:buNone/>
            </a:pPr>
            <a:r>
              <a:rPr lang="ja-JP" altLang="en-US" sz="2800"/>
              <a:t>これはみんな童心に戻ること</a:t>
            </a:r>
          </a:p>
        </p:txBody>
      </p:sp>
      <p:pic>
        <p:nvPicPr>
          <p:cNvPr id="51204" name="Picture 4">
            <a:extLst>
              <a:ext uri="{FF2B5EF4-FFF2-40B4-BE49-F238E27FC236}">
                <a16:creationId xmlns:a16="http://schemas.microsoft.com/office/drawing/2014/main" id="{9D8B9FAE-1DB4-4B8B-9290-30DFBCA6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1814513"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a:extLst>
              <a:ext uri="{FF2B5EF4-FFF2-40B4-BE49-F238E27FC236}">
                <a16:creationId xmlns:a16="http://schemas.microsoft.com/office/drawing/2014/main" id="{775972DF-0314-4DBB-BA98-2B28D3935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2743200"/>
            <a:ext cx="154305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a:extLst>
              <a:ext uri="{FF2B5EF4-FFF2-40B4-BE49-F238E27FC236}">
                <a16:creationId xmlns:a16="http://schemas.microsoft.com/office/drawing/2014/main" id="{E57E85BD-E9AA-489A-8725-17F7E2D7D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953000"/>
            <a:ext cx="1830388"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723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C66713C-F138-40E4-9A81-236E31116572}"/>
              </a:ext>
            </a:extLst>
          </p:cNvPr>
          <p:cNvSpPr>
            <a:spLocks noGrp="1" noChangeArrowheads="1"/>
          </p:cNvSpPr>
          <p:nvPr>
            <p:ph type="title"/>
          </p:nvPr>
        </p:nvSpPr>
        <p:spPr/>
        <p:txBody>
          <a:bodyPr/>
          <a:lstStyle/>
          <a:p>
            <a:r>
              <a:rPr lang="ja-JP" altLang="en-US"/>
              <a:t>静かな時間を持つ</a:t>
            </a:r>
          </a:p>
        </p:txBody>
      </p:sp>
      <p:sp>
        <p:nvSpPr>
          <p:cNvPr id="52227" name="Rectangle 3" descr="Rectangle: Click to edit Master text styles&#10;Second level&#10;Third level&#10;Fourth level&#10;Fifth level">
            <a:extLst>
              <a:ext uri="{FF2B5EF4-FFF2-40B4-BE49-F238E27FC236}">
                <a16:creationId xmlns:a16="http://schemas.microsoft.com/office/drawing/2014/main" id="{C438CC72-A507-4A5D-AFD6-44DAF23E5E02}"/>
              </a:ext>
            </a:extLst>
          </p:cNvPr>
          <p:cNvSpPr>
            <a:spLocks noGrp="1" noChangeArrowheads="1"/>
          </p:cNvSpPr>
          <p:nvPr>
            <p:ph type="body" idx="1"/>
          </p:nvPr>
        </p:nvSpPr>
        <p:spPr/>
        <p:txBody>
          <a:bodyPr/>
          <a:lstStyle/>
          <a:p>
            <a:r>
              <a:rPr lang="ja-JP" altLang="en-US"/>
              <a:t>静かに音楽を聞く</a:t>
            </a:r>
          </a:p>
          <a:p>
            <a:r>
              <a:rPr lang="ja-JP" altLang="en-US"/>
              <a:t>ゆっくりと自分だけの時間を持つ</a:t>
            </a:r>
          </a:p>
        </p:txBody>
      </p:sp>
      <p:pic>
        <p:nvPicPr>
          <p:cNvPr id="52228" name="Picture 4">
            <a:extLst>
              <a:ext uri="{FF2B5EF4-FFF2-40B4-BE49-F238E27FC236}">
                <a16:creationId xmlns:a16="http://schemas.microsoft.com/office/drawing/2014/main" id="{2703B674-B32D-46CC-B548-977EE60DC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0"/>
            <a:ext cx="1689100" cy="105092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a:extLst>
              <a:ext uri="{FF2B5EF4-FFF2-40B4-BE49-F238E27FC236}">
                <a16:creationId xmlns:a16="http://schemas.microsoft.com/office/drawing/2014/main" id="{736F0822-07C4-4C1D-B629-BC7B8D0C6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46475"/>
            <a:ext cx="3429000" cy="267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394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B15BF67-64D1-4955-9C15-32356D22B59E}"/>
              </a:ext>
            </a:extLst>
          </p:cNvPr>
          <p:cNvSpPr>
            <a:spLocks noGrp="1" noChangeArrowheads="1"/>
          </p:cNvSpPr>
          <p:nvPr>
            <p:ph type="title"/>
          </p:nvPr>
        </p:nvSpPr>
        <p:spPr/>
        <p:txBody>
          <a:bodyPr/>
          <a:lstStyle/>
          <a:p>
            <a:r>
              <a:rPr lang="ja-JP" altLang="en-US"/>
              <a:t>大人であろうとしすぎない</a:t>
            </a:r>
          </a:p>
        </p:txBody>
      </p:sp>
      <p:sp>
        <p:nvSpPr>
          <p:cNvPr id="53251" name="Rectangle 3" descr="Rectangle: Click to edit Master text styles&#10;Second level&#10;Third level&#10;Fourth level&#10;Fifth level">
            <a:extLst>
              <a:ext uri="{FF2B5EF4-FFF2-40B4-BE49-F238E27FC236}">
                <a16:creationId xmlns:a16="http://schemas.microsoft.com/office/drawing/2014/main" id="{0C818A4E-6A46-43CC-A6E9-C473784C05C9}"/>
              </a:ext>
            </a:extLst>
          </p:cNvPr>
          <p:cNvSpPr>
            <a:spLocks noGrp="1" noChangeArrowheads="1"/>
          </p:cNvSpPr>
          <p:nvPr>
            <p:ph type="body" idx="1"/>
          </p:nvPr>
        </p:nvSpPr>
        <p:spPr/>
        <p:txBody>
          <a:bodyPr/>
          <a:lstStyle/>
          <a:p>
            <a:r>
              <a:rPr lang="ja-JP" altLang="en-US"/>
              <a:t>不安ははっきり口にする</a:t>
            </a:r>
          </a:p>
          <a:p>
            <a:r>
              <a:rPr lang="ja-JP" altLang="en-US"/>
              <a:t>誰でも愚痴は言いたくなる</a:t>
            </a:r>
          </a:p>
          <a:p>
            <a:r>
              <a:rPr lang="ja-JP" altLang="en-US"/>
              <a:t>物分りよすぎることはない</a:t>
            </a:r>
          </a:p>
        </p:txBody>
      </p:sp>
      <p:pic>
        <p:nvPicPr>
          <p:cNvPr id="53252" name="Picture 4">
            <a:extLst>
              <a:ext uri="{FF2B5EF4-FFF2-40B4-BE49-F238E27FC236}">
                <a16:creationId xmlns:a16="http://schemas.microsoft.com/office/drawing/2014/main" id="{6046B83A-814B-4042-9F3D-1794BFD70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419600"/>
            <a:ext cx="1858963" cy="1935163"/>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a:extLst>
              <a:ext uri="{FF2B5EF4-FFF2-40B4-BE49-F238E27FC236}">
                <a16:creationId xmlns:a16="http://schemas.microsoft.com/office/drawing/2014/main" id="{514FEF9C-4701-4E9B-B8D3-6194590CB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725613"/>
            <a:ext cx="1600200" cy="158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a:extLst>
              <a:ext uri="{FF2B5EF4-FFF2-40B4-BE49-F238E27FC236}">
                <a16:creationId xmlns:a16="http://schemas.microsoft.com/office/drawing/2014/main" id="{BD4A642F-89C0-43E8-A221-5695B6235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57600"/>
            <a:ext cx="1839913"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597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449EBD2-741B-48EA-BF51-0F82D0433379}"/>
              </a:ext>
            </a:extLst>
          </p:cNvPr>
          <p:cNvSpPr>
            <a:spLocks noGrp="1" noChangeArrowheads="1"/>
          </p:cNvSpPr>
          <p:nvPr>
            <p:ph type="title"/>
          </p:nvPr>
        </p:nvSpPr>
        <p:spPr/>
        <p:txBody>
          <a:bodyPr/>
          <a:lstStyle/>
          <a:p>
            <a:r>
              <a:rPr lang="ja-JP" altLang="en-US"/>
              <a:t>ストレスと上手につきあうには？</a:t>
            </a:r>
          </a:p>
        </p:txBody>
      </p:sp>
      <p:sp>
        <p:nvSpPr>
          <p:cNvPr id="54275" name="Rectangle 3" descr="Rectangle: Click to edit Master text styles&#10;Second level&#10;Third level&#10;Fourth level&#10;Fifth level">
            <a:extLst>
              <a:ext uri="{FF2B5EF4-FFF2-40B4-BE49-F238E27FC236}">
                <a16:creationId xmlns:a16="http://schemas.microsoft.com/office/drawing/2014/main" id="{3A27E564-D48B-4291-A24A-73175E9DF977}"/>
              </a:ext>
            </a:extLst>
          </p:cNvPr>
          <p:cNvSpPr>
            <a:spLocks noGrp="1" noChangeArrowheads="1"/>
          </p:cNvSpPr>
          <p:nvPr>
            <p:ph type="body" idx="1"/>
          </p:nvPr>
        </p:nvSpPr>
        <p:spPr/>
        <p:txBody>
          <a:bodyPr/>
          <a:lstStyle/>
          <a:p>
            <a:r>
              <a:rPr lang="ja-JP" altLang="en-US" dirty="0"/>
              <a:t>真面目になり過ぎない</a:t>
            </a:r>
          </a:p>
          <a:p>
            <a:r>
              <a:rPr lang="ja-JP" altLang="en-US" dirty="0"/>
              <a:t>リラックスできる場・時間を持つ</a:t>
            </a:r>
          </a:p>
          <a:p>
            <a:r>
              <a:rPr lang="ja-JP" altLang="en-US" dirty="0"/>
              <a:t>気晴らしをする</a:t>
            </a:r>
          </a:p>
          <a:p>
            <a:r>
              <a:rPr lang="ja-JP" altLang="en-US" dirty="0"/>
              <a:t>相談（ぐちをこぼす）相手を持つ</a:t>
            </a:r>
          </a:p>
          <a:p>
            <a:r>
              <a:rPr lang="ja-JP" altLang="en-US" dirty="0">
                <a:solidFill>
                  <a:srgbClr val="FFFF00"/>
                </a:solidFill>
              </a:rPr>
              <a:t>「ええ加減主義のススメ」の実践</a:t>
            </a:r>
            <a:endParaRPr lang="en-US" altLang="ja-JP" dirty="0">
              <a:solidFill>
                <a:srgbClr val="FFFF00"/>
              </a:solidFill>
            </a:endParaRPr>
          </a:p>
          <a:p>
            <a:pPr lvl="1"/>
            <a:r>
              <a:rPr lang="ja-JP" altLang="en-US" dirty="0"/>
              <a:t>今日はこれぐらいでええわ</a:t>
            </a:r>
            <a:r>
              <a:rPr lang="ja-JP" altLang="en-US" dirty="0">
                <a:solidFill>
                  <a:srgbClr val="FFFF00"/>
                </a:solidFill>
              </a:rPr>
              <a:t>（池乃メダカ）</a:t>
            </a:r>
            <a:endParaRPr lang="en-US" altLang="ja-JP" dirty="0">
              <a:solidFill>
                <a:srgbClr val="FFFF00"/>
              </a:solidFill>
            </a:endParaRPr>
          </a:p>
          <a:p>
            <a:pPr lvl="1"/>
            <a:r>
              <a:rPr lang="ja-JP" altLang="en-US" dirty="0"/>
              <a:t>私はよくやってるさ</a:t>
            </a:r>
            <a:r>
              <a:rPr lang="ja-JP" altLang="en-US" dirty="0">
                <a:solidFill>
                  <a:srgbClr val="FFFF00"/>
                </a:solidFill>
              </a:rPr>
              <a:t>（自己肯定）</a:t>
            </a:r>
            <a:endParaRPr lang="en-US" altLang="ja-JP" dirty="0">
              <a:solidFill>
                <a:srgbClr val="FFFF00"/>
              </a:solidFill>
            </a:endParaRPr>
          </a:p>
          <a:p>
            <a:pPr lvl="1"/>
            <a:r>
              <a:rPr lang="ja-JP" altLang="en-US" dirty="0"/>
              <a:t>今度はちょっとやり方変えてみるか</a:t>
            </a:r>
            <a:r>
              <a:rPr lang="ja-JP" altLang="en-US" dirty="0">
                <a:solidFill>
                  <a:srgbClr val="FFFF00"/>
                </a:solidFill>
              </a:rPr>
              <a:t>（動き出し）</a:t>
            </a:r>
            <a:endParaRPr lang="en-US" altLang="ja-JP" dirty="0">
              <a:solidFill>
                <a:srgbClr val="FFFF00"/>
              </a:solidFill>
            </a:endParaRPr>
          </a:p>
        </p:txBody>
      </p:sp>
    </p:spTree>
    <p:extLst>
      <p:ext uri="{BB962C8B-B14F-4D97-AF65-F5344CB8AC3E}">
        <p14:creationId xmlns:p14="http://schemas.microsoft.com/office/powerpoint/2010/main" val="2581734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3B6ECC6-65AF-4D5E-9F3E-62F9D5B05AC5}"/>
              </a:ext>
            </a:extLst>
          </p:cNvPr>
          <p:cNvSpPr>
            <a:spLocks noGrp="1" noChangeArrowheads="1"/>
          </p:cNvSpPr>
          <p:nvPr>
            <p:ph type="title"/>
          </p:nvPr>
        </p:nvSpPr>
        <p:spPr>
          <a:xfrm>
            <a:off x="317500" y="52388"/>
            <a:ext cx="8637588" cy="1431925"/>
          </a:xfrm>
        </p:spPr>
        <p:txBody>
          <a:bodyPr/>
          <a:lstStyle/>
          <a:p>
            <a:r>
              <a:rPr lang="ja-JP" altLang="en-US" dirty="0"/>
              <a:t>ストレスを作り出すものは</a:t>
            </a:r>
            <a:r>
              <a:rPr lang="en-US" altLang="ja-JP" dirty="0"/>
              <a:t>?</a:t>
            </a:r>
            <a:r>
              <a:rPr lang="ja-JP" altLang="en-US" dirty="0"/>
              <a:t>　２</a:t>
            </a:r>
            <a:br>
              <a:rPr lang="ja-JP" altLang="en-US" dirty="0"/>
            </a:br>
            <a:r>
              <a:rPr lang="ja-JP" altLang="en-US" dirty="0"/>
              <a:t>　高齢者の場合</a:t>
            </a:r>
          </a:p>
        </p:txBody>
      </p:sp>
      <p:sp>
        <p:nvSpPr>
          <p:cNvPr id="33795" name="Rectangle 3" descr="Rectangle: Click to edit Master text styles&#10;Second level&#10;Third level&#10;Fourth level&#10;Fifth level">
            <a:extLst>
              <a:ext uri="{FF2B5EF4-FFF2-40B4-BE49-F238E27FC236}">
                <a16:creationId xmlns:a16="http://schemas.microsoft.com/office/drawing/2014/main" id="{D4E1BAE6-E852-4ED6-BC69-3ED9E344D45E}"/>
              </a:ext>
            </a:extLst>
          </p:cNvPr>
          <p:cNvSpPr>
            <a:spLocks noGrp="1" noChangeArrowheads="1"/>
          </p:cNvSpPr>
          <p:nvPr>
            <p:ph type="body" idx="1"/>
          </p:nvPr>
        </p:nvSpPr>
        <p:spPr/>
        <p:txBody>
          <a:bodyPr/>
          <a:lstStyle/>
          <a:p>
            <a:r>
              <a:rPr lang="ja-JP" altLang="en-US" dirty="0"/>
              <a:t>こどもの独立</a:t>
            </a:r>
            <a:r>
              <a:rPr lang="en-US" altLang="ja-JP" dirty="0"/>
              <a:t>､</a:t>
            </a:r>
            <a:r>
              <a:rPr lang="ja-JP" altLang="en-US" dirty="0"/>
              <a:t>配偶者の病気・死</a:t>
            </a:r>
            <a:r>
              <a:rPr lang="en-US" altLang="ja-JP" dirty="0"/>
              <a:t>､</a:t>
            </a:r>
            <a:r>
              <a:rPr lang="ja-JP" altLang="en-US" dirty="0"/>
              <a:t>近親者の病気・死</a:t>
            </a:r>
          </a:p>
          <a:p>
            <a:r>
              <a:rPr lang="ja-JP" altLang="en-US" dirty="0"/>
              <a:t>退職</a:t>
            </a:r>
            <a:r>
              <a:rPr lang="en-US" altLang="ja-JP" dirty="0"/>
              <a:t>､</a:t>
            </a:r>
            <a:r>
              <a:rPr lang="ja-JP" altLang="en-US" dirty="0"/>
              <a:t>経済的不安</a:t>
            </a:r>
          </a:p>
          <a:p>
            <a:r>
              <a:rPr lang="ja-JP" altLang="en-US" dirty="0"/>
              <a:t>役割喪失</a:t>
            </a:r>
            <a:r>
              <a:rPr lang="en-US" altLang="ja-JP" dirty="0"/>
              <a:t>､</a:t>
            </a:r>
            <a:r>
              <a:rPr lang="ja-JP" altLang="en-US" dirty="0"/>
              <a:t>生きがい喪失</a:t>
            </a:r>
          </a:p>
          <a:p>
            <a:r>
              <a:rPr lang="ja-JP" altLang="en-US" dirty="0"/>
              <a:t>地域の人との関係</a:t>
            </a:r>
            <a:endParaRPr lang="en-US" altLang="ja-JP" dirty="0"/>
          </a:p>
          <a:p>
            <a:r>
              <a:rPr lang="ja-JP" altLang="en-US" dirty="0"/>
              <a:t>老々介護</a:t>
            </a:r>
            <a:endParaRPr lang="en-US" altLang="ja-JP" dirty="0"/>
          </a:p>
          <a:p>
            <a:r>
              <a:rPr lang="en-US" altLang="ja-JP" dirty="0"/>
              <a:t>8050</a:t>
            </a:r>
            <a:r>
              <a:rPr lang="ja-JP" altLang="en-US" dirty="0"/>
              <a:t>問題</a:t>
            </a:r>
          </a:p>
        </p:txBody>
      </p:sp>
    </p:spTree>
    <p:extLst>
      <p:ext uri="{BB962C8B-B14F-4D97-AF65-F5344CB8AC3E}">
        <p14:creationId xmlns:p14="http://schemas.microsoft.com/office/powerpoint/2010/main" val="112222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447800" y="609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90000"/>
              <a:buFont typeface="Wingdings" pitchFamily="2" charset="2"/>
              <a:buBlip>
                <a:blip r:embed="rId3"/>
              </a:buBlip>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lr>
                <a:schemeClr val="accent2"/>
              </a:buClr>
              <a:buSzPct val="90000"/>
              <a:buFont typeface="Wingdings" pitchFamily="2" charset="2"/>
              <a:buBlip>
                <a:blip r:embed="rId4"/>
              </a:buBlip>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lr>
                <a:schemeClr val="folHlink"/>
              </a:buClr>
              <a:buSzPct val="90000"/>
              <a:buFont typeface="Wingdings" pitchFamily="2" charset="2"/>
              <a:buBlip>
                <a:blip r:embed="rId5"/>
              </a:buBlip>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kumimoji="1" sz="2000">
                <a:solidFill>
                  <a:schemeClr val="tx1"/>
                </a:solidFill>
                <a:latin typeface="Arial" charset="0"/>
                <a:ea typeface="ＭＳ Ｐゴシック" charset="-128"/>
              </a:defRPr>
            </a:lvl9pPr>
          </a:lstStyle>
          <a:p>
            <a:pPr eaLnBrk="1" hangingPunct="1">
              <a:spcBef>
                <a:spcPct val="50000"/>
              </a:spcBef>
              <a:buClrTx/>
              <a:buSzTx/>
              <a:buFontTx/>
              <a:buNone/>
            </a:pPr>
            <a:r>
              <a:rPr lang="en-US" altLang="ja-JP" sz="2400">
                <a:latin typeface="Times New Roman" pitchFamily="18" charset="0"/>
              </a:rPr>
              <a:t>2004</a:t>
            </a:r>
            <a:r>
              <a:rPr lang="ja-JP" altLang="en-US" sz="2400">
                <a:latin typeface="Times New Roman" pitchFamily="18" charset="0"/>
              </a:rPr>
              <a:t>年</a:t>
            </a:r>
            <a:r>
              <a:rPr lang="en-US" altLang="ja-JP" sz="2400">
                <a:latin typeface="Times New Roman" pitchFamily="18" charset="0"/>
              </a:rPr>
              <a:t>2</a:t>
            </a:r>
            <a:r>
              <a:rPr lang="ja-JP" altLang="en-US" sz="2400">
                <a:latin typeface="Times New Roman" pitchFamily="18" charset="0"/>
              </a:rPr>
              <a:t>月</a:t>
            </a:r>
            <a:r>
              <a:rPr lang="en-US" altLang="ja-JP" sz="2400">
                <a:latin typeface="Times New Roman" pitchFamily="18" charset="0"/>
              </a:rPr>
              <a:t>23</a:t>
            </a:r>
            <a:r>
              <a:rPr lang="ja-JP" altLang="en-US" sz="2400">
                <a:latin typeface="Times New Roman" pitchFamily="18" charset="0"/>
              </a:rPr>
              <a:t>日　</a:t>
            </a:r>
            <a:r>
              <a:rPr lang="ja-JP" altLang="en-US" sz="2400">
                <a:solidFill>
                  <a:srgbClr val="FFFF00"/>
                </a:solidFill>
                <a:latin typeface="Times New Roman" pitchFamily="18" charset="0"/>
              </a:rPr>
              <a:t>箕面公園のサル　何を瞑想する？</a:t>
            </a:r>
          </a:p>
        </p:txBody>
      </p:sp>
      <p:pic>
        <p:nvPicPr>
          <p:cNvPr id="48131" name="Picture 3" descr="monke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1000"/>
            <a:ext cx="76041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2">
            <a:extLst>
              <a:ext uri="{FF2B5EF4-FFF2-40B4-BE49-F238E27FC236}">
                <a16:creationId xmlns:a16="http://schemas.microsoft.com/office/drawing/2014/main" id="{661BFE85-08AF-4354-867F-2E2D8E7DDA2E}"/>
              </a:ext>
            </a:extLst>
          </p:cNvPr>
          <p:cNvSpPr>
            <a:spLocks noChangeArrowheads="1"/>
          </p:cNvSpPr>
          <p:nvPr/>
        </p:nvSpPr>
        <p:spPr bwMode="auto">
          <a:xfrm>
            <a:off x="3657600" y="2590800"/>
            <a:ext cx="1676400" cy="29718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819" name="Rectangle 3">
            <a:extLst>
              <a:ext uri="{FF2B5EF4-FFF2-40B4-BE49-F238E27FC236}">
                <a16:creationId xmlns:a16="http://schemas.microsoft.com/office/drawing/2014/main" id="{35074C29-5DFE-4756-86AC-319E98AE1E20}"/>
              </a:ext>
            </a:extLst>
          </p:cNvPr>
          <p:cNvSpPr>
            <a:spLocks noGrp="1" noChangeArrowheads="1"/>
          </p:cNvSpPr>
          <p:nvPr>
            <p:ph type="title"/>
          </p:nvPr>
        </p:nvSpPr>
        <p:spPr/>
        <p:txBody>
          <a:bodyPr/>
          <a:lstStyle/>
          <a:p>
            <a:r>
              <a:rPr lang="ja-JP" altLang="en-US"/>
              <a:t>ストレスで何が起こっているの</a:t>
            </a:r>
            <a:r>
              <a:rPr lang="en-US" altLang="ja-JP"/>
              <a:t>?</a:t>
            </a:r>
          </a:p>
        </p:txBody>
      </p:sp>
      <p:sp>
        <p:nvSpPr>
          <p:cNvPr id="34820" name="Text Box 4">
            <a:extLst>
              <a:ext uri="{FF2B5EF4-FFF2-40B4-BE49-F238E27FC236}">
                <a16:creationId xmlns:a16="http://schemas.microsoft.com/office/drawing/2014/main" id="{8A55C401-4066-40B1-A3E0-E024D5B51CAC}"/>
              </a:ext>
            </a:extLst>
          </p:cNvPr>
          <p:cNvSpPr txBox="1">
            <a:spLocks noChangeArrowheads="1"/>
          </p:cNvSpPr>
          <p:nvPr/>
        </p:nvSpPr>
        <p:spPr bwMode="auto">
          <a:xfrm>
            <a:off x="457200" y="365760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3600">
                <a:solidFill>
                  <a:srgbClr val="FF3300"/>
                </a:solidFill>
                <a:latin typeface="Times New Roman" panose="02020603050405020304" pitchFamily="18" charset="0"/>
              </a:rPr>
              <a:t>ストレス源</a:t>
            </a:r>
          </a:p>
        </p:txBody>
      </p:sp>
      <p:sp>
        <p:nvSpPr>
          <p:cNvPr id="34821" name="Text Box 5">
            <a:extLst>
              <a:ext uri="{FF2B5EF4-FFF2-40B4-BE49-F238E27FC236}">
                <a16:creationId xmlns:a16="http://schemas.microsoft.com/office/drawing/2014/main" id="{68CB76FA-0B15-48AB-A077-4E62F1B41E49}"/>
              </a:ext>
            </a:extLst>
          </p:cNvPr>
          <p:cNvSpPr txBox="1">
            <a:spLocks noChangeArrowheads="1"/>
          </p:cNvSpPr>
          <p:nvPr/>
        </p:nvSpPr>
        <p:spPr bwMode="auto">
          <a:xfrm>
            <a:off x="3733800" y="44958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心の症状</a:t>
            </a:r>
          </a:p>
        </p:txBody>
      </p:sp>
      <p:sp>
        <p:nvSpPr>
          <p:cNvPr id="34822" name="Text Box 6">
            <a:extLst>
              <a:ext uri="{FF2B5EF4-FFF2-40B4-BE49-F238E27FC236}">
                <a16:creationId xmlns:a16="http://schemas.microsoft.com/office/drawing/2014/main" id="{ACBF9E10-1560-470D-853B-9364E6254E12}"/>
              </a:ext>
            </a:extLst>
          </p:cNvPr>
          <p:cNvSpPr txBox="1">
            <a:spLocks noChangeArrowheads="1"/>
          </p:cNvSpPr>
          <p:nvPr/>
        </p:nvSpPr>
        <p:spPr bwMode="auto">
          <a:xfrm>
            <a:off x="5334000" y="40386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精神症状</a:t>
            </a:r>
          </a:p>
        </p:txBody>
      </p:sp>
      <p:sp>
        <p:nvSpPr>
          <p:cNvPr id="34823" name="Text Box 7">
            <a:extLst>
              <a:ext uri="{FF2B5EF4-FFF2-40B4-BE49-F238E27FC236}">
                <a16:creationId xmlns:a16="http://schemas.microsoft.com/office/drawing/2014/main" id="{AA94D6D0-B055-45BF-B254-6E1A4E35826E}"/>
              </a:ext>
            </a:extLst>
          </p:cNvPr>
          <p:cNvSpPr txBox="1">
            <a:spLocks noChangeArrowheads="1"/>
          </p:cNvSpPr>
          <p:nvPr/>
        </p:nvSpPr>
        <p:spPr bwMode="auto">
          <a:xfrm>
            <a:off x="5486400" y="5029200"/>
            <a:ext cx="175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dirty="0">
                <a:latin typeface="Times New Roman" panose="02020603050405020304" pitchFamily="18" charset="0"/>
              </a:rPr>
              <a:t>行動障害</a:t>
            </a:r>
          </a:p>
        </p:txBody>
      </p:sp>
      <p:sp>
        <p:nvSpPr>
          <p:cNvPr id="34824" name="AutoShape 8">
            <a:extLst>
              <a:ext uri="{FF2B5EF4-FFF2-40B4-BE49-F238E27FC236}">
                <a16:creationId xmlns:a16="http://schemas.microsoft.com/office/drawing/2014/main" id="{7989570F-D72F-4E8A-9E1E-558CD2459CEC}"/>
              </a:ext>
            </a:extLst>
          </p:cNvPr>
          <p:cNvSpPr>
            <a:spLocks noChangeArrowheads="1"/>
          </p:cNvSpPr>
          <p:nvPr/>
        </p:nvSpPr>
        <p:spPr bwMode="auto">
          <a:xfrm>
            <a:off x="2590800" y="3810000"/>
            <a:ext cx="914400" cy="457200"/>
          </a:xfrm>
          <a:prstGeom prst="rightArrow">
            <a:avLst>
              <a:gd name="adj1" fmla="val 50000"/>
              <a:gd name="adj2" fmla="val 50000"/>
            </a:avLst>
          </a:prstGeom>
          <a:solidFill>
            <a:srgbClr val="FF99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825" name="Text Box 9">
            <a:extLst>
              <a:ext uri="{FF2B5EF4-FFF2-40B4-BE49-F238E27FC236}">
                <a16:creationId xmlns:a16="http://schemas.microsoft.com/office/drawing/2014/main" id="{956947DB-B7C6-479C-92C9-DDC75EC570A6}"/>
              </a:ext>
            </a:extLst>
          </p:cNvPr>
          <p:cNvSpPr txBox="1">
            <a:spLocks noChangeArrowheads="1"/>
          </p:cNvSpPr>
          <p:nvPr/>
        </p:nvSpPr>
        <p:spPr bwMode="auto">
          <a:xfrm>
            <a:off x="3733800" y="3200400"/>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体の症状</a:t>
            </a:r>
          </a:p>
        </p:txBody>
      </p:sp>
      <p:sp>
        <p:nvSpPr>
          <p:cNvPr id="34826" name="Line 10">
            <a:extLst>
              <a:ext uri="{FF2B5EF4-FFF2-40B4-BE49-F238E27FC236}">
                <a16:creationId xmlns:a16="http://schemas.microsoft.com/office/drawing/2014/main" id="{49F279C5-0C8D-41D5-8C3D-761CE0864FD5}"/>
              </a:ext>
            </a:extLst>
          </p:cNvPr>
          <p:cNvSpPr>
            <a:spLocks noChangeShapeType="1"/>
          </p:cNvSpPr>
          <p:nvPr/>
        </p:nvSpPr>
        <p:spPr bwMode="auto">
          <a:xfrm flipV="1">
            <a:off x="5334000" y="4648200"/>
            <a:ext cx="304800" cy="15240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27" name="Line 11">
            <a:extLst>
              <a:ext uri="{FF2B5EF4-FFF2-40B4-BE49-F238E27FC236}">
                <a16:creationId xmlns:a16="http://schemas.microsoft.com/office/drawing/2014/main" id="{C784448A-F090-403F-91A3-203D34A0D172}"/>
              </a:ext>
            </a:extLst>
          </p:cNvPr>
          <p:cNvSpPr>
            <a:spLocks noChangeShapeType="1"/>
          </p:cNvSpPr>
          <p:nvPr/>
        </p:nvSpPr>
        <p:spPr bwMode="auto">
          <a:xfrm>
            <a:off x="5257800" y="5257800"/>
            <a:ext cx="304800" cy="15240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28" name="Text Box 12">
            <a:extLst>
              <a:ext uri="{FF2B5EF4-FFF2-40B4-BE49-F238E27FC236}">
                <a16:creationId xmlns:a16="http://schemas.microsoft.com/office/drawing/2014/main" id="{8C30D299-2671-46D4-BF48-440F1184461E}"/>
              </a:ext>
            </a:extLst>
          </p:cNvPr>
          <p:cNvSpPr txBox="1">
            <a:spLocks noChangeArrowheads="1"/>
          </p:cNvSpPr>
          <p:nvPr/>
        </p:nvSpPr>
        <p:spPr bwMode="auto">
          <a:xfrm>
            <a:off x="6934200" y="2133600"/>
            <a:ext cx="1828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胃が痛い</a:t>
            </a:r>
          </a:p>
          <a:p>
            <a:pPr>
              <a:spcBef>
                <a:spcPct val="50000"/>
              </a:spcBef>
            </a:pPr>
            <a:r>
              <a:rPr lang="ja-JP" altLang="en-US" sz="2800">
                <a:latin typeface="Times New Roman" panose="02020603050405020304" pitchFamily="18" charset="0"/>
              </a:rPr>
              <a:t>頭が痛い</a:t>
            </a:r>
          </a:p>
          <a:p>
            <a:pPr>
              <a:spcBef>
                <a:spcPct val="50000"/>
              </a:spcBef>
            </a:pPr>
            <a:r>
              <a:rPr lang="ja-JP" altLang="en-US" sz="2800">
                <a:latin typeface="Times New Roman" panose="02020603050405020304" pitchFamily="18" charset="0"/>
              </a:rPr>
              <a:t>胸がどきどきする</a:t>
            </a:r>
          </a:p>
        </p:txBody>
      </p:sp>
      <p:sp>
        <p:nvSpPr>
          <p:cNvPr id="34829" name="Text Box 13">
            <a:extLst>
              <a:ext uri="{FF2B5EF4-FFF2-40B4-BE49-F238E27FC236}">
                <a16:creationId xmlns:a16="http://schemas.microsoft.com/office/drawing/2014/main" id="{FB5169B1-947E-4A7E-80D7-FFA52EE9B7AF}"/>
              </a:ext>
            </a:extLst>
          </p:cNvPr>
          <p:cNvSpPr txBox="1">
            <a:spLocks noChangeArrowheads="1"/>
          </p:cNvSpPr>
          <p:nvPr/>
        </p:nvSpPr>
        <p:spPr bwMode="auto">
          <a:xfrm>
            <a:off x="6934200" y="4191000"/>
            <a:ext cx="22098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憂うつ・不安</a:t>
            </a:r>
          </a:p>
          <a:p>
            <a:pPr>
              <a:spcBef>
                <a:spcPct val="50000"/>
              </a:spcBef>
            </a:pPr>
            <a:r>
              <a:rPr lang="ja-JP" altLang="en-US" sz="2800">
                <a:latin typeface="Times New Roman" panose="02020603050405020304" pitchFamily="18" charset="0"/>
              </a:rPr>
              <a:t>眠れない</a:t>
            </a:r>
          </a:p>
        </p:txBody>
      </p:sp>
      <p:sp>
        <p:nvSpPr>
          <p:cNvPr id="34830" name="Text Box 14">
            <a:extLst>
              <a:ext uri="{FF2B5EF4-FFF2-40B4-BE49-F238E27FC236}">
                <a16:creationId xmlns:a16="http://schemas.microsoft.com/office/drawing/2014/main" id="{918CBB0C-18FF-43E5-B217-43D796730303}"/>
              </a:ext>
            </a:extLst>
          </p:cNvPr>
          <p:cNvSpPr txBox="1">
            <a:spLocks noChangeArrowheads="1"/>
          </p:cNvSpPr>
          <p:nvPr/>
        </p:nvSpPr>
        <p:spPr bwMode="auto">
          <a:xfrm>
            <a:off x="7010400" y="5410200"/>
            <a:ext cx="1752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800">
                <a:latin typeface="Times New Roman" panose="02020603050405020304" pitchFamily="18" charset="0"/>
              </a:rPr>
              <a:t>過食</a:t>
            </a:r>
          </a:p>
          <a:p>
            <a:pPr>
              <a:spcBef>
                <a:spcPct val="50000"/>
              </a:spcBef>
            </a:pPr>
            <a:r>
              <a:rPr lang="ja-JP" altLang="en-US" sz="2800">
                <a:latin typeface="Times New Roman" panose="02020603050405020304" pitchFamily="18" charset="0"/>
              </a:rPr>
              <a:t>虐待</a:t>
            </a:r>
          </a:p>
        </p:txBody>
      </p:sp>
      <p:sp>
        <p:nvSpPr>
          <p:cNvPr id="34831" name="Line 15">
            <a:extLst>
              <a:ext uri="{FF2B5EF4-FFF2-40B4-BE49-F238E27FC236}">
                <a16:creationId xmlns:a16="http://schemas.microsoft.com/office/drawing/2014/main" id="{B7D43CBA-1A3B-4AF8-B955-BF158335E6CF}"/>
              </a:ext>
            </a:extLst>
          </p:cNvPr>
          <p:cNvSpPr>
            <a:spLocks noChangeShapeType="1"/>
          </p:cNvSpPr>
          <p:nvPr/>
        </p:nvSpPr>
        <p:spPr bwMode="auto">
          <a:xfrm flipV="1">
            <a:off x="5562600" y="3276600"/>
            <a:ext cx="1219200" cy="228600"/>
          </a:xfrm>
          <a:prstGeom prst="line">
            <a:avLst/>
          </a:prstGeom>
          <a:noFill/>
          <a:ln w="38100">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4832" name="AutoShape 16">
            <a:extLst>
              <a:ext uri="{FF2B5EF4-FFF2-40B4-BE49-F238E27FC236}">
                <a16:creationId xmlns:a16="http://schemas.microsoft.com/office/drawing/2014/main" id="{FDD0C07B-362B-4394-A82B-FD10CCEDA20D}"/>
              </a:ext>
            </a:extLst>
          </p:cNvPr>
          <p:cNvSpPr>
            <a:spLocks/>
          </p:cNvSpPr>
          <p:nvPr/>
        </p:nvSpPr>
        <p:spPr bwMode="auto">
          <a:xfrm>
            <a:off x="6934200" y="2286000"/>
            <a:ext cx="76200" cy="1676400"/>
          </a:xfrm>
          <a:prstGeom prst="leftBrace">
            <a:avLst>
              <a:gd name="adj1" fmla="val 183333"/>
              <a:gd name="adj2" fmla="val 50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833" name="AutoShape 17">
            <a:extLst>
              <a:ext uri="{FF2B5EF4-FFF2-40B4-BE49-F238E27FC236}">
                <a16:creationId xmlns:a16="http://schemas.microsoft.com/office/drawing/2014/main" id="{A6F2B8F0-E5F6-4141-9F43-7E06541DEAC1}"/>
              </a:ext>
            </a:extLst>
          </p:cNvPr>
          <p:cNvSpPr>
            <a:spLocks/>
          </p:cNvSpPr>
          <p:nvPr/>
        </p:nvSpPr>
        <p:spPr bwMode="auto">
          <a:xfrm>
            <a:off x="6858000" y="4343400"/>
            <a:ext cx="152400" cy="762000"/>
          </a:xfrm>
          <a:prstGeom prst="leftBrace">
            <a:avLst>
              <a:gd name="adj1" fmla="val 41667"/>
              <a:gd name="adj2" fmla="val 50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834" name="AutoShape 18">
            <a:extLst>
              <a:ext uri="{FF2B5EF4-FFF2-40B4-BE49-F238E27FC236}">
                <a16:creationId xmlns:a16="http://schemas.microsoft.com/office/drawing/2014/main" id="{E9D0A3BB-AB67-4A94-A1E6-1430B4E58E4B}"/>
              </a:ext>
            </a:extLst>
          </p:cNvPr>
          <p:cNvSpPr>
            <a:spLocks/>
          </p:cNvSpPr>
          <p:nvPr/>
        </p:nvSpPr>
        <p:spPr bwMode="auto">
          <a:xfrm>
            <a:off x="6858000" y="5562600"/>
            <a:ext cx="152400" cy="685800"/>
          </a:xfrm>
          <a:prstGeom prst="leftBrace">
            <a:avLst>
              <a:gd name="adj1" fmla="val 37500"/>
              <a:gd name="adj2" fmla="val 50000"/>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extLst>
      <p:ext uri="{BB962C8B-B14F-4D97-AF65-F5344CB8AC3E}">
        <p14:creationId xmlns:p14="http://schemas.microsoft.com/office/powerpoint/2010/main" val="68114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69B2558-EC6A-46CB-8876-62D03DDC0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20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AABEFA-CAF2-41E8-BAC0-F422AE7DEE4E}"/>
              </a:ext>
            </a:extLst>
          </p:cNvPr>
          <p:cNvSpPr txBox="1"/>
          <p:nvPr/>
        </p:nvSpPr>
        <p:spPr>
          <a:xfrm>
            <a:off x="683568" y="6093296"/>
            <a:ext cx="7632848" cy="369332"/>
          </a:xfrm>
          <a:prstGeom prst="rect">
            <a:avLst/>
          </a:prstGeom>
          <a:noFill/>
        </p:spPr>
        <p:txBody>
          <a:bodyPr wrap="square" rtlCol="0">
            <a:spAutoFit/>
          </a:bodyPr>
          <a:lstStyle/>
          <a:p>
            <a:pPr algn="ctr"/>
            <a:r>
              <a:rPr kumimoji="1" lang="ja-JP" altLang="en-US" dirty="0"/>
              <a:t>ムラサキシキブの実を加えるメジロ　　　箕面川</a:t>
            </a:r>
          </a:p>
        </p:txBody>
      </p:sp>
      <p:pic>
        <p:nvPicPr>
          <p:cNvPr id="6" name="図 5">
            <a:extLst>
              <a:ext uri="{FF2B5EF4-FFF2-40B4-BE49-F238E27FC236}">
                <a16:creationId xmlns:a16="http://schemas.microsoft.com/office/drawing/2014/main" id="{1BFC5ED0-3362-4003-8C78-25066A209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60" y="-9882"/>
            <a:ext cx="8830732" cy="5887154"/>
          </a:xfrm>
          <a:prstGeom prst="rect">
            <a:avLst/>
          </a:prstGeom>
        </p:spPr>
      </p:pic>
      <p:pic>
        <p:nvPicPr>
          <p:cNvPr id="2" name="録音したサウンド">
            <a:hlinkClick r:id="" action="ppaction://media"/>
            <a:extLst>
              <a:ext uri="{FF2B5EF4-FFF2-40B4-BE49-F238E27FC236}">
                <a16:creationId xmlns:a16="http://schemas.microsoft.com/office/drawing/2014/main" id="{6C2994F8-AE27-44BC-8D5F-5E5622A05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6296" y="6093296"/>
            <a:ext cx="609600" cy="609600"/>
          </a:xfrm>
          <a:prstGeom prst="rect">
            <a:avLst/>
          </a:prstGeom>
        </p:spPr>
      </p:pic>
    </p:spTree>
    <p:extLst>
      <p:ext uri="{BB962C8B-B14F-4D97-AF65-F5344CB8AC3E}">
        <p14:creationId xmlns:p14="http://schemas.microsoft.com/office/powerpoint/2010/main" val="32832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B16BBF7-011A-4D30-BFDA-94CE8809ACA0}"/>
              </a:ext>
            </a:extLst>
          </p:cNvPr>
          <p:cNvSpPr>
            <a:spLocks noGrp="1" noChangeArrowheads="1"/>
          </p:cNvSpPr>
          <p:nvPr>
            <p:ph type="title"/>
          </p:nvPr>
        </p:nvSpPr>
        <p:spPr>
          <a:xfrm>
            <a:off x="317500" y="52388"/>
            <a:ext cx="8637588" cy="1431925"/>
          </a:xfrm>
        </p:spPr>
        <p:txBody>
          <a:bodyPr/>
          <a:lstStyle/>
          <a:p>
            <a:pPr algn="ctr"/>
            <a:r>
              <a:rPr lang="ja-JP" altLang="en-US"/>
              <a:t>ストレスで何が起こっているの</a:t>
            </a:r>
            <a:r>
              <a:rPr lang="en-US" altLang="ja-JP"/>
              <a:t>?</a:t>
            </a:r>
            <a:br>
              <a:rPr lang="en-US" altLang="ja-JP"/>
            </a:br>
            <a:r>
              <a:rPr lang="ja-JP" altLang="en-US"/>
              <a:t>からだでは</a:t>
            </a:r>
          </a:p>
        </p:txBody>
      </p:sp>
      <p:sp>
        <p:nvSpPr>
          <p:cNvPr id="36867" name="Rectangle 3" descr="Rectangle: Click to edit Master text styles&#10;Second level&#10;Third level&#10;Fourth level&#10;Fifth level">
            <a:extLst>
              <a:ext uri="{FF2B5EF4-FFF2-40B4-BE49-F238E27FC236}">
                <a16:creationId xmlns:a16="http://schemas.microsoft.com/office/drawing/2014/main" id="{C2B8C66E-2034-4350-B742-29699CA62DFB}"/>
              </a:ext>
            </a:extLst>
          </p:cNvPr>
          <p:cNvSpPr>
            <a:spLocks noGrp="1" noChangeArrowheads="1"/>
          </p:cNvSpPr>
          <p:nvPr>
            <p:ph type="body" idx="1"/>
          </p:nvPr>
        </p:nvSpPr>
        <p:spPr/>
        <p:txBody>
          <a:bodyPr/>
          <a:lstStyle/>
          <a:p>
            <a:r>
              <a:rPr lang="ja-JP" altLang="en-US"/>
              <a:t>自律神経系：交感神経</a:t>
            </a:r>
            <a:r>
              <a:rPr lang="en-US" altLang="ja-JP"/>
              <a:t>､</a:t>
            </a:r>
            <a:r>
              <a:rPr lang="ja-JP" altLang="en-US"/>
              <a:t>副交感神経</a:t>
            </a:r>
            <a:r>
              <a:rPr lang="en-US" altLang="ja-JP"/>
              <a:t>､</a:t>
            </a:r>
            <a:r>
              <a:rPr lang="ja-JP" altLang="en-US"/>
              <a:t>知覚神経：自律神経系の乱れ</a:t>
            </a:r>
          </a:p>
          <a:p>
            <a:r>
              <a:rPr lang="ja-JP" altLang="en-US"/>
              <a:t>筋肉系：過剰緊張</a:t>
            </a:r>
          </a:p>
          <a:p>
            <a:r>
              <a:rPr lang="ja-JP" altLang="en-US"/>
              <a:t>内分泌系</a:t>
            </a:r>
          </a:p>
          <a:p>
            <a:r>
              <a:rPr lang="ja-JP" altLang="en-US"/>
              <a:t>免疫系：免疫力の変化</a:t>
            </a:r>
          </a:p>
        </p:txBody>
      </p:sp>
    </p:spTree>
    <p:extLst>
      <p:ext uri="{BB962C8B-B14F-4D97-AF65-F5344CB8AC3E}">
        <p14:creationId xmlns:p14="http://schemas.microsoft.com/office/powerpoint/2010/main" val="2046338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2.6|3.3|5.9|3.5|9.8|5.6|4.6|4.8|24.4"/>
</p:tagLst>
</file>

<file path=ppt/theme/theme1.xml><?xml version="1.0" encoding="utf-8"?>
<a:theme xmlns:a="http://schemas.openxmlformats.org/drawingml/2006/main" name="Beam">
  <a:themeElements>
    <a:clrScheme name="Beam 10">
      <a:dk1>
        <a:srgbClr val="1A006C"/>
      </a:dk1>
      <a:lt1>
        <a:srgbClr val="FFFFFF"/>
      </a:lt1>
      <a:dk2>
        <a:srgbClr val="000066"/>
      </a:dk2>
      <a:lt2>
        <a:srgbClr val="FFFF66"/>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1A006C"/>
        </a:dk1>
        <a:lt1>
          <a:srgbClr val="FFFFFF"/>
        </a:lt1>
        <a:dk2>
          <a:srgbClr val="000066"/>
        </a:dk2>
        <a:lt2>
          <a:srgbClr val="FFFF66"/>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4624</TotalTime>
  <Words>3414</Words>
  <Application>Microsoft Office PowerPoint</Application>
  <PresentationFormat>画面に合わせる (4:3)</PresentationFormat>
  <Paragraphs>602</Paragraphs>
  <Slides>50</Slides>
  <Notes>49</Notes>
  <HiddenSlides>0</HiddenSlides>
  <MMClips>6</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50</vt:i4>
      </vt:variant>
    </vt:vector>
  </HeadingPairs>
  <TitlesOfParts>
    <vt:vector size="60" baseType="lpstr">
      <vt:lpstr>Hiragino Kaku Gothic Pro</vt:lpstr>
      <vt:lpstr>inherit</vt:lpstr>
      <vt:lpstr>ＭＳゴシック</vt:lpstr>
      <vt:lpstr>Meiryo</vt:lpstr>
      <vt:lpstr>游ゴシック</vt:lpstr>
      <vt:lpstr>Arial</vt:lpstr>
      <vt:lpstr>Tahoma</vt:lpstr>
      <vt:lpstr>Times New Roman</vt:lpstr>
      <vt:lpstr>Wingdings</vt:lpstr>
      <vt:lpstr>Beam</vt:lpstr>
      <vt:lpstr>ストレスとコロナうつ</vt:lpstr>
      <vt:lpstr>ストレスってなに？</vt:lpstr>
      <vt:lpstr>こころと脳</vt:lpstr>
      <vt:lpstr>ストレスを作り出すものは?</vt:lpstr>
      <vt:lpstr>ストレスを作り出すものは?　２ 　高齢者の場合</vt:lpstr>
      <vt:lpstr>ストレスで何が起こっているの?</vt:lpstr>
      <vt:lpstr>PowerPoint プレゼンテーション</vt:lpstr>
      <vt:lpstr>PowerPoint プレゼンテーション</vt:lpstr>
      <vt:lpstr>ストレスで何が起こっているの? からだでは</vt:lpstr>
      <vt:lpstr>ストレスで何が起こっているの? こころでは</vt:lpstr>
      <vt:lpstr>ストレスからくる病気１ 筋肉系</vt:lpstr>
      <vt:lpstr>ストレスからくる病気２ 自律神経系</vt:lpstr>
      <vt:lpstr>ストレスからくる病気3 内分泌系・免疫系</vt:lpstr>
      <vt:lpstr>ストレスからくる病気４ こころの病気</vt:lpstr>
      <vt:lpstr>PowerPoint プレゼンテーション</vt:lpstr>
      <vt:lpstr>PowerPoint プレゼンテーション</vt:lpstr>
      <vt:lpstr>PowerPoint プレゼンテーション</vt:lpstr>
      <vt:lpstr>PowerPoint プレゼンテーション</vt:lpstr>
      <vt:lpstr>コロナうつ</vt:lpstr>
      <vt:lpstr>コロナうつ　2</vt:lpstr>
      <vt:lpstr>コロナうつ　3</vt:lpstr>
      <vt:lpstr>コロナうつ　4</vt:lpstr>
      <vt:lpstr>心の動きの3要素</vt:lpstr>
      <vt:lpstr>うつ病</vt:lpstr>
      <vt:lpstr>PowerPoint プレゼンテーション</vt:lpstr>
      <vt:lpstr>同調圧力・自粛警察</vt:lpstr>
      <vt:lpstr>コロナ禍の日本社会</vt:lpstr>
      <vt:lpstr>新しい行動様式の怖さ</vt:lpstr>
      <vt:lpstr>PowerPoint プレゼンテーション</vt:lpstr>
      <vt:lpstr>コロナ禍と自殺 　２０２０年１０月Bloombergより</vt:lpstr>
      <vt:lpstr>自殺者、リーマン後以来の前年比増　小中高生は過去最多 （朝日新聞デジタル　2021.3.15）</vt:lpstr>
      <vt:lpstr>PowerPoint プレゼンテーション</vt:lpstr>
      <vt:lpstr>PowerPoint プレゼンテーション</vt:lpstr>
      <vt:lpstr>PowerPoint プレゼンテーション</vt:lpstr>
      <vt:lpstr> 令和元年中における自殺の状況 令和２年３月17日 厚生労働省自殺対策推進室 警察庁生活安全局生活安全企画課</vt:lpstr>
      <vt:lpstr>自殺増加率（R2/前3年）就労者・無職者</vt:lpstr>
      <vt:lpstr>PowerPoint プレゼンテーション</vt:lpstr>
      <vt:lpstr>自殺に追い込まれる人に 共通する心理</vt:lpstr>
      <vt:lpstr>自殺関数</vt:lpstr>
      <vt:lpstr>自殺を予防するには</vt:lpstr>
      <vt:lpstr>コロナ禍を克服するために</vt:lpstr>
      <vt:lpstr>PowerPoint プレゼンテーション</vt:lpstr>
      <vt:lpstr>ストレスを解消するには?</vt:lpstr>
      <vt:lpstr>童心に返ること こどもっぽくなること</vt:lpstr>
      <vt:lpstr>ゆっくりお風呂とぐっすり睡眠</vt:lpstr>
      <vt:lpstr>いろいろなことに興味を持ち趣味を持つ</vt:lpstr>
      <vt:lpstr>静かな時間を持つ</vt:lpstr>
      <vt:lpstr>大人であろうとしすぎない</vt:lpstr>
      <vt:lpstr>ストレスと上手につきあうには？</vt:lpstr>
      <vt:lpstr>PowerPoint プレゼンテーション</vt:lpstr>
    </vt:vector>
  </TitlesOfParts>
  <Company>Dell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うつ病の周辺疾患について</dc:title>
  <dc:creator>Preferred Customer</dc:creator>
  <cp:lastModifiedBy>chitarug1@gmail.com</cp:lastModifiedBy>
  <cp:revision>181</cp:revision>
  <cp:lastPrinted>2021-03-18T00:15:02Z</cp:lastPrinted>
  <dcterms:created xsi:type="dcterms:W3CDTF">2010-01-17T02:37:10Z</dcterms:created>
  <dcterms:modified xsi:type="dcterms:W3CDTF">2021-03-20T00:29:22Z</dcterms:modified>
</cp:coreProperties>
</file>