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65" r:id="rId3"/>
    <p:sldId id="366" r:id="rId4"/>
    <p:sldId id="367" r:id="rId5"/>
    <p:sldId id="368" r:id="rId6"/>
    <p:sldId id="391" r:id="rId7"/>
    <p:sldId id="369" r:id="rId8"/>
    <p:sldId id="370" r:id="rId9"/>
    <p:sldId id="371" r:id="rId10"/>
    <p:sldId id="372" r:id="rId11"/>
    <p:sldId id="373" r:id="rId12"/>
    <p:sldId id="374" r:id="rId13"/>
    <p:sldId id="279" r:id="rId14"/>
    <p:sldId id="312" r:id="rId15"/>
    <p:sldId id="313" r:id="rId16"/>
    <p:sldId id="330" r:id="rId17"/>
    <p:sldId id="340" r:id="rId18"/>
    <p:sldId id="331" r:id="rId19"/>
    <p:sldId id="332" r:id="rId20"/>
    <p:sldId id="333" r:id="rId21"/>
    <p:sldId id="334" r:id="rId22"/>
    <p:sldId id="280" r:id="rId23"/>
    <p:sldId id="277" r:id="rId24"/>
    <p:sldId id="377" r:id="rId25"/>
    <p:sldId id="378" r:id="rId26"/>
    <p:sldId id="379" r:id="rId27"/>
    <p:sldId id="380" r:id="rId28"/>
    <p:sldId id="381" r:id="rId29"/>
    <p:sldId id="382" r:id="rId30"/>
    <p:sldId id="383" r:id="rId31"/>
    <p:sldId id="286" r:id="rId32"/>
    <p:sldId id="384" r:id="rId33"/>
    <p:sldId id="288" r:id="rId34"/>
    <p:sldId id="289" r:id="rId35"/>
    <p:sldId id="290" r:id="rId36"/>
    <p:sldId id="292" r:id="rId37"/>
    <p:sldId id="385" r:id="rId38"/>
    <p:sldId id="386" r:id="rId39"/>
    <p:sldId id="282" r:id="rId40"/>
    <p:sldId id="376" r:id="rId41"/>
    <p:sldId id="387" r:id="rId42"/>
    <p:sldId id="388" r:id="rId43"/>
    <p:sldId id="260" r:id="rId44"/>
    <p:sldId id="302" r:id="rId45"/>
    <p:sldId id="315" r:id="rId46"/>
    <p:sldId id="316" r:id="rId47"/>
    <p:sldId id="266" r:id="rId48"/>
    <p:sldId id="344" r:id="rId49"/>
    <p:sldId id="360" r:id="rId50"/>
    <p:sldId id="281" r:id="rId51"/>
    <p:sldId id="345" r:id="rId52"/>
    <p:sldId id="347" r:id="rId53"/>
    <p:sldId id="348" r:id="rId54"/>
    <p:sldId id="268" r:id="rId55"/>
    <p:sldId id="338" r:id="rId56"/>
    <p:sldId id="339" r:id="rId57"/>
    <p:sldId id="389" r:id="rId58"/>
    <p:sldId id="272" r:id="rId59"/>
    <p:sldId id="296" r:id="rId60"/>
    <p:sldId id="297" r:id="rId61"/>
    <p:sldId id="390" r:id="rId62"/>
    <p:sldId id="349" r:id="rId63"/>
    <p:sldId id="350" r:id="rId64"/>
    <p:sldId id="351" r:id="rId65"/>
    <p:sldId id="352" r:id="rId66"/>
    <p:sldId id="354" r:id="rId67"/>
    <p:sldId id="353" r:id="rId68"/>
    <p:sldId id="355" r:id="rId69"/>
    <p:sldId id="298" r:id="rId70"/>
    <p:sldId id="356" r:id="rId71"/>
    <p:sldId id="357" r:id="rId72"/>
    <p:sldId id="358" r:id="rId73"/>
    <p:sldId id="324" r:id="rId74"/>
    <p:sldId id="283" r:id="rId75"/>
  </p:sldIdLst>
  <p:sldSz cx="9144000" cy="6858000" type="screen4x3"/>
  <p:notesSz cx="10018713" cy="68881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p:cViewPr varScale="1">
        <p:scale>
          <a:sx n="108" d="100"/>
          <a:sy n="108" d="100"/>
        </p:scale>
        <p:origin x="1686" y="108"/>
      </p:cViewPr>
      <p:guideLst>
        <p:guide orient="horz" pos="2160"/>
        <p:guide pos="2880"/>
      </p:guideLst>
    </p:cSldViewPr>
  </p:slideViewPr>
  <p:outlineViewPr>
    <p:cViewPr>
      <p:scale>
        <a:sx n="33" d="100"/>
        <a:sy n="33" d="100"/>
      </p:scale>
      <p:origin x="0" y="42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8"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3"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5"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7"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ja-JP"/>
          </a:p>
        </p:txBody>
      </p:sp>
      <p:sp>
        <p:nvSpPr>
          <p:cNvPr id="45" name="Rectangle 45"/>
          <p:cNvSpPr>
            <a:spLocks noGrp="1" noChangeArrowheads="1"/>
          </p:cNvSpPr>
          <p:nvPr>
            <p:ph type="ftr" sz="quarter" idx="11"/>
          </p:nvPr>
        </p:nvSpPr>
        <p:spPr/>
        <p:txBody>
          <a:bodyPr/>
          <a:lstStyle>
            <a:lvl1pPr>
              <a:defRPr/>
            </a:lvl1pPr>
          </a:lstStyle>
          <a:p>
            <a:pPr>
              <a:defRPr/>
            </a:pPr>
            <a:endParaRPr lang="en-US" altLang="ja-JP"/>
          </a:p>
        </p:txBody>
      </p:sp>
      <p:sp>
        <p:nvSpPr>
          <p:cNvPr id="46" name="Rectangle 46"/>
          <p:cNvSpPr>
            <a:spLocks noGrp="1" noChangeArrowheads="1"/>
          </p:cNvSpPr>
          <p:nvPr>
            <p:ph type="sldNum" sz="quarter" idx="12"/>
          </p:nvPr>
        </p:nvSpPr>
        <p:spPr/>
        <p:txBody>
          <a:bodyPr/>
          <a:lstStyle>
            <a:lvl1pPr>
              <a:defRPr/>
            </a:lvl1pPr>
          </a:lstStyle>
          <a:p>
            <a:pPr>
              <a:defRPr/>
            </a:pPr>
            <a:fld id="{1E972906-042C-4B6F-8482-628CCA8CB1EB}" type="slidenum">
              <a:rPr lang="en-US" altLang="ja-JP"/>
              <a:pPr>
                <a:defRPr/>
              </a:pPr>
              <a:t>‹#›</a:t>
            </a:fld>
            <a:endParaRPr lang="en-US" altLang="ja-JP"/>
          </a:p>
        </p:txBody>
      </p:sp>
    </p:spTree>
    <p:extLst>
      <p:ext uri="{BB962C8B-B14F-4D97-AF65-F5344CB8AC3E}">
        <p14:creationId xmlns:p14="http://schemas.microsoft.com/office/powerpoint/2010/main" val="137364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67A5AE56-5777-479B-8C74-E3C00998229D}" type="slidenum">
              <a:rPr lang="en-US" altLang="ja-JP"/>
              <a:pPr>
                <a:defRPr/>
              </a:pPr>
              <a:t>‹#›</a:t>
            </a:fld>
            <a:endParaRPr lang="en-US" altLang="ja-JP"/>
          </a:p>
        </p:txBody>
      </p:sp>
    </p:spTree>
    <p:extLst>
      <p:ext uri="{BB962C8B-B14F-4D97-AF65-F5344CB8AC3E}">
        <p14:creationId xmlns:p14="http://schemas.microsoft.com/office/powerpoint/2010/main" val="32406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3D21E5E2-3377-4B2A-8F40-521023A42EE7}" type="slidenum">
              <a:rPr lang="en-US" altLang="ja-JP"/>
              <a:pPr>
                <a:defRPr/>
              </a:pPr>
              <a:t>‹#›</a:t>
            </a:fld>
            <a:endParaRPr lang="en-US" altLang="ja-JP"/>
          </a:p>
        </p:txBody>
      </p:sp>
    </p:spTree>
    <p:extLst>
      <p:ext uri="{BB962C8B-B14F-4D97-AF65-F5344CB8AC3E}">
        <p14:creationId xmlns:p14="http://schemas.microsoft.com/office/powerpoint/2010/main" val="65616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791AD784-46E8-4F12-B4F5-93ABC4A0D22A}" type="slidenum">
              <a:rPr lang="en-US" altLang="ja-JP"/>
              <a:pPr>
                <a:defRPr/>
              </a:pPr>
              <a:t>‹#›</a:t>
            </a:fld>
            <a:endParaRPr lang="en-US" altLang="ja-JP"/>
          </a:p>
        </p:txBody>
      </p:sp>
    </p:spTree>
    <p:extLst>
      <p:ext uri="{BB962C8B-B14F-4D97-AF65-F5344CB8AC3E}">
        <p14:creationId xmlns:p14="http://schemas.microsoft.com/office/powerpoint/2010/main" val="12204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5ADA9658-F39C-4795-8696-87537C56700D}" type="slidenum">
              <a:rPr lang="en-US" altLang="ja-JP"/>
              <a:pPr>
                <a:defRPr/>
              </a:pPr>
              <a:t>‹#›</a:t>
            </a:fld>
            <a:endParaRPr lang="en-US" altLang="ja-JP"/>
          </a:p>
        </p:txBody>
      </p:sp>
    </p:spTree>
    <p:extLst>
      <p:ext uri="{BB962C8B-B14F-4D97-AF65-F5344CB8AC3E}">
        <p14:creationId xmlns:p14="http://schemas.microsoft.com/office/powerpoint/2010/main" val="23559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1E95B1C9-FD2E-4C82-995B-D48A52D81654}" type="slidenum">
              <a:rPr lang="en-US" altLang="ja-JP"/>
              <a:pPr>
                <a:defRPr/>
              </a:pPr>
              <a:t>‹#›</a:t>
            </a:fld>
            <a:endParaRPr lang="en-US" altLang="ja-JP"/>
          </a:p>
        </p:txBody>
      </p:sp>
    </p:spTree>
    <p:extLst>
      <p:ext uri="{BB962C8B-B14F-4D97-AF65-F5344CB8AC3E}">
        <p14:creationId xmlns:p14="http://schemas.microsoft.com/office/powerpoint/2010/main" val="94053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E84398B1-C5F3-4016-9818-F1A251F67B73}" type="slidenum">
              <a:rPr lang="en-US" altLang="ja-JP"/>
              <a:pPr>
                <a:defRPr/>
              </a:pPr>
              <a:t>‹#›</a:t>
            </a:fld>
            <a:endParaRPr lang="en-US" altLang="ja-JP"/>
          </a:p>
        </p:txBody>
      </p:sp>
    </p:spTree>
    <p:extLst>
      <p:ext uri="{BB962C8B-B14F-4D97-AF65-F5344CB8AC3E}">
        <p14:creationId xmlns:p14="http://schemas.microsoft.com/office/powerpoint/2010/main" val="27197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6"/>
          <p:cNvSpPr>
            <a:spLocks noGrp="1" noChangeArrowheads="1"/>
          </p:cNvSpPr>
          <p:nvPr>
            <p:ph type="sldNum" sz="quarter" idx="12"/>
          </p:nvPr>
        </p:nvSpPr>
        <p:spPr>
          <a:ln/>
        </p:spPr>
        <p:txBody>
          <a:bodyPr/>
          <a:lstStyle>
            <a:lvl1pPr>
              <a:defRPr/>
            </a:lvl1pPr>
          </a:lstStyle>
          <a:p>
            <a:pPr>
              <a:defRPr/>
            </a:pPr>
            <a:fld id="{D64F4FE2-4E7B-4242-9730-F38CDB5E8F28}" type="slidenum">
              <a:rPr lang="en-US" altLang="ja-JP"/>
              <a:pPr>
                <a:defRPr/>
              </a:pPr>
              <a:t>‹#›</a:t>
            </a:fld>
            <a:endParaRPr lang="en-US" altLang="ja-JP"/>
          </a:p>
        </p:txBody>
      </p:sp>
    </p:spTree>
    <p:extLst>
      <p:ext uri="{BB962C8B-B14F-4D97-AF65-F5344CB8AC3E}">
        <p14:creationId xmlns:p14="http://schemas.microsoft.com/office/powerpoint/2010/main" val="238224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8ADF1AA0-42D5-40F9-9BE5-B3EE82A26AE8}" type="slidenum">
              <a:rPr lang="en-US" altLang="ja-JP"/>
              <a:pPr>
                <a:defRPr/>
              </a:pPr>
              <a:t>‹#›</a:t>
            </a:fld>
            <a:endParaRPr lang="en-US" altLang="ja-JP"/>
          </a:p>
        </p:txBody>
      </p:sp>
    </p:spTree>
    <p:extLst>
      <p:ext uri="{BB962C8B-B14F-4D97-AF65-F5344CB8AC3E}">
        <p14:creationId xmlns:p14="http://schemas.microsoft.com/office/powerpoint/2010/main" val="174657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6"/>
          <p:cNvSpPr>
            <a:spLocks noGrp="1" noChangeArrowheads="1"/>
          </p:cNvSpPr>
          <p:nvPr>
            <p:ph type="sldNum" sz="quarter" idx="12"/>
          </p:nvPr>
        </p:nvSpPr>
        <p:spPr>
          <a:ln/>
        </p:spPr>
        <p:txBody>
          <a:bodyPr/>
          <a:lstStyle>
            <a:lvl1pPr>
              <a:defRPr/>
            </a:lvl1pPr>
          </a:lstStyle>
          <a:p>
            <a:pPr>
              <a:defRPr/>
            </a:pPr>
            <a:fld id="{A4559D0C-EE95-4AFB-B226-3794DAF1A00D}" type="slidenum">
              <a:rPr lang="en-US" altLang="ja-JP"/>
              <a:pPr>
                <a:defRPr/>
              </a:pPr>
              <a:t>‹#›</a:t>
            </a:fld>
            <a:endParaRPr lang="en-US" altLang="ja-JP"/>
          </a:p>
        </p:txBody>
      </p:sp>
    </p:spTree>
    <p:extLst>
      <p:ext uri="{BB962C8B-B14F-4D97-AF65-F5344CB8AC3E}">
        <p14:creationId xmlns:p14="http://schemas.microsoft.com/office/powerpoint/2010/main" val="5344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A2831B31-E0F7-45AA-9C05-F35D4B2529D6}" type="slidenum">
              <a:rPr lang="en-US" altLang="ja-JP"/>
              <a:pPr>
                <a:defRPr/>
              </a:pPr>
              <a:t>‹#›</a:t>
            </a:fld>
            <a:endParaRPr lang="en-US" altLang="ja-JP"/>
          </a:p>
        </p:txBody>
      </p:sp>
    </p:spTree>
    <p:extLst>
      <p:ext uri="{BB962C8B-B14F-4D97-AF65-F5344CB8AC3E}">
        <p14:creationId xmlns:p14="http://schemas.microsoft.com/office/powerpoint/2010/main" val="8790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79DEC7C1-33C5-49FB-8F71-202B679820EC}" type="slidenum">
              <a:rPr lang="en-US" altLang="ja-JP"/>
              <a:pPr>
                <a:defRPr/>
              </a:pPr>
              <a:t>‹#›</a:t>
            </a:fld>
            <a:endParaRPr lang="en-US" altLang="ja-JP"/>
          </a:p>
        </p:txBody>
      </p:sp>
    </p:spTree>
    <p:extLst>
      <p:ext uri="{BB962C8B-B14F-4D97-AF65-F5344CB8AC3E}">
        <p14:creationId xmlns:p14="http://schemas.microsoft.com/office/powerpoint/2010/main" val="22564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1035"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37"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040"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042"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044"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pPr>
              <a:defRPr/>
            </a:pPr>
            <a:endParaRPr lang="en-US" altLang="ja-JP"/>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pPr>
              <a:defRPr/>
            </a:pPr>
            <a:endParaRPr lang="en-US" altLang="ja-JP"/>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pPr>
              <a:defRPr/>
            </a:pPr>
            <a:fld id="{92229D47-7A23-4269-A81B-B662F74B5E75}"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ja-JP" altLang="en-US" dirty="0">
                <a:solidFill>
                  <a:srgbClr val="FFFF00"/>
                </a:solidFill>
              </a:rPr>
              <a:t>医療通訳ボランティアとして</a:t>
            </a:r>
            <a:br>
              <a:rPr lang="en-US" altLang="ja-JP" dirty="0">
                <a:solidFill>
                  <a:srgbClr val="FFFF00"/>
                </a:solidFill>
              </a:rPr>
            </a:br>
            <a:r>
              <a:rPr lang="ja-JP" altLang="en-US" dirty="0">
                <a:solidFill>
                  <a:srgbClr val="FFFF00"/>
                </a:solidFill>
              </a:rPr>
              <a:t>知っておきたい精神医学</a:t>
            </a:r>
          </a:p>
        </p:txBody>
      </p:sp>
      <p:sp>
        <p:nvSpPr>
          <p:cNvPr id="2051" name="Rectangle 3"/>
          <p:cNvSpPr>
            <a:spLocks noGrp="1" noChangeArrowheads="1"/>
          </p:cNvSpPr>
          <p:nvPr>
            <p:ph type="subTitle" sz="quarter" idx="1"/>
          </p:nvPr>
        </p:nvSpPr>
        <p:spPr>
          <a:xfrm>
            <a:off x="1371600" y="3886200"/>
            <a:ext cx="6729413" cy="1752600"/>
          </a:xfrm>
        </p:spPr>
        <p:txBody>
          <a:bodyPr/>
          <a:lstStyle/>
          <a:p>
            <a:pPr eaLnBrk="1" hangingPunct="1">
              <a:defRPr/>
            </a:pPr>
            <a:r>
              <a:rPr lang="ja-JP" altLang="en-US" sz="3200" dirty="0"/>
              <a:t>田中精神科医オフィス</a:t>
            </a:r>
            <a:endParaRPr lang="en-US" altLang="ja-JP" sz="3200" dirty="0"/>
          </a:p>
          <a:p>
            <a:pPr eaLnBrk="1" hangingPunct="1">
              <a:defRPr/>
            </a:pPr>
            <a:r>
              <a:rPr lang="ja-JP" altLang="en-US" sz="3200" dirty="0"/>
              <a:t>田中　千足</a:t>
            </a:r>
          </a:p>
          <a:p>
            <a:pPr eaLnBrk="1" hangingPunct="1">
              <a:defRPr/>
            </a:pPr>
            <a:r>
              <a:rPr lang="en-US" altLang="ja-JP" sz="3200" dirty="0"/>
              <a:t>2020</a:t>
            </a:r>
            <a:r>
              <a:rPr lang="ja-JP" altLang="en-US" sz="3200" dirty="0"/>
              <a:t>年</a:t>
            </a:r>
            <a:r>
              <a:rPr lang="en-US" altLang="ja-JP" sz="3200" dirty="0"/>
              <a:t>9</a:t>
            </a:r>
            <a:r>
              <a:rPr lang="ja-JP" altLang="en-US" sz="3200" dirty="0"/>
              <a:t>月</a:t>
            </a:r>
            <a:r>
              <a:rPr lang="en-US" altLang="ja-JP" sz="3200" dirty="0"/>
              <a:t>19</a:t>
            </a:r>
            <a:r>
              <a:rPr lang="ja-JP" altLang="en-US" sz="3200" dirty="0"/>
              <a:t>日</a:t>
            </a:r>
          </a:p>
        </p:txBody>
      </p:sp>
      <p:sp>
        <p:nvSpPr>
          <p:cNvPr id="2" name="テキスト ボックス 1">
            <a:extLst>
              <a:ext uri="{FF2B5EF4-FFF2-40B4-BE49-F238E27FC236}">
                <a16:creationId xmlns:a16="http://schemas.microsoft.com/office/drawing/2014/main" id="{278D9CD4-84A0-4A4E-8AED-CEDF88151DC2}"/>
              </a:ext>
            </a:extLst>
          </p:cNvPr>
          <p:cNvSpPr txBox="1"/>
          <p:nvPr/>
        </p:nvSpPr>
        <p:spPr>
          <a:xfrm>
            <a:off x="1835696" y="476672"/>
            <a:ext cx="5400600" cy="369332"/>
          </a:xfrm>
          <a:prstGeom prst="rect">
            <a:avLst/>
          </a:prstGeom>
          <a:noFill/>
        </p:spPr>
        <p:txBody>
          <a:bodyPr wrap="square" rtlCol="0">
            <a:spAutoFit/>
          </a:bodyPr>
          <a:lstStyle/>
          <a:p>
            <a:r>
              <a:rPr kumimoji="1" lang="ja-JP" altLang="en-US" dirty="0"/>
              <a:t>みのお外国人医療サポートネット　研修会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0E52F-C036-47F1-AD3D-CAD80E5B1A45}"/>
              </a:ext>
            </a:extLst>
          </p:cNvPr>
          <p:cNvSpPr>
            <a:spLocks noGrp="1"/>
          </p:cNvSpPr>
          <p:nvPr>
            <p:ph type="title"/>
          </p:nvPr>
        </p:nvSpPr>
        <p:spPr/>
        <p:txBody>
          <a:bodyPr/>
          <a:lstStyle/>
          <a:p>
            <a:r>
              <a:rPr kumimoji="1" lang="ja-JP" altLang="en-US" dirty="0"/>
              <a:t>メンタルクリニック初診時同行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36ADCE4B-FB04-420C-8BC4-C7181F30F010}"/>
              </a:ext>
            </a:extLst>
          </p:cNvPr>
          <p:cNvSpPr>
            <a:spLocks noGrp="1"/>
          </p:cNvSpPr>
          <p:nvPr>
            <p:ph idx="1"/>
          </p:nvPr>
        </p:nvSpPr>
        <p:spPr>
          <a:xfrm>
            <a:off x="179512" y="1600200"/>
            <a:ext cx="8568952" cy="4979987"/>
          </a:xfrm>
        </p:spPr>
        <p:txBody>
          <a:bodyPr/>
          <a:lstStyle/>
          <a:p>
            <a:r>
              <a:rPr kumimoji="1" lang="ja-JP" altLang="en-US" dirty="0"/>
              <a:t>待合室では不安を減らす適度な会話はあっていいが、大きすぎる声での会話は慎む、音に過敏な患者さんも多いから</a:t>
            </a:r>
            <a:endParaRPr kumimoji="1" lang="en-US" altLang="ja-JP" dirty="0"/>
          </a:p>
          <a:p>
            <a:r>
              <a:rPr lang="ja-JP" altLang="en-US" dirty="0"/>
              <a:t>予診をとるクリニックもあるが、日本語で質問されているから的確に翻訳する</a:t>
            </a:r>
            <a:endParaRPr lang="en-US" altLang="ja-JP" dirty="0"/>
          </a:p>
          <a:p>
            <a:r>
              <a:rPr kumimoji="1" lang="ja-JP" altLang="en-US" dirty="0"/>
              <a:t>主訴として、不安、苦痛、抑うつ、身体症状を翻訳して書いてあげる</a:t>
            </a:r>
            <a:endParaRPr kumimoji="1" lang="en-US" altLang="ja-JP" dirty="0"/>
          </a:p>
          <a:p>
            <a:r>
              <a:rPr lang="ja-JP" altLang="en-US" dirty="0"/>
              <a:t>処方が出た場合、薬のもらい方、飲み方、副作用についてきちんと理解してもらう。</a:t>
            </a:r>
            <a:endParaRPr kumimoji="1" lang="ja-JP" altLang="en-US" dirty="0"/>
          </a:p>
        </p:txBody>
      </p:sp>
    </p:spTree>
    <p:extLst>
      <p:ext uri="{BB962C8B-B14F-4D97-AF65-F5344CB8AC3E}">
        <p14:creationId xmlns:p14="http://schemas.microsoft.com/office/powerpoint/2010/main" val="355463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9566B-0BFE-49BE-8A9A-2C4DBE12EBB4}"/>
              </a:ext>
            </a:extLst>
          </p:cNvPr>
          <p:cNvSpPr>
            <a:spLocks noGrp="1"/>
          </p:cNvSpPr>
          <p:nvPr>
            <p:ph type="title"/>
          </p:nvPr>
        </p:nvSpPr>
        <p:spPr/>
        <p:txBody>
          <a:bodyPr/>
          <a:lstStyle/>
          <a:p>
            <a:r>
              <a:rPr kumimoji="1" lang="ja-JP" altLang="en-US" dirty="0"/>
              <a:t>メンタルクリニック再診時以降</a:t>
            </a:r>
          </a:p>
        </p:txBody>
      </p:sp>
      <p:sp>
        <p:nvSpPr>
          <p:cNvPr id="3" name="コンテンツ プレースホルダー 2">
            <a:extLst>
              <a:ext uri="{FF2B5EF4-FFF2-40B4-BE49-F238E27FC236}">
                <a16:creationId xmlns:a16="http://schemas.microsoft.com/office/drawing/2014/main" id="{A6F3CFDD-5ADE-4B51-9F14-396C28C41599}"/>
              </a:ext>
            </a:extLst>
          </p:cNvPr>
          <p:cNvSpPr>
            <a:spLocks noGrp="1"/>
          </p:cNvSpPr>
          <p:nvPr>
            <p:ph idx="1"/>
          </p:nvPr>
        </p:nvSpPr>
        <p:spPr>
          <a:xfrm>
            <a:off x="457200" y="1124744"/>
            <a:ext cx="8229600" cy="5616624"/>
          </a:xfrm>
        </p:spPr>
        <p:txBody>
          <a:bodyPr/>
          <a:lstStyle/>
          <a:p>
            <a:r>
              <a:rPr kumimoji="1" lang="ja-JP" altLang="en-US" dirty="0"/>
              <a:t>前の診察からよくなったところ、続いている症状、かえって悪くなったところをきちんと医師に伝える</a:t>
            </a:r>
            <a:endParaRPr kumimoji="1" lang="en-US" altLang="ja-JP" dirty="0"/>
          </a:p>
          <a:p>
            <a:r>
              <a:rPr lang="ja-JP" altLang="en-US" dirty="0"/>
              <a:t>薬の副作用の有無、自己断薬していないか伝える</a:t>
            </a:r>
            <a:endParaRPr lang="en-US" altLang="ja-JP" dirty="0"/>
          </a:p>
          <a:p>
            <a:r>
              <a:rPr kumimoji="1" lang="ja-JP" altLang="en-US" dirty="0"/>
              <a:t>前回までに言えなかったことがあれば言ってもらうし、支援者が気付いていることは同意を得て話してもらう</a:t>
            </a:r>
            <a:endParaRPr kumimoji="1" lang="en-US" altLang="ja-JP" dirty="0"/>
          </a:p>
          <a:p>
            <a:r>
              <a:rPr lang="ja-JP" altLang="en-US" dirty="0"/>
              <a:t>医者の診立て、今後の方針をよく伝え、それへの患者の疑問を医師に伝える。</a:t>
            </a:r>
            <a:endParaRPr kumimoji="1" lang="ja-JP" altLang="en-US" dirty="0"/>
          </a:p>
        </p:txBody>
      </p:sp>
    </p:spTree>
    <p:extLst>
      <p:ext uri="{BB962C8B-B14F-4D97-AF65-F5344CB8AC3E}">
        <p14:creationId xmlns:p14="http://schemas.microsoft.com/office/powerpoint/2010/main" val="420215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9566B-0BFE-49BE-8A9A-2C4DBE12EBB4}"/>
              </a:ext>
            </a:extLst>
          </p:cNvPr>
          <p:cNvSpPr>
            <a:spLocks noGrp="1"/>
          </p:cNvSpPr>
          <p:nvPr>
            <p:ph type="title"/>
          </p:nvPr>
        </p:nvSpPr>
        <p:spPr/>
        <p:txBody>
          <a:bodyPr/>
          <a:lstStyle/>
          <a:p>
            <a:r>
              <a:rPr kumimoji="1" lang="ja-JP" altLang="en-US" dirty="0"/>
              <a:t>メンタルクリニック再診時以降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6F3CFDD-5ADE-4B51-9F14-396C28C41599}"/>
              </a:ext>
            </a:extLst>
          </p:cNvPr>
          <p:cNvSpPr>
            <a:spLocks noGrp="1"/>
          </p:cNvSpPr>
          <p:nvPr>
            <p:ph idx="1"/>
          </p:nvPr>
        </p:nvSpPr>
        <p:spPr>
          <a:xfrm>
            <a:off x="457200" y="1124744"/>
            <a:ext cx="8229600" cy="5616624"/>
          </a:xfrm>
        </p:spPr>
        <p:txBody>
          <a:bodyPr/>
          <a:lstStyle/>
          <a:p>
            <a:r>
              <a:rPr kumimoji="1" lang="ja-JP" altLang="en-US" dirty="0"/>
              <a:t>文化の違いを常に意識して、それにより医師ー患者関係に齟齬が生じていると考えられるときはその仲介する</a:t>
            </a:r>
            <a:endParaRPr kumimoji="1" lang="en-US" altLang="ja-JP" dirty="0"/>
          </a:p>
          <a:p>
            <a:r>
              <a:rPr lang="ja-JP" altLang="en-US" dirty="0"/>
              <a:t>その精神疾患の特性からくるものなのかを医師に聞いておく。そのことを患者さんに伝えてもいいし内密に聞くことも許される。</a:t>
            </a:r>
            <a:endParaRPr lang="en-US" altLang="ja-JP" dirty="0"/>
          </a:p>
          <a:p>
            <a:r>
              <a:rPr kumimoji="1" lang="ja-JP" altLang="en-US" dirty="0"/>
              <a:t>これは外国人患者に限らないが、精神疾患に対して偏見差別、烙印押しは絶対あってはならない</a:t>
            </a:r>
            <a:endParaRPr kumimoji="1" lang="en-US" altLang="ja-JP" dirty="0"/>
          </a:p>
          <a:p>
            <a:endParaRPr kumimoji="1" lang="ja-JP" altLang="en-US" dirty="0"/>
          </a:p>
        </p:txBody>
      </p:sp>
    </p:spTree>
    <p:extLst>
      <p:ext uri="{BB962C8B-B14F-4D97-AF65-F5344CB8AC3E}">
        <p14:creationId xmlns:p14="http://schemas.microsoft.com/office/powerpoint/2010/main" val="78821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瀧安寺04033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228600"/>
            <a:ext cx="8610600" cy="573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3"/>
          <p:cNvSpPr txBox="1">
            <a:spLocks noChangeArrowheads="1"/>
          </p:cNvSpPr>
          <p:nvPr/>
        </p:nvSpPr>
        <p:spPr bwMode="auto">
          <a:xfrm>
            <a:off x="762000" y="6019800"/>
            <a:ext cx="549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endParaRPr lang="ja-JP" altLang="en-US" sz="2400">
              <a:latin typeface="Times New Roman" pitchFamily="18" charset="0"/>
            </a:endParaRPr>
          </a:p>
        </p:txBody>
      </p:sp>
      <p:sp>
        <p:nvSpPr>
          <p:cNvPr id="10244" name="Text Box 4"/>
          <p:cNvSpPr txBox="1">
            <a:spLocks noChangeArrowheads="1"/>
          </p:cNvSpPr>
          <p:nvPr/>
        </p:nvSpPr>
        <p:spPr bwMode="auto">
          <a:xfrm>
            <a:off x="457200" y="6096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3</a:t>
            </a:r>
            <a:r>
              <a:rPr lang="ja-JP" altLang="en-US" sz="2400">
                <a:latin typeface="Times New Roman" pitchFamily="18" charset="0"/>
              </a:rPr>
              <a:t>月</a:t>
            </a:r>
            <a:r>
              <a:rPr lang="en-US" altLang="ja-JP" sz="2400">
                <a:latin typeface="Times New Roman" pitchFamily="18" charset="0"/>
              </a:rPr>
              <a:t>31</a:t>
            </a:r>
            <a:r>
              <a:rPr lang="ja-JP" altLang="en-US" sz="2400">
                <a:latin typeface="Times New Roman" pitchFamily="18" charset="0"/>
              </a:rPr>
              <a:t>日　瀧安寺鳳凰閣</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771775" y="1773238"/>
            <a:ext cx="2952750" cy="424815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126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こころと脳</a:t>
            </a:r>
          </a:p>
        </p:txBody>
      </p:sp>
      <p:sp>
        <p:nvSpPr>
          <p:cNvPr id="45060" name="Oval 4"/>
          <p:cNvSpPr>
            <a:spLocks noChangeArrowheads="1"/>
          </p:cNvSpPr>
          <p:nvPr/>
        </p:nvSpPr>
        <p:spPr bwMode="auto">
          <a:xfrm>
            <a:off x="3132138" y="2420938"/>
            <a:ext cx="2232025" cy="1296987"/>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1" name="Oval 5"/>
          <p:cNvSpPr>
            <a:spLocks noChangeArrowheads="1"/>
          </p:cNvSpPr>
          <p:nvPr/>
        </p:nvSpPr>
        <p:spPr bwMode="auto">
          <a:xfrm>
            <a:off x="3203575" y="4292600"/>
            <a:ext cx="2160588"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latin typeface="Tahoma" pitchFamily="34" charset="0"/>
              </a:rPr>
              <a:t>脳</a:t>
            </a:r>
          </a:p>
        </p:txBody>
      </p:sp>
      <p:sp>
        <p:nvSpPr>
          <p:cNvPr id="45063" name="AutoShape 7"/>
          <p:cNvSpPr>
            <a:spLocks noChangeArrowheads="1"/>
          </p:cNvSpPr>
          <p:nvPr/>
        </p:nvSpPr>
        <p:spPr bwMode="auto">
          <a:xfrm>
            <a:off x="1331913" y="2565400"/>
            <a:ext cx="976312" cy="719138"/>
          </a:xfrm>
          <a:prstGeom prst="rightArrow">
            <a:avLst>
              <a:gd name="adj1" fmla="val 50000"/>
              <a:gd name="adj2" fmla="val 3394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4" name="AutoShape 8"/>
          <p:cNvSpPr>
            <a:spLocks noChangeArrowheads="1"/>
          </p:cNvSpPr>
          <p:nvPr/>
        </p:nvSpPr>
        <p:spPr bwMode="auto">
          <a:xfrm>
            <a:off x="1476375" y="4724400"/>
            <a:ext cx="976313" cy="720725"/>
          </a:xfrm>
          <a:prstGeom prst="rightArrow">
            <a:avLst>
              <a:gd name="adj1" fmla="val 50000"/>
              <a:gd name="adj2" fmla="val 33866"/>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5" name="AutoShape 9"/>
          <p:cNvSpPr>
            <a:spLocks noChangeArrowheads="1"/>
          </p:cNvSpPr>
          <p:nvPr/>
        </p:nvSpPr>
        <p:spPr bwMode="auto">
          <a:xfrm>
            <a:off x="5940425" y="2565400"/>
            <a:ext cx="976313" cy="628650"/>
          </a:xfrm>
          <a:prstGeom prst="leftArrow">
            <a:avLst>
              <a:gd name="adj1" fmla="val 50000"/>
              <a:gd name="adj2" fmla="val 38826"/>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6" name="AutoShape 10"/>
          <p:cNvSpPr>
            <a:spLocks noChangeArrowheads="1"/>
          </p:cNvSpPr>
          <p:nvPr/>
        </p:nvSpPr>
        <p:spPr bwMode="auto">
          <a:xfrm>
            <a:off x="6011863" y="4797425"/>
            <a:ext cx="976312" cy="647700"/>
          </a:xfrm>
          <a:prstGeom prst="leftArrow">
            <a:avLst>
              <a:gd name="adj1" fmla="val 50000"/>
              <a:gd name="adj2" fmla="val 3768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7" name="AutoShape 11"/>
          <p:cNvSpPr>
            <a:spLocks noChangeArrowheads="1"/>
          </p:cNvSpPr>
          <p:nvPr/>
        </p:nvSpPr>
        <p:spPr bwMode="auto">
          <a:xfrm rot="-2660152">
            <a:off x="5795963" y="3357563"/>
            <a:ext cx="1284287" cy="1300162"/>
          </a:xfrm>
          <a:custGeom>
            <a:avLst/>
            <a:gdLst>
              <a:gd name="T0" fmla="*/ 917373 w 21600"/>
              <a:gd name="T1" fmla="*/ 0 h 21600"/>
              <a:gd name="T2" fmla="*/ 550400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0 w 21600"/>
              <a:gd name="T13" fmla="*/ 742958 h 21600"/>
              <a:gd name="T14" fmla="*/ 1284287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8" name="AutoShape 12"/>
          <p:cNvSpPr>
            <a:spLocks noChangeArrowheads="1"/>
          </p:cNvSpPr>
          <p:nvPr/>
        </p:nvSpPr>
        <p:spPr bwMode="auto">
          <a:xfrm rot="8139827">
            <a:off x="1403350" y="3357563"/>
            <a:ext cx="1284288" cy="1300162"/>
          </a:xfrm>
          <a:custGeom>
            <a:avLst/>
            <a:gdLst>
              <a:gd name="T0" fmla="*/ 917374 w 21600"/>
              <a:gd name="T1" fmla="*/ 0 h 21600"/>
              <a:gd name="T2" fmla="*/ 550401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1 w 21600"/>
              <a:gd name="T13" fmla="*/ 742958 h 21600"/>
              <a:gd name="T14" fmla="*/ 1284288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9" name="AutoShape 13"/>
          <p:cNvSpPr>
            <a:spLocks noChangeArrowheads="1"/>
          </p:cNvSpPr>
          <p:nvPr/>
        </p:nvSpPr>
        <p:spPr bwMode="auto">
          <a:xfrm>
            <a:off x="3635375" y="3644900"/>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0" name="AutoShape 14"/>
          <p:cNvSpPr>
            <a:spLocks noChangeArrowheads="1"/>
          </p:cNvSpPr>
          <p:nvPr/>
        </p:nvSpPr>
        <p:spPr bwMode="auto">
          <a:xfrm rot="10800000">
            <a:off x="4427538" y="3716338"/>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1" name="Text Box 15"/>
          <p:cNvSpPr txBox="1">
            <a:spLocks noChangeArrowheads="1"/>
          </p:cNvSpPr>
          <p:nvPr/>
        </p:nvSpPr>
        <p:spPr bwMode="auto">
          <a:xfrm>
            <a:off x="3419475" y="27813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a:solidFill>
                  <a:srgbClr val="FF0000"/>
                </a:solidFill>
                <a:latin typeface="Tahoma" pitchFamily="34" charset="0"/>
              </a:rPr>
              <a:t>こころ</a:t>
            </a:r>
          </a:p>
        </p:txBody>
      </p:sp>
      <p:sp>
        <p:nvSpPr>
          <p:cNvPr id="45072" name="Text Box 16"/>
          <p:cNvSpPr txBox="1">
            <a:spLocks noChangeArrowheads="1"/>
          </p:cNvSpPr>
          <p:nvPr/>
        </p:nvSpPr>
        <p:spPr bwMode="auto">
          <a:xfrm>
            <a:off x="539750"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ストレス</a:t>
            </a:r>
          </a:p>
        </p:txBody>
      </p:sp>
      <p:sp>
        <p:nvSpPr>
          <p:cNvPr id="45073" name="Text Box 17"/>
          <p:cNvSpPr txBox="1">
            <a:spLocks noChangeArrowheads="1"/>
          </p:cNvSpPr>
          <p:nvPr/>
        </p:nvSpPr>
        <p:spPr bwMode="auto">
          <a:xfrm>
            <a:off x="7092950" y="1700213"/>
            <a:ext cx="165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治療</a:t>
            </a:r>
          </a:p>
        </p:txBody>
      </p:sp>
      <p:sp>
        <p:nvSpPr>
          <p:cNvPr id="11281" name="Text Box 18"/>
          <p:cNvSpPr txBox="1">
            <a:spLocks noChangeArrowheads="1"/>
          </p:cNvSpPr>
          <p:nvPr/>
        </p:nvSpPr>
        <p:spPr bwMode="auto">
          <a:xfrm>
            <a:off x="179388" y="2565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2400">
              <a:latin typeface="Tahoma" pitchFamily="34" charset="0"/>
            </a:endParaRPr>
          </a:p>
        </p:txBody>
      </p:sp>
      <p:sp>
        <p:nvSpPr>
          <p:cNvPr id="45075" name="Text Box 19"/>
          <p:cNvSpPr txBox="1">
            <a:spLocks noChangeArrowheads="1"/>
          </p:cNvSpPr>
          <p:nvPr/>
        </p:nvSpPr>
        <p:spPr bwMode="auto">
          <a:xfrm>
            <a:off x="250825" y="270827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心理的</a:t>
            </a:r>
          </a:p>
        </p:txBody>
      </p:sp>
      <p:sp>
        <p:nvSpPr>
          <p:cNvPr id="45076" name="Text Box 20"/>
          <p:cNvSpPr txBox="1">
            <a:spLocks noChangeArrowheads="1"/>
          </p:cNvSpPr>
          <p:nvPr/>
        </p:nvSpPr>
        <p:spPr bwMode="auto">
          <a:xfrm>
            <a:off x="395288" y="37163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社会的</a:t>
            </a:r>
          </a:p>
        </p:txBody>
      </p:sp>
      <p:sp>
        <p:nvSpPr>
          <p:cNvPr id="45077" name="Text Box 21"/>
          <p:cNvSpPr txBox="1">
            <a:spLocks noChangeArrowheads="1"/>
          </p:cNvSpPr>
          <p:nvPr/>
        </p:nvSpPr>
        <p:spPr bwMode="auto">
          <a:xfrm>
            <a:off x="468313" y="4652963"/>
            <a:ext cx="1008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生物学的</a:t>
            </a:r>
          </a:p>
        </p:txBody>
      </p:sp>
      <p:sp>
        <p:nvSpPr>
          <p:cNvPr id="45078" name="Text Box 22"/>
          <p:cNvSpPr txBox="1">
            <a:spLocks noChangeArrowheads="1"/>
          </p:cNvSpPr>
          <p:nvPr/>
        </p:nvSpPr>
        <p:spPr bwMode="auto">
          <a:xfrm>
            <a:off x="7092950" y="249237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カウンセリング・精神療法</a:t>
            </a:r>
          </a:p>
        </p:txBody>
      </p:sp>
      <p:sp>
        <p:nvSpPr>
          <p:cNvPr id="45079" name="Text Box 23"/>
          <p:cNvSpPr txBox="1">
            <a:spLocks noChangeArrowheads="1"/>
          </p:cNvSpPr>
          <p:nvPr/>
        </p:nvSpPr>
        <p:spPr bwMode="auto">
          <a:xfrm>
            <a:off x="7164388"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環境調整</a:t>
            </a:r>
          </a:p>
        </p:txBody>
      </p:sp>
      <p:sp>
        <p:nvSpPr>
          <p:cNvPr id="45080" name="Text Box 24"/>
          <p:cNvSpPr txBox="1">
            <a:spLocks noChangeArrowheads="1"/>
          </p:cNvSpPr>
          <p:nvPr/>
        </p:nvSpPr>
        <p:spPr bwMode="auto">
          <a:xfrm>
            <a:off x="7092950" y="48688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薬物療法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71"/>
                                        </p:tgtEl>
                                        <p:attrNameLst>
                                          <p:attrName>style.visibility</p:attrName>
                                        </p:attrNameLst>
                                      </p:cBhvr>
                                      <p:to>
                                        <p:strVal val="visible"/>
                                      </p:to>
                                    </p:set>
                                    <p:animEffect transition="in" filter="blinds(horizontal)">
                                      <p:cBhvr>
                                        <p:cTn id="17" dur="500"/>
                                        <p:tgtEl>
                                          <p:spTgt spid="450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1">
                                            <p:bg/>
                                          </p:spTgt>
                                        </p:tgtEl>
                                        <p:attrNameLst>
                                          <p:attrName>style.visibility</p:attrName>
                                        </p:attrNameLst>
                                      </p:cBhvr>
                                      <p:to>
                                        <p:strVal val="visible"/>
                                      </p:to>
                                    </p:set>
                                    <p:animEffect transition="in" filter="blinds(horizontal)">
                                      <p:cBhvr>
                                        <p:cTn id="22" dur="500"/>
                                        <p:tgtEl>
                                          <p:spTgt spid="45061">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27" dur="500"/>
                                        <p:tgtEl>
                                          <p:spTgt spid="450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blinds(horizontal)">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blinds(horizontal)">
                                      <p:cBhvr>
                                        <p:cTn id="37" dur="500"/>
                                        <p:tgtEl>
                                          <p:spTgt spid="45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0-#ppt_w/2"/>
                                          </p:val>
                                        </p:tav>
                                        <p:tav tm="100000">
                                          <p:val>
                                            <p:strVal val="#ppt_x"/>
                                          </p:val>
                                        </p:tav>
                                      </p:tavLst>
                                    </p:anim>
                                    <p:anim calcmode="lin" valueType="num">
                                      <p:cBhvr additive="base">
                                        <p:cTn id="4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75"/>
                                        </p:tgtEl>
                                        <p:attrNameLst>
                                          <p:attrName>style.visibility</p:attrName>
                                        </p:attrNameLst>
                                      </p:cBhvr>
                                      <p:to>
                                        <p:strVal val="visible"/>
                                      </p:to>
                                    </p:set>
                                    <p:anim calcmode="lin" valueType="num">
                                      <p:cBhvr additive="base">
                                        <p:cTn id="48" dur="500" fill="hold"/>
                                        <p:tgtEl>
                                          <p:spTgt spid="45075"/>
                                        </p:tgtEl>
                                        <p:attrNameLst>
                                          <p:attrName>ppt_x</p:attrName>
                                        </p:attrNameLst>
                                      </p:cBhvr>
                                      <p:tavLst>
                                        <p:tav tm="0">
                                          <p:val>
                                            <p:strVal val="0-#ppt_w/2"/>
                                          </p:val>
                                        </p:tav>
                                        <p:tav tm="100000">
                                          <p:val>
                                            <p:strVal val="#ppt_x"/>
                                          </p:val>
                                        </p:tav>
                                      </p:tavLst>
                                    </p:anim>
                                    <p:anim calcmode="lin" valueType="num">
                                      <p:cBhvr additive="base">
                                        <p:cTn id="49" dur="500" fill="hold"/>
                                        <p:tgtEl>
                                          <p:spTgt spid="4507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5063"/>
                                        </p:tgtEl>
                                        <p:attrNameLst>
                                          <p:attrName>style.visibility</p:attrName>
                                        </p:attrNameLst>
                                      </p:cBhvr>
                                      <p:to>
                                        <p:strVal val="visible"/>
                                      </p:to>
                                    </p:set>
                                    <p:anim calcmode="lin" valueType="num">
                                      <p:cBhvr additive="base">
                                        <p:cTn id="52" dur="500" fill="hold"/>
                                        <p:tgtEl>
                                          <p:spTgt spid="45063"/>
                                        </p:tgtEl>
                                        <p:attrNameLst>
                                          <p:attrName>ppt_x</p:attrName>
                                        </p:attrNameLst>
                                      </p:cBhvr>
                                      <p:tavLst>
                                        <p:tav tm="0">
                                          <p:val>
                                            <p:strVal val="0-#ppt_w/2"/>
                                          </p:val>
                                        </p:tav>
                                        <p:tav tm="100000">
                                          <p:val>
                                            <p:strVal val="#ppt_x"/>
                                          </p:val>
                                        </p:tav>
                                      </p:tavLst>
                                    </p:anim>
                                    <p:anim calcmode="lin" valueType="num">
                                      <p:cBhvr additive="base">
                                        <p:cTn id="53"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5077"/>
                                        </p:tgtEl>
                                        <p:attrNameLst>
                                          <p:attrName>style.visibility</p:attrName>
                                        </p:attrNameLst>
                                      </p:cBhvr>
                                      <p:to>
                                        <p:strVal val="visible"/>
                                      </p:to>
                                    </p:set>
                                    <p:anim calcmode="lin" valueType="num">
                                      <p:cBhvr additive="base">
                                        <p:cTn id="58" dur="500" fill="hold"/>
                                        <p:tgtEl>
                                          <p:spTgt spid="45077"/>
                                        </p:tgtEl>
                                        <p:attrNameLst>
                                          <p:attrName>ppt_x</p:attrName>
                                        </p:attrNameLst>
                                      </p:cBhvr>
                                      <p:tavLst>
                                        <p:tav tm="0">
                                          <p:val>
                                            <p:strVal val="0-#ppt_w/2"/>
                                          </p:val>
                                        </p:tav>
                                        <p:tav tm="100000">
                                          <p:val>
                                            <p:strVal val="#ppt_x"/>
                                          </p:val>
                                        </p:tav>
                                      </p:tavLst>
                                    </p:anim>
                                    <p:anim calcmode="lin" valueType="num">
                                      <p:cBhvr additive="base">
                                        <p:cTn id="59" dur="500" fill="hold"/>
                                        <p:tgtEl>
                                          <p:spTgt spid="4507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064"/>
                                        </p:tgtEl>
                                        <p:attrNameLst>
                                          <p:attrName>style.visibility</p:attrName>
                                        </p:attrNameLst>
                                      </p:cBhvr>
                                      <p:to>
                                        <p:strVal val="visible"/>
                                      </p:to>
                                    </p:set>
                                    <p:anim calcmode="lin" valueType="num">
                                      <p:cBhvr additive="base">
                                        <p:cTn id="62" dur="500" fill="hold"/>
                                        <p:tgtEl>
                                          <p:spTgt spid="45064"/>
                                        </p:tgtEl>
                                        <p:attrNameLst>
                                          <p:attrName>ppt_x</p:attrName>
                                        </p:attrNameLst>
                                      </p:cBhvr>
                                      <p:tavLst>
                                        <p:tav tm="0">
                                          <p:val>
                                            <p:strVal val="0-#ppt_w/2"/>
                                          </p:val>
                                        </p:tav>
                                        <p:tav tm="100000">
                                          <p:val>
                                            <p:strVal val="#ppt_x"/>
                                          </p:val>
                                        </p:tav>
                                      </p:tavLst>
                                    </p:anim>
                                    <p:anim calcmode="lin" valueType="num">
                                      <p:cBhvr additive="base">
                                        <p:cTn id="63"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5076"/>
                                        </p:tgtEl>
                                        <p:attrNameLst>
                                          <p:attrName>style.visibility</p:attrName>
                                        </p:attrNameLst>
                                      </p:cBhvr>
                                      <p:to>
                                        <p:strVal val="visible"/>
                                      </p:to>
                                    </p:set>
                                    <p:anim calcmode="lin" valueType="num">
                                      <p:cBhvr additive="base">
                                        <p:cTn id="68" dur="500" fill="hold"/>
                                        <p:tgtEl>
                                          <p:spTgt spid="45076"/>
                                        </p:tgtEl>
                                        <p:attrNameLst>
                                          <p:attrName>ppt_x</p:attrName>
                                        </p:attrNameLst>
                                      </p:cBhvr>
                                      <p:tavLst>
                                        <p:tav tm="0">
                                          <p:val>
                                            <p:strVal val="0-#ppt_w/2"/>
                                          </p:val>
                                        </p:tav>
                                        <p:tav tm="100000">
                                          <p:val>
                                            <p:strVal val="#ppt_x"/>
                                          </p:val>
                                        </p:tav>
                                      </p:tavLst>
                                    </p:anim>
                                    <p:anim calcmode="lin" valueType="num">
                                      <p:cBhvr additive="base">
                                        <p:cTn id="69" dur="500" fill="hold"/>
                                        <p:tgtEl>
                                          <p:spTgt spid="4507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5068"/>
                                        </p:tgtEl>
                                        <p:attrNameLst>
                                          <p:attrName>style.visibility</p:attrName>
                                        </p:attrNameLst>
                                      </p:cBhvr>
                                      <p:to>
                                        <p:strVal val="visible"/>
                                      </p:to>
                                    </p:set>
                                    <p:anim calcmode="lin" valueType="num">
                                      <p:cBhvr additive="base">
                                        <p:cTn id="72" dur="500" fill="hold"/>
                                        <p:tgtEl>
                                          <p:spTgt spid="45068"/>
                                        </p:tgtEl>
                                        <p:attrNameLst>
                                          <p:attrName>ppt_x</p:attrName>
                                        </p:attrNameLst>
                                      </p:cBhvr>
                                      <p:tavLst>
                                        <p:tav tm="0">
                                          <p:val>
                                            <p:strVal val="0-#ppt_w/2"/>
                                          </p:val>
                                        </p:tav>
                                        <p:tav tm="100000">
                                          <p:val>
                                            <p:strVal val="#ppt_x"/>
                                          </p:val>
                                        </p:tav>
                                      </p:tavLst>
                                    </p:anim>
                                    <p:anim calcmode="lin" valueType="num">
                                      <p:cBhvr additive="base">
                                        <p:cTn id="73" dur="500" fill="hold"/>
                                        <p:tgtEl>
                                          <p:spTgt spid="45068"/>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45073"/>
                                        </p:tgtEl>
                                        <p:attrNameLst>
                                          <p:attrName>style.visibility</p:attrName>
                                        </p:attrNameLst>
                                      </p:cBhvr>
                                      <p:to>
                                        <p:strVal val="visible"/>
                                      </p:to>
                                    </p:set>
                                    <p:anim calcmode="lin" valueType="num">
                                      <p:cBhvr additive="base">
                                        <p:cTn id="78" dur="500" fill="hold"/>
                                        <p:tgtEl>
                                          <p:spTgt spid="45073"/>
                                        </p:tgtEl>
                                        <p:attrNameLst>
                                          <p:attrName>ppt_x</p:attrName>
                                        </p:attrNameLst>
                                      </p:cBhvr>
                                      <p:tavLst>
                                        <p:tav tm="0">
                                          <p:val>
                                            <p:strVal val="1+#ppt_w/2"/>
                                          </p:val>
                                        </p:tav>
                                        <p:tav tm="100000">
                                          <p:val>
                                            <p:strVal val="#ppt_x"/>
                                          </p:val>
                                        </p:tav>
                                      </p:tavLst>
                                    </p:anim>
                                    <p:anim calcmode="lin" valueType="num">
                                      <p:cBhvr additive="base">
                                        <p:cTn id="79"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065"/>
                                        </p:tgtEl>
                                        <p:attrNameLst>
                                          <p:attrName>style.visibility</p:attrName>
                                        </p:attrNameLst>
                                      </p:cBhvr>
                                      <p:to>
                                        <p:strVal val="visible"/>
                                      </p:to>
                                    </p:set>
                                    <p:anim calcmode="lin" valueType="num">
                                      <p:cBhvr additive="base">
                                        <p:cTn id="84" dur="500" fill="hold"/>
                                        <p:tgtEl>
                                          <p:spTgt spid="45065"/>
                                        </p:tgtEl>
                                        <p:attrNameLst>
                                          <p:attrName>ppt_x</p:attrName>
                                        </p:attrNameLst>
                                      </p:cBhvr>
                                      <p:tavLst>
                                        <p:tav tm="0">
                                          <p:val>
                                            <p:strVal val="1+#ppt_w/2"/>
                                          </p:val>
                                        </p:tav>
                                        <p:tav tm="100000">
                                          <p:val>
                                            <p:strVal val="#ppt_x"/>
                                          </p:val>
                                        </p:tav>
                                      </p:tavLst>
                                    </p:anim>
                                    <p:anim calcmode="lin" valueType="num">
                                      <p:cBhvr additive="base">
                                        <p:cTn id="85" dur="500" fill="hold"/>
                                        <p:tgtEl>
                                          <p:spTgt spid="4506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5078"/>
                                        </p:tgtEl>
                                        <p:attrNameLst>
                                          <p:attrName>style.visibility</p:attrName>
                                        </p:attrNameLst>
                                      </p:cBhvr>
                                      <p:to>
                                        <p:strVal val="visible"/>
                                      </p:to>
                                    </p:set>
                                    <p:anim calcmode="lin" valueType="num">
                                      <p:cBhvr additive="base">
                                        <p:cTn id="88" dur="500" fill="hold"/>
                                        <p:tgtEl>
                                          <p:spTgt spid="45078"/>
                                        </p:tgtEl>
                                        <p:attrNameLst>
                                          <p:attrName>ppt_x</p:attrName>
                                        </p:attrNameLst>
                                      </p:cBhvr>
                                      <p:tavLst>
                                        <p:tav tm="0">
                                          <p:val>
                                            <p:strVal val="1+#ppt_w/2"/>
                                          </p:val>
                                        </p:tav>
                                        <p:tav tm="100000">
                                          <p:val>
                                            <p:strVal val="#ppt_x"/>
                                          </p:val>
                                        </p:tav>
                                      </p:tavLst>
                                    </p:anim>
                                    <p:anim calcmode="lin" valueType="num">
                                      <p:cBhvr additive="base">
                                        <p:cTn id="89" dur="500" fill="hold"/>
                                        <p:tgtEl>
                                          <p:spTgt spid="45078"/>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5066"/>
                                        </p:tgtEl>
                                        <p:attrNameLst>
                                          <p:attrName>style.visibility</p:attrName>
                                        </p:attrNameLst>
                                      </p:cBhvr>
                                      <p:to>
                                        <p:strVal val="visible"/>
                                      </p:to>
                                    </p:set>
                                    <p:anim calcmode="lin" valueType="num">
                                      <p:cBhvr additive="base">
                                        <p:cTn id="94" dur="500" fill="hold"/>
                                        <p:tgtEl>
                                          <p:spTgt spid="45066"/>
                                        </p:tgtEl>
                                        <p:attrNameLst>
                                          <p:attrName>ppt_x</p:attrName>
                                        </p:attrNameLst>
                                      </p:cBhvr>
                                      <p:tavLst>
                                        <p:tav tm="0">
                                          <p:val>
                                            <p:strVal val="1+#ppt_w/2"/>
                                          </p:val>
                                        </p:tav>
                                        <p:tav tm="100000">
                                          <p:val>
                                            <p:strVal val="#ppt_x"/>
                                          </p:val>
                                        </p:tav>
                                      </p:tavLst>
                                    </p:anim>
                                    <p:anim calcmode="lin" valueType="num">
                                      <p:cBhvr additive="base">
                                        <p:cTn id="95" dur="500" fill="hold"/>
                                        <p:tgtEl>
                                          <p:spTgt spid="45066"/>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 calcmode="lin" valueType="num">
                                      <p:cBhvr additive="base">
                                        <p:cTn id="98" dur="500" fill="hold"/>
                                        <p:tgtEl>
                                          <p:spTgt spid="45080"/>
                                        </p:tgtEl>
                                        <p:attrNameLst>
                                          <p:attrName>ppt_x</p:attrName>
                                        </p:attrNameLst>
                                      </p:cBhvr>
                                      <p:tavLst>
                                        <p:tav tm="0">
                                          <p:val>
                                            <p:strVal val="1+#ppt_w/2"/>
                                          </p:val>
                                        </p:tav>
                                        <p:tav tm="100000">
                                          <p:val>
                                            <p:strVal val="#ppt_x"/>
                                          </p:val>
                                        </p:tav>
                                      </p:tavLst>
                                    </p:anim>
                                    <p:anim calcmode="lin" valueType="num">
                                      <p:cBhvr additive="base">
                                        <p:cTn id="99"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5067"/>
                                        </p:tgtEl>
                                        <p:attrNameLst>
                                          <p:attrName>style.visibility</p:attrName>
                                        </p:attrNameLst>
                                      </p:cBhvr>
                                      <p:to>
                                        <p:strVal val="visible"/>
                                      </p:to>
                                    </p:set>
                                    <p:anim calcmode="lin" valueType="num">
                                      <p:cBhvr additive="base">
                                        <p:cTn id="104" dur="500" fill="hold"/>
                                        <p:tgtEl>
                                          <p:spTgt spid="45067"/>
                                        </p:tgtEl>
                                        <p:attrNameLst>
                                          <p:attrName>ppt_x</p:attrName>
                                        </p:attrNameLst>
                                      </p:cBhvr>
                                      <p:tavLst>
                                        <p:tav tm="0">
                                          <p:val>
                                            <p:strVal val="1+#ppt_w/2"/>
                                          </p:val>
                                        </p:tav>
                                        <p:tav tm="100000">
                                          <p:val>
                                            <p:strVal val="#ppt_x"/>
                                          </p:val>
                                        </p:tav>
                                      </p:tavLst>
                                    </p:anim>
                                    <p:anim calcmode="lin" valueType="num">
                                      <p:cBhvr additive="base">
                                        <p:cTn id="105" dur="500" fill="hold"/>
                                        <p:tgtEl>
                                          <p:spTgt spid="4506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5079"/>
                                        </p:tgtEl>
                                        <p:attrNameLst>
                                          <p:attrName>style.visibility</p:attrName>
                                        </p:attrNameLst>
                                      </p:cBhvr>
                                      <p:to>
                                        <p:strVal val="visible"/>
                                      </p:to>
                                    </p:set>
                                    <p:anim calcmode="lin" valueType="num">
                                      <p:cBhvr additive="base">
                                        <p:cTn id="108" dur="500" fill="hold"/>
                                        <p:tgtEl>
                                          <p:spTgt spid="45079"/>
                                        </p:tgtEl>
                                        <p:attrNameLst>
                                          <p:attrName>ppt_x</p:attrName>
                                        </p:attrNameLst>
                                      </p:cBhvr>
                                      <p:tavLst>
                                        <p:tav tm="0">
                                          <p:val>
                                            <p:strVal val="1+#ppt_w/2"/>
                                          </p:val>
                                        </p:tav>
                                        <p:tav tm="100000">
                                          <p:val>
                                            <p:strVal val="#ppt_x"/>
                                          </p:val>
                                        </p:tav>
                                      </p:tavLst>
                                    </p:anim>
                                    <p:anim calcmode="lin" valueType="num">
                                      <p:cBhvr additive="base">
                                        <p:cTn id="109" dur="500" fill="hold"/>
                                        <p:tgtEl>
                                          <p:spTgt spid="45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0" grpId="0" animBg="1"/>
      <p:bldP spid="45061" grpId="0" build="allAtOnce" animBg="1"/>
      <p:bldP spid="45063" grpId="0" animBg="1"/>
      <p:bldP spid="45064" grpId="0" animBg="1"/>
      <p:bldP spid="45065" grpId="0" animBg="1"/>
      <p:bldP spid="45066" grpId="0" animBg="1"/>
      <p:bldP spid="45067" grpId="0" animBg="1"/>
      <p:bldP spid="45068" grpId="0" animBg="1"/>
      <p:bldP spid="45069" grpId="0" animBg="1"/>
      <p:bldP spid="45070" grpId="0" animBg="1"/>
      <p:bldP spid="45071" grpId="0"/>
      <p:bldP spid="45072" grpId="0"/>
      <p:bldP spid="45073" grpId="0"/>
      <p:bldP spid="45075" grpId="0"/>
      <p:bldP spid="45076" grpId="0"/>
      <p:bldP spid="45077" grpId="0"/>
      <p:bldP spid="45078" grpId="0"/>
      <p:bldP spid="45079" grpId="0"/>
      <p:bldP spid="450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思考</a:t>
            </a:r>
          </a:p>
        </p:txBody>
      </p:sp>
      <p:sp>
        <p:nvSpPr>
          <p:cNvPr id="47110" name="Text Box 6"/>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感情</a:t>
            </a:r>
          </a:p>
        </p:txBody>
      </p:sp>
      <p:sp>
        <p:nvSpPr>
          <p:cNvPr id="47111" name="Text Box 7"/>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意欲</a:t>
            </a:r>
          </a:p>
        </p:txBody>
      </p:sp>
      <p:sp>
        <p:nvSpPr>
          <p:cNvPr id="12296" name="Rectangle 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心の動きの</a:t>
            </a:r>
            <a:r>
              <a:rPr lang="en-US" altLang="ja-JP">
                <a:solidFill>
                  <a:srgbClr val="FFFF00"/>
                </a:solidFill>
                <a:effectLst/>
              </a:rPr>
              <a:t>3</a:t>
            </a:r>
            <a:r>
              <a:rPr lang="ja-JP" altLang="en-US">
                <a:solidFill>
                  <a:srgbClr val="FFFF00"/>
                </a:solidFill>
                <a:effectLst/>
              </a:rPr>
              <a:t>要素</a:t>
            </a:r>
          </a:p>
        </p:txBody>
      </p:sp>
      <p:pic>
        <p:nvPicPr>
          <p:cNvPr id="47113" name="Picture 9"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0-#ppt_w/2"/>
                                          </p:val>
                                        </p:tav>
                                        <p:tav tm="100000">
                                          <p:val>
                                            <p:strVal val="#ppt_x"/>
                                          </p:val>
                                        </p:tav>
                                      </p:tavLst>
                                    </p:anim>
                                    <p:anim calcmode="lin" valueType="num">
                                      <p:cBhvr additive="base">
                                        <p:cTn id="8"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 calcmode="lin" valueType="num">
                                      <p:cBhvr additive="base">
                                        <p:cTn id="13" dur="500" fill="hold"/>
                                        <p:tgtEl>
                                          <p:spTgt spid="47113"/>
                                        </p:tgtEl>
                                        <p:attrNameLst>
                                          <p:attrName>ppt_x</p:attrName>
                                        </p:attrNameLst>
                                      </p:cBhvr>
                                      <p:tavLst>
                                        <p:tav tm="0">
                                          <p:val>
                                            <p:strVal val="1+#ppt_w/2"/>
                                          </p:val>
                                        </p:tav>
                                        <p:tav tm="100000">
                                          <p:val>
                                            <p:strVal val="#ppt_x"/>
                                          </p:val>
                                        </p:tav>
                                      </p:tavLst>
                                    </p:anim>
                                    <p:anim calcmode="lin" valueType="num">
                                      <p:cBhvr additive="base">
                                        <p:cTn id="1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0-#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additive="base">
                                        <p:cTn id="23" dur="500" fill="hold"/>
                                        <p:tgtEl>
                                          <p:spTgt spid="47109"/>
                                        </p:tgtEl>
                                        <p:attrNameLst>
                                          <p:attrName>ppt_x</p:attrName>
                                        </p:attrNameLst>
                                      </p:cBhvr>
                                      <p:tavLst>
                                        <p:tav tm="0">
                                          <p:val>
                                            <p:strVal val="0-#ppt_w/2"/>
                                          </p:val>
                                        </p:tav>
                                        <p:tav tm="100000">
                                          <p:val>
                                            <p:strVal val="#ppt_x"/>
                                          </p:val>
                                        </p:tav>
                                      </p:tavLst>
                                    </p:anim>
                                    <p:anim calcmode="lin" valueType="num">
                                      <p:cBhvr additive="base">
                                        <p:cTn id="24" dur="500" fill="hold"/>
                                        <p:tgtEl>
                                          <p:spTgt spid="47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47115"/>
                                        </p:tgtEl>
                                        <p:attrNameLst>
                                          <p:attrName>style.visibility</p:attrName>
                                        </p:attrNameLst>
                                      </p:cBhvr>
                                      <p:to>
                                        <p:strVal val="visible"/>
                                      </p:to>
                                    </p:set>
                                    <p:anim calcmode="lin" valueType="num">
                                      <p:cBhvr additive="base">
                                        <p:cTn id="29" dur="500" fill="hold"/>
                                        <p:tgtEl>
                                          <p:spTgt spid="47115"/>
                                        </p:tgtEl>
                                        <p:attrNameLst>
                                          <p:attrName>ppt_x</p:attrName>
                                        </p:attrNameLst>
                                      </p:cBhvr>
                                      <p:tavLst>
                                        <p:tav tm="0">
                                          <p:val>
                                            <p:strVal val="0-#ppt_w/2"/>
                                          </p:val>
                                        </p:tav>
                                        <p:tav tm="100000">
                                          <p:val>
                                            <p:strVal val="#ppt_x"/>
                                          </p:val>
                                        </p:tav>
                                      </p:tavLst>
                                    </p:anim>
                                    <p:anim calcmode="lin" valueType="num">
                                      <p:cBhvr additive="base">
                                        <p:cTn id="30"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7107"/>
                                        </p:tgtEl>
                                        <p:attrNameLst>
                                          <p:attrName>style.visibility</p:attrName>
                                        </p:attrNameLst>
                                      </p:cBhvr>
                                      <p:to>
                                        <p:strVal val="visible"/>
                                      </p:to>
                                    </p:set>
                                    <p:anim calcmode="lin" valueType="num">
                                      <p:cBhvr additive="base">
                                        <p:cTn id="35" dur="500" fill="hold"/>
                                        <p:tgtEl>
                                          <p:spTgt spid="47107"/>
                                        </p:tgtEl>
                                        <p:attrNameLst>
                                          <p:attrName>ppt_x</p:attrName>
                                        </p:attrNameLst>
                                      </p:cBhvr>
                                      <p:tavLst>
                                        <p:tav tm="0">
                                          <p:val>
                                            <p:strVal val="0-#ppt_w/2"/>
                                          </p:val>
                                        </p:tav>
                                        <p:tav tm="100000">
                                          <p:val>
                                            <p:strVal val="#ppt_x"/>
                                          </p:val>
                                        </p:tav>
                                      </p:tavLst>
                                    </p:anim>
                                    <p:anim calcmode="lin" valueType="num">
                                      <p:cBhvr additive="base">
                                        <p:cTn id="36" dur="500" fill="hold"/>
                                        <p:tgtEl>
                                          <p:spTgt spid="47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110"/>
                                        </p:tgtEl>
                                        <p:attrNameLst>
                                          <p:attrName>style.visibility</p:attrName>
                                        </p:attrNameLst>
                                      </p:cBhvr>
                                      <p:to>
                                        <p:strVal val="visible"/>
                                      </p:to>
                                    </p:set>
                                    <p:anim calcmode="lin" valueType="num">
                                      <p:cBhvr additive="base">
                                        <p:cTn id="39" dur="500" fill="hold"/>
                                        <p:tgtEl>
                                          <p:spTgt spid="47110"/>
                                        </p:tgtEl>
                                        <p:attrNameLst>
                                          <p:attrName>ppt_x</p:attrName>
                                        </p:attrNameLst>
                                      </p:cBhvr>
                                      <p:tavLst>
                                        <p:tav tm="0">
                                          <p:val>
                                            <p:strVal val="0-#ppt_w/2"/>
                                          </p:val>
                                        </p:tav>
                                        <p:tav tm="100000">
                                          <p:val>
                                            <p:strVal val="#ppt_x"/>
                                          </p:val>
                                        </p:tav>
                                      </p:tavLst>
                                    </p:anim>
                                    <p:anim calcmode="lin" valueType="num">
                                      <p:cBhvr additive="base">
                                        <p:cTn id="40" dur="500" fill="hold"/>
                                        <p:tgtEl>
                                          <p:spTgt spid="47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47116"/>
                                        </p:tgtEl>
                                        <p:attrNameLst>
                                          <p:attrName>style.visibility</p:attrName>
                                        </p:attrNameLst>
                                      </p:cBhvr>
                                      <p:to>
                                        <p:strVal val="visible"/>
                                      </p:to>
                                    </p:set>
                                    <p:anim calcmode="lin" valueType="num">
                                      <p:cBhvr additive="base">
                                        <p:cTn id="45" dur="500" fill="hold"/>
                                        <p:tgtEl>
                                          <p:spTgt spid="47116"/>
                                        </p:tgtEl>
                                        <p:attrNameLst>
                                          <p:attrName>ppt_x</p:attrName>
                                        </p:attrNameLst>
                                      </p:cBhvr>
                                      <p:tavLst>
                                        <p:tav tm="0">
                                          <p:val>
                                            <p:strVal val="1+#ppt_w/2"/>
                                          </p:val>
                                        </p:tav>
                                        <p:tav tm="100000">
                                          <p:val>
                                            <p:strVal val="#ppt_x"/>
                                          </p:val>
                                        </p:tav>
                                      </p:tavLst>
                                    </p:anim>
                                    <p:anim calcmode="lin" valueType="num">
                                      <p:cBhvr additive="base">
                                        <p:cTn id="46"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7108"/>
                                        </p:tgtEl>
                                        <p:attrNameLst>
                                          <p:attrName>style.visibility</p:attrName>
                                        </p:attrNameLst>
                                      </p:cBhvr>
                                      <p:to>
                                        <p:strVal val="visible"/>
                                      </p:to>
                                    </p:set>
                                    <p:anim calcmode="lin" valueType="num">
                                      <p:cBhvr additive="base">
                                        <p:cTn id="51" dur="500" fill="hold"/>
                                        <p:tgtEl>
                                          <p:spTgt spid="47108"/>
                                        </p:tgtEl>
                                        <p:attrNameLst>
                                          <p:attrName>ppt_x</p:attrName>
                                        </p:attrNameLst>
                                      </p:cBhvr>
                                      <p:tavLst>
                                        <p:tav tm="0">
                                          <p:val>
                                            <p:strVal val="1+#ppt_w/2"/>
                                          </p:val>
                                        </p:tav>
                                        <p:tav tm="100000">
                                          <p:val>
                                            <p:strVal val="#ppt_x"/>
                                          </p:val>
                                        </p:tav>
                                      </p:tavLst>
                                    </p:anim>
                                    <p:anim calcmode="lin" valueType="num">
                                      <p:cBhvr additive="base">
                                        <p:cTn id="52"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3" presetID="2" presetClass="entr" presetSubtype="2" fill="hold" grpId="0" nodeType="withEffect">
                                  <p:stCondLst>
                                    <p:cond delay="0"/>
                                  </p:stCondLst>
                                  <p:childTnLst>
                                    <p:set>
                                      <p:cBhvr>
                                        <p:cTn id="54" dur="1" fill="hold">
                                          <p:stCondLst>
                                            <p:cond delay="0"/>
                                          </p:stCondLst>
                                        </p:cTn>
                                        <p:tgtEl>
                                          <p:spTgt spid="47111"/>
                                        </p:tgtEl>
                                        <p:attrNameLst>
                                          <p:attrName>style.visibility</p:attrName>
                                        </p:attrNameLst>
                                      </p:cBhvr>
                                      <p:to>
                                        <p:strVal val="visible"/>
                                      </p:to>
                                    </p:set>
                                    <p:anim calcmode="lin" valueType="num">
                                      <p:cBhvr additive="base">
                                        <p:cTn id="55" dur="500" fill="hold"/>
                                        <p:tgtEl>
                                          <p:spTgt spid="47111"/>
                                        </p:tgtEl>
                                        <p:attrNameLst>
                                          <p:attrName>ppt_x</p:attrName>
                                        </p:attrNameLst>
                                      </p:cBhvr>
                                      <p:tavLst>
                                        <p:tav tm="0">
                                          <p:val>
                                            <p:strVal val="1+#ppt_w/2"/>
                                          </p:val>
                                        </p:tav>
                                        <p:tav tm="100000">
                                          <p:val>
                                            <p:strVal val="#ppt_x"/>
                                          </p:val>
                                        </p:tav>
                                      </p:tavLst>
                                    </p:anim>
                                    <p:anim calcmode="lin" valueType="num">
                                      <p:cBhvr additive="base">
                                        <p:cTn id="56" dur="500" fill="hold"/>
                                        <p:tgtEl>
                                          <p:spTgt spid="47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09" grpId="0" autoUpdateAnimBg="0"/>
      <p:bldP spid="47110" grpId="0" autoUpdateAnimBg="0"/>
      <p:bldP spid="471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D45F0-2DC1-4DFB-9A74-62A76CA4C069}"/>
              </a:ext>
            </a:extLst>
          </p:cNvPr>
          <p:cNvSpPr>
            <a:spLocks noGrp="1"/>
          </p:cNvSpPr>
          <p:nvPr>
            <p:ph type="title"/>
          </p:nvPr>
        </p:nvSpPr>
        <p:spPr/>
        <p:txBody>
          <a:bodyPr/>
          <a:lstStyle/>
          <a:p>
            <a:r>
              <a:rPr kumimoji="1" lang="ja-JP" altLang="en-US" dirty="0"/>
              <a:t>発達障がい関連の症状</a:t>
            </a:r>
          </a:p>
        </p:txBody>
      </p:sp>
      <p:sp>
        <p:nvSpPr>
          <p:cNvPr id="3" name="コンテンツ プレースホルダー 2">
            <a:extLst>
              <a:ext uri="{FF2B5EF4-FFF2-40B4-BE49-F238E27FC236}">
                <a16:creationId xmlns:a16="http://schemas.microsoft.com/office/drawing/2014/main" id="{D9A925EB-2C98-4DE7-8084-6DF21B806E2E}"/>
              </a:ext>
            </a:extLst>
          </p:cNvPr>
          <p:cNvSpPr>
            <a:spLocks noGrp="1"/>
          </p:cNvSpPr>
          <p:nvPr>
            <p:ph idx="1"/>
          </p:nvPr>
        </p:nvSpPr>
        <p:spPr/>
        <p:txBody>
          <a:bodyPr/>
          <a:lstStyle/>
          <a:p>
            <a:r>
              <a:rPr lang="ja-JP" altLang="en-US" dirty="0"/>
              <a:t>社会的コミュニケーションおよび対人的コミュニケーション</a:t>
            </a:r>
            <a:endParaRPr lang="en-US" altLang="ja-JP" dirty="0"/>
          </a:p>
          <a:p>
            <a:r>
              <a:rPr lang="ja-JP" altLang="en-US" dirty="0"/>
              <a:t>行動、興味および活動の限定や反復</a:t>
            </a:r>
            <a:endParaRPr lang="en-US" altLang="ja-JP" dirty="0"/>
          </a:p>
          <a:p>
            <a:r>
              <a:rPr lang="ja-JP" altLang="en-US" dirty="0"/>
              <a:t>感覚の過敏、鈍感、変容</a:t>
            </a:r>
            <a:endParaRPr lang="en-US" altLang="ja-JP" dirty="0"/>
          </a:p>
          <a:p>
            <a:r>
              <a:rPr lang="ja-JP" altLang="en-US" dirty="0"/>
              <a:t>注意</a:t>
            </a:r>
            <a:endParaRPr lang="en-US" altLang="ja-JP" dirty="0"/>
          </a:p>
          <a:p>
            <a:r>
              <a:rPr lang="ja-JP" altLang="en-US" dirty="0"/>
              <a:t>ワーキングメモリー</a:t>
            </a:r>
            <a:endParaRPr lang="en-US" altLang="ja-JP" dirty="0"/>
          </a:p>
          <a:p>
            <a:endParaRPr lang="ja-JP" altLang="en-US" dirty="0"/>
          </a:p>
        </p:txBody>
      </p:sp>
    </p:spTree>
    <p:extLst>
      <p:ext uri="{BB962C8B-B14F-4D97-AF65-F5344CB8AC3E}">
        <p14:creationId xmlns:p14="http://schemas.microsoft.com/office/powerpoint/2010/main" val="58915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2FB1E-F020-4E2F-9CE9-2CDED5D812F7}"/>
              </a:ext>
            </a:extLst>
          </p:cNvPr>
          <p:cNvSpPr>
            <a:spLocks noGrp="1"/>
          </p:cNvSpPr>
          <p:nvPr>
            <p:ph type="title"/>
          </p:nvPr>
        </p:nvSpPr>
        <p:spPr/>
        <p:txBody>
          <a:bodyPr/>
          <a:lstStyle/>
          <a:p>
            <a:r>
              <a:rPr kumimoji="1" lang="ja-JP" altLang="en-US" dirty="0"/>
              <a:t>診断ガイドラインの更新</a:t>
            </a:r>
          </a:p>
        </p:txBody>
      </p:sp>
      <p:sp>
        <p:nvSpPr>
          <p:cNvPr id="3" name="コンテンツ プレースホルダー 2">
            <a:extLst>
              <a:ext uri="{FF2B5EF4-FFF2-40B4-BE49-F238E27FC236}">
                <a16:creationId xmlns:a16="http://schemas.microsoft.com/office/drawing/2014/main" id="{5E90F183-9F05-42AE-A0A8-8E03C962EF66}"/>
              </a:ext>
            </a:extLst>
          </p:cNvPr>
          <p:cNvSpPr>
            <a:spLocks noGrp="1"/>
          </p:cNvSpPr>
          <p:nvPr>
            <p:ph idx="1"/>
          </p:nvPr>
        </p:nvSpPr>
        <p:spPr/>
        <p:txBody>
          <a:bodyPr/>
          <a:lstStyle/>
          <a:p>
            <a:r>
              <a:rPr kumimoji="1" lang="en-US" altLang="ja-JP" dirty="0"/>
              <a:t>ICD-10</a:t>
            </a:r>
            <a:r>
              <a:rPr kumimoji="1" lang="ja-JP" altLang="en-US" dirty="0"/>
              <a:t>から</a:t>
            </a:r>
            <a:r>
              <a:rPr kumimoji="1" lang="en-US" altLang="ja-JP" dirty="0">
                <a:solidFill>
                  <a:schemeClr val="tx2"/>
                </a:solidFill>
              </a:rPr>
              <a:t>ICD-11</a:t>
            </a:r>
            <a:r>
              <a:rPr kumimoji="1" lang="ja-JP" altLang="en-US" dirty="0"/>
              <a:t>へ（</a:t>
            </a:r>
            <a:r>
              <a:rPr kumimoji="1" lang="en-US" altLang="ja-JP" dirty="0"/>
              <a:t>WHO)</a:t>
            </a:r>
          </a:p>
          <a:p>
            <a:r>
              <a:rPr lang="en-US" altLang="ja-JP" dirty="0"/>
              <a:t>DSM-Ⅳ-TR</a:t>
            </a:r>
            <a:r>
              <a:rPr lang="ja-JP" altLang="en-US" dirty="0"/>
              <a:t>から</a:t>
            </a:r>
            <a:r>
              <a:rPr lang="en-US" altLang="ja-JP" dirty="0">
                <a:solidFill>
                  <a:schemeClr val="tx2"/>
                </a:solidFill>
              </a:rPr>
              <a:t>DSM-5</a:t>
            </a:r>
            <a:r>
              <a:rPr lang="ja-JP" altLang="en-US" dirty="0"/>
              <a:t>へ（アメリカ精神医学会）</a:t>
            </a:r>
            <a:endParaRPr lang="en-US" altLang="ja-JP" dirty="0"/>
          </a:p>
          <a:p>
            <a:r>
              <a:rPr kumimoji="1" lang="ja-JP" altLang="en-US" dirty="0"/>
              <a:t>精神障がいの一部再分類</a:t>
            </a:r>
            <a:endParaRPr kumimoji="1" lang="en-US" altLang="ja-JP" dirty="0"/>
          </a:p>
          <a:p>
            <a:r>
              <a:rPr lang="ja-JP" altLang="en-US" dirty="0"/>
              <a:t>カテゴリー分類から</a:t>
            </a:r>
            <a:r>
              <a:rPr lang="ja-JP" altLang="en-US" dirty="0">
                <a:solidFill>
                  <a:schemeClr val="tx2"/>
                </a:solidFill>
              </a:rPr>
              <a:t>スペクトラム（連続体）</a:t>
            </a:r>
            <a:r>
              <a:rPr lang="ja-JP" altLang="en-US" dirty="0"/>
              <a:t>概念に</a:t>
            </a:r>
            <a:endParaRPr lang="en-US" altLang="ja-JP" dirty="0"/>
          </a:p>
          <a:p>
            <a:r>
              <a:rPr kumimoji="1" lang="ja-JP" altLang="en-US" dirty="0"/>
              <a:t>訳語では</a:t>
            </a:r>
            <a:r>
              <a:rPr kumimoji="1" lang="en-US" altLang="ja-JP" dirty="0">
                <a:solidFill>
                  <a:srgbClr val="FFFF00"/>
                </a:solidFill>
              </a:rPr>
              <a:t>disorder</a:t>
            </a:r>
            <a:r>
              <a:rPr kumimoji="1" lang="ja-JP" altLang="en-US" dirty="0"/>
              <a:t>を</a:t>
            </a:r>
            <a:r>
              <a:rPr kumimoji="1" lang="ja-JP" altLang="en-US" dirty="0">
                <a:solidFill>
                  <a:schemeClr val="tx2"/>
                </a:solidFill>
              </a:rPr>
              <a:t>「障害」または「症」</a:t>
            </a:r>
            <a:r>
              <a:rPr kumimoji="1" lang="ja-JP" altLang="en-US" dirty="0"/>
              <a:t>とする</a:t>
            </a:r>
            <a:endParaRPr kumimoji="1" lang="en-US" altLang="ja-JP" dirty="0"/>
          </a:p>
          <a:p>
            <a:r>
              <a:rPr lang="ja-JP" altLang="en-US" dirty="0">
                <a:solidFill>
                  <a:schemeClr val="tx2"/>
                </a:solidFill>
              </a:rPr>
              <a:t>全般不安症</a:t>
            </a:r>
            <a:r>
              <a:rPr lang="en-US" altLang="ja-JP" dirty="0"/>
              <a:t>/</a:t>
            </a:r>
            <a:r>
              <a:rPr lang="ja-JP" altLang="en-US" dirty="0"/>
              <a:t>全般性不安障害</a:t>
            </a:r>
            <a:endParaRPr kumimoji="1" lang="ja-JP" altLang="en-US" dirty="0"/>
          </a:p>
        </p:txBody>
      </p:sp>
    </p:spTree>
    <p:extLst>
      <p:ext uri="{BB962C8B-B14F-4D97-AF65-F5344CB8AC3E}">
        <p14:creationId xmlns:p14="http://schemas.microsoft.com/office/powerpoint/2010/main" val="55142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1 </a:t>
            </a:r>
            <a:r>
              <a:rPr kumimoji="1" lang="ja-JP" altLang="en-US" dirty="0"/>
              <a:t>神経発達症群</a:t>
            </a:r>
            <a:endParaRPr kumimoji="1" lang="en-US" altLang="ja-JP" dirty="0"/>
          </a:p>
          <a:p>
            <a:pPr lvl="1"/>
            <a:r>
              <a:rPr kumimoji="1" lang="ja-JP" altLang="en-US" dirty="0">
                <a:solidFill>
                  <a:srgbClr val="FFFF00"/>
                </a:solidFill>
              </a:rPr>
              <a:t>知的発達症</a:t>
            </a:r>
            <a:endParaRPr kumimoji="1" lang="en-US" altLang="ja-JP" dirty="0">
              <a:solidFill>
                <a:srgbClr val="FFFF00"/>
              </a:solidFill>
            </a:endParaRPr>
          </a:p>
          <a:p>
            <a:pPr lvl="1"/>
            <a:r>
              <a:rPr kumimoji="1" lang="ja-JP" altLang="en-US" dirty="0">
                <a:solidFill>
                  <a:srgbClr val="FFFF00"/>
                </a:solidFill>
              </a:rPr>
              <a:t>自閉スペクトラム症（</a:t>
            </a:r>
            <a:r>
              <a:rPr kumimoji="1" lang="en-US" altLang="ja-JP" dirty="0">
                <a:solidFill>
                  <a:srgbClr val="FFFF00"/>
                </a:solidFill>
              </a:rPr>
              <a:t>ASD)</a:t>
            </a:r>
            <a:endParaRPr lang="en-US" altLang="ja-JP" dirty="0">
              <a:solidFill>
                <a:srgbClr val="FFFF00"/>
              </a:solidFill>
            </a:endParaRPr>
          </a:p>
          <a:p>
            <a:pPr lvl="1"/>
            <a:r>
              <a:rPr kumimoji="1" lang="zh-TW" altLang="en-US" dirty="0"/>
              <a:t> 注意欠如多動症</a:t>
            </a:r>
            <a:r>
              <a:rPr kumimoji="1" lang="ja-JP" altLang="en-US" dirty="0"/>
              <a:t>（</a:t>
            </a:r>
            <a:r>
              <a:rPr kumimoji="1" lang="en-US" altLang="ja-JP" dirty="0"/>
              <a:t>AD/HD)</a:t>
            </a:r>
            <a:endParaRPr kumimoji="1" lang="en-US" altLang="zh-TW" dirty="0"/>
          </a:p>
          <a:p>
            <a:pPr lvl="1"/>
            <a:r>
              <a:rPr kumimoji="1" lang="ja-JP" altLang="en-US" dirty="0"/>
              <a:t>チック症群</a:t>
            </a:r>
            <a:endParaRPr kumimoji="1" lang="en-US" altLang="ja-JP" dirty="0"/>
          </a:p>
          <a:p>
            <a:r>
              <a:rPr kumimoji="1" lang="ja-JP" altLang="en-US" dirty="0"/>
              <a:t>２　統合失調症または他の一次性精神症群</a:t>
            </a:r>
            <a:endParaRPr kumimoji="1" lang="en-US" altLang="ja-JP" dirty="0"/>
          </a:p>
          <a:p>
            <a:pPr lvl="1"/>
            <a:r>
              <a:rPr kumimoji="1" lang="ja-JP" altLang="en-US" dirty="0"/>
              <a:t>統合失調症</a:t>
            </a:r>
            <a:endParaRPr kumimoji="1" lang="en-US" altLang="ja-JP" dirty="0"/>
          </a:p>
          <a:p>
            <a:pPr lvl="1"/>
            <a:r>
              <a:rPr kumimoji="1" lang="zh-TW" altLang="en-US" dirty="0"/>
              <a:t>統合失調感情症</a:t>
            </a:r>
            <a:endParaRPr kumimoji="1" lang="en-US" altLang="zh-TW" dirty="0"/>
          </a:p>
          <a:p>
            <a:pPr lvl="1"/>
            <a:r>
              <a:rPr kumimoji="1" lang="zh-TW" altLang="en-US" dirty="0"/>
              <a:t>統合失調型症</a:t>
            </a:r>
            <a:endParaRPr kumimoji="1" lang="en-US" altLang="ja-JP" dirty="0"/>
          </a:p>
          <a:p>
            <a:pPr marL="457200"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420692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lang="en-US" altLang="ja-JP" dirty="0"/>
              <a:t>3</a:t>
            </a:r>
            <a:r>
              <a:rPr lang="ja-JP" altLang="en-US" dirty="0"/>
              <a:t>　</a:t>
            </a:r>
            <a:r>
              <a:rPr lang="ja-JP" altLang="en-US" dirty="0">
                <a:solidFill>
                  <a:srgbClr val="FFFF00"/>
                </a:solidFill>
              </a:rPr>
              <a:t>気分症群</a:t>
            </a:r>
            <a:endParaRPr lang="en-US" altLang="ja-JP" dirty="0">
              <a:solidFill>
                <a:srgbClr val="FFFF00"/>
              </a:solidFill>
            </a:endParaRPr>
          </a:p>
          <a:p>
            <a:pPr lvl="1"/>
            <a:r>
              <a:rPr kumimoji="1" lang="ja-JP" altLang="en-US" dirty="0">
                <a:solidFill>
                  <a:srgbClr val="FFFF00"/>
                </a:solidFill>
              </a:rPr>
              <a:t>双極症</a:t>
            </a:r>
            <a:r>
              <a:rPr kumimoji="1" lang="ja-JP" altLang="en-US" dirty="0"/>
              <a:t>または関連症群</a:t>
            </a:r>
            <a:endParaRPr kumimoji="1" lang="en-US" altLang="ja-JP" dirty="0"/>
          </a:p>
          <a:p>
            <a:pPr lvl="1"/>
            <a:r>
              <a:rPr kumimoji="1" lang="ja-JP" altLang="en-US" dirty="0">
                <a:solidFill>
                  <a:srgbClr val="FFFF00"/>
                </a:solidFill>
              </a:rPr>
              <a:t>抑うつ症群</a:t>
            </a:r>
            <a:endParaRPr kumimoji="1" lang="en-US" altLang="ja-JP" dirty="0">
              <a:solidFill>
                <a:srgbClr val="FFFF00"/>
              </a:solidFill>
            </a:endParaRPr>
          </a:p>
          <a:p>
            <a:r>
              <a:rPr lang="en-US" altLang="ja-JP" dirty="0"/>
              <a:t>4</a:t>
            </a:r>
            <a:r>
              <a:rPr lang="ja-JP" altLang="en-US" dirty="0"/>
              <a:t>　不安または恐怖関連症群</a:t>
            </a:r>
            <a:endParaRPr lang="en-US" altLang="ja-JP" dirty="0"/>
          </a:p>
          <a:p>
            <a:pPr lvl="1"/>
            <a:r>
              <a:rPr kumimoji="1" lang="ja-JP" altLang="en-US" dirty="0"/>
              <a:t>全般不安症</a:t>
            </a:r>
            <a:endParaRPr kumimoji="1" lang="en-US" altLang="ja-JP" dirty="0"/>
          </a:p>
          <a:p>
            <a:pPr lvl="1"/>
            <a:r>
              <a:rPr kumimoji="1" lang="ja-JP" altLang="en-US" dirty="0"/>
              <a:t>パニック症</a:t>
            </a:r>
            <a:endParaRPr kumimoji="1" lang="en-US" altLang="ja-JP" dirty="0"/>
          </a:p>
          <a:p>
            <a:pPr lvl="1"/>
            <a:r>
              <a:rPr kumimoji="1" lang="ja-JP" altLang="en-US" dirty="0"/>
              <a:t>広場恐怖症</a:t>
            </a:r>
            <a:endParaRPr kumimoji="1" lang="en-US" altLang="ja-JP" dirty="0"/>
          </a:p>
          <a:p>
            <a:pPr lvl="1"/>
            <a:r>
              <a:rPr kumimoji="1" lang="ja-JP" altLang="en-US" dirty="0"/>
              <a:t>限局性恐怖症</a:t>
            </a:r>
            <a:endParaRPr kumimoji="1" lang="en-US" altLang="ja-JP" dirty="0"/>
          </a:p>
          <a:p>
            <a:pPr lvl="1"/>
            <a:r>
              <a:rPr kumimoji="1" lang="ja-JP" altLang="en-US" dirty="0"/>
              <a:t>社交不安症</a:t>
            </a:r>
            <a:endParaRPr kumimoji="1" lang="en-US" altLang="ja-JP" dirty="0"/>
          </a:p>
          <a:p>
            <a:pPr lvl="1"/>
            <a:r>
              <a:rPr kumimoji="1" lang="ja-JP" altLang="en-US" dirty="0"/>
              <a:t>分離不安症、場面緘黙</a:t>
            </a:r>
            <a:endParaRPr kumimoji="1" lang="en-US" altLang="ja-JP" dirty="0"/>
          </a:p>
          <a:p>
            <a:pPr lvl="1"/>
            <a:endParaRPr kumimoji="1" lang="en-US" altLang="ja-JP" dirty="0"/>
          </a:p>
          <a:p>
            <a:pPr lvl="1"/>
            <a:endParaRPr kumimoji="1" lang="ja-JP" altLang="en-US" dirty="0"/>
          </a:p>
        </p:txBody>
      </p:sp>
    </p:spTree>
    <p:extLst>
      <p:ext uri="{BB962C8B-B14F-4D97-AF65-F5344CB8AC3E}">
        <p14:creationId xmlns:p14="http://schemas.microsoft.com/office/powerpoint/2010/main" val="296496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CBF3B-2025-4E4D-9875-5A300331AE0F}"/>
              </a:ext>
            </a:extLst>
          </p:cNvPr>
          <p:cNvSpPr>
            <a:spLocks noGrp="1"/>
          </p:cNvSpPr>
          <p:nvPr>
            <p:ph type="title"/>
          </p:nvPr>
        </p:nvSpPr>
        <p:spPr/>
        <p:txBody>
          <a:bodyPr/>
          <a:lstStyle/>
          <a:p>
            <a:r>
              <a:rPr kumimoji="1" lang="ja-JP" altLang="en-US" dirty="0"/>
              <a:t>患者の心理</a:t>
            </a:r>
          </a:p>
        </p:txBody>
      </p:sp>
      <p:sp>
        <p:nvSpPr>
          <p:cNvPr id="3" name="コンテンツ プレースホルダー 2">
            <a:extLst>
              <a:ext uri="{FF2B5EF4-FFF2-40B4-BE49-F238E27FC236}">
                <a16:creationId xmlns:a16="http://schemas.microsoft.com/office/drawing/2014/main" id="{E819F552-D437-406F-9E58-0E7D004C4FF6}"/>
              </a:ext>
            </a:extLst>
          </p:cNvPr>
          <p:cNvSpPr>
            <a:spLocks noGrp="1"/>
          </p:cNvSpPr>
          <p:nvPr>
            <p:ph idx="1"/>
          </p:nvPr>
        </p:nvSpPr>
        <p:spPr>
          <a:xfrm>
            <a:off x="457200" y="1420814"/>
            <a:ext cx="8229600" cy="4960514"/>
          </a:xfrm>
        </p:spPr>
        <p:txBody>
          <a:bodyPr/>
          <a:lstStyle/>
          <a:p>
            <a:r>
              <a:rPr kumimoji="1" lang="ja-JP" altLang="en-US" dirty="0"/>
              <a:t>病気であるかどうかの不安</a:t>
            </a:r>
            <a:endParaRPr kumimoji="1" lang="en-US" altLang="ja-JP" dirty="0"/>
          </a:p>
          <a:p>
            <a:r>
              <a:rPr lang="ja-JP" altLang="en-US" dirty="0"/>
              <a:t>不治の病でないか、命にかかわる病ではないか、重症化する病気でないか、難病ではないか、生活に支障が出る病気ではないかいう不安</a:t>
            </a:r>
            <a:endParaRPr lang="en-US" altLang="ja-JP" dirty="0"/>
          </a:p>
          <a:p>
            <a:r>
              <a:rPr lang="ja-JP" altLang="en-US" dirty="0"/>
              <a:t>病気と分かったときの、予後、経過、治療継続ができるかについての不安</a:t>
            </a:r>
            <a:endParaRPr lang="en-US" altLang="ja-JP" dirty="0"/>
          </a:p>
          <a:p>
            <a:r>
              <a:rPr lang="ja-JP" altLang="en-US" dirty="0"/>
              <a:t>治療継続中には、病気の苦痛・日常生活活動能力低下の不安、経済的不安</a:t>
            </a:r>
            <a:endParaRPr lang="en-US" altLang="ja-JP" dirty="0"/>
          </a:p>
          <a:p>
            <a:endParaRPr kumimoji="1" lang="ja-JP" altLang="en-US" dirty="0"/>
          </a:p>
        </p:txBody>
      </p:sp>
    </p:spTree>
    <p:extLst>
      <p:ext uri="{BB962C8B-B14F-4D97-AF65-F5344CB8AC3E}">
        <p14:creationId xmlns:p14="http://schemas.microsoft.com/office/powerpoint/2010/main" val="154836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5</a:t>
            </a:r>
            <a:r>
              <a:rPr kumimoji="1" lang="ja-JP" altLang="en-US" dirty="0"/>
              <a:t>　</a:t>
            </a:r>
            <a:r>
              <a:rPr kumimoji="1" lang="ja-JP" altLang="en-US" dirty="0">
                <a:solidFill>
                  <a:srgbClr val="FFFF00"/>
                </a:solidFill>
              </a:rPr>
              <a:t>強迫症または関連症群</a:t>
            </a:r>
            <a:endParaRPr kumimoji="1" lang="en-US" altLang="ja-JP" dirty="0">
              <a:solidFill>
                <a:srgbClr val="FFFF00"/>
              </a:solidFill>
            </a:endParaRPr>
          </a:p>
          <a:p>
            <a:pPr lvl="1"/>
            <a:r>
              <a:rPr kumimoji="1" lang="ja-JP" altLang="en-US" dirty="0">
                <a:solidFill>
                  <a:srgbClr val="FFFF00"/>
                </a:solidFill>
              </a:rPr>
              <a:t>強迫症</a:t>
            </a:r>
            <a:endParaRPr kumimoji="1" lang="en-US" altLang="ja-JP" dirty="0">
              <a:solidFill>
                <a:srgbClr val="FFFF00"/>
              </a:solidFill>
            </a:endParaRPr>
          </a:p>
          <a:p>
            <a:pPr lvl="1"/>
            <a:r>
              <a:rPr kumimoji="1" lang="ja-JP" altLang="en-US" dirty="0"/>
              <a:t>醜形恐怖症、</a:t>
            </a:r>
            <a:r>
              <a:rPr kumimoji="1" lang="ja-JP" altLang="en-US" dirty="0">
                <a:solidFill>
                  <a:srgbClr val="FFFF00"/>
                </a:solidFill>
              </a:rPr>
              <a:t>自己臭症</a:t>
            </a:r>
            <a:r>
              <a:rPr kumimoji="1" lang="ja-JP" altLang="en-US" dirty="0"/>
              <a:t>、</a:t>
            </a:r>
            <a:r>
              <a:rPr kumimoji="1" lang="ja-JP" altLang="en-US" dirty="0">
                <a:solidFill>
                  <a:srgbClr val="FFFF00"/>
                </a:solidFill>
              </a:rPr>
              <a:t>心気症</a:t>
            </a:r>
            <a:endParaRPr kumimoji="1" lang="en-US" altLang="ja-JP" dirty="0">
              <a:solidFill>
                <a:srgbClr val="FFFF00"/>
              </a:solidFill>
            </a:endParaRPr>
          </a:p>
          <a:p>
            <a:pPr lvl="1"/>
            <a:r>
              <a:rPr kumimoji="1" lang="ja-JP" altLang="en-US" dirty="0">
                <a:solidFill>
                  <a:srgbClr val="FFFF00"/>
                </a:solidFill>
              </a:rPr>
              <a:t>ためこみ症</a:t>
            </a:r>
            <a:r>
              <a:rPr kumimoji="1" lang="ja-JP" altLang="en-US" dirty="0"/>
              <a:t>、身体への反復行動症群</a:t>
            </a:r>
            <a:endParaRPr kumimoji="1" lang="en-US" altLang="ja-JP" dirty="0"/>
          </a:p>
          <a:p>
            <a:r>
              <a:rPr lang="en-US" altLang="ja-JP" dirty="0"/>
              <a:t>6</a:t>
            </a:r>
            <a:r>
              <a:rPr lang="ja-JP" altLang="en-US" dirty="0"/>
              <a:t>　ストレス関連症群</a:t>
            </a:r>
            <a:endParaRPr lang="en-US" altLang="ja-JP" dirty="0"/>
          </a:p>
          <a:p>
            <a:pPr lvl="1"/>
            <a:r>
              <a:rPr kumimoji="1" lang="ja-JP" altLang="en-US" dirty="0"/>
              <a:t>（複雑性）心的外傷後ストレス症</a:t>
            </a:r>
            <a:endParaRPr kumimoji="1" lang="en-US" altLang="ja-JP" dirty="0"/>
          </a:p>
          <a:p>
            <a:pPr lvl="1"/>
            <a:r>
              <a:rPr kumimoji="1" lang="ja-JP" altLang="en-US" dirty="0"/>
              <a:t>適応反応症</a:t>
            </a:r>
            <a:endParaRPr kumimoji="1" lang="en-US" altLang="ja-JP" dirty="0"/>
          </a:p>
          <a:p>
            <a:pPr lvl="1"/>
            <a:r>
              <a:rPr kumimoji="1" lang="ja-JP" altLang="en-US" dirty="0">
                <a:solidFill>
                  <a:srgbClr val="FFFF00"/>
                </a:solidFill>
              </a:rPr>
              <a:t>反応性アタッチメント症</a:t>
            </a:r>
            <a:endParaRPr kumimoji="1" lang="en-US" altLang="ja-JP" dirty="0">
              <a:solidFill>
                <a:srgbClr val="FFFF00"/>
              </a:solidFill>
            </a:endParaRPr>
          </a:p>
          <a:p>
            <a:pPr lvl="1"/>
            <a:endParaRPr kumimoji="1" lang="ja-JP" altLang="en-US" dirty="0"/>
          </a:p>
        </p:txBody>
      </p:sp>
    </p:spTree>
    <p:extLst>
      <p:ext uri="{BB962C8B-B14F-4D97-AF65-F5344CB8AC3E}">
        <p14:creationId xmlns:p14="http://schemas.microsoft.com/office/powerpoint/2010/main" val="390682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7</a:t>
            </a:r>
            <a:r>
              <a:rPr kumimoji="1" lang="ja-JP" altLang="en-US" dirty="0"/>
              <a:t>　</a:t>
            </a:r>
            <a:r>
              <a:rPr kumimoji="1" lang="ja-JP" altLang="en-US" dirty="0">
                <a:solidFill>
                  <a:srgbClr val="FFFF00"/>
                </a:solidFill>
              </a:rPr>
              <a:t>解離症群</a:t>
            </a:r>
            <a:endParaRPr kumimoji="1" lang="en-US" altLang="ja-JP" dirty="0">
              <a:solidFill>
                <a:srgbClr val="FFFF00"/>
              </a:solidFill>
            </a:endParaRPr>
          </a:p>
          <a:p>
            <a:r>
              <a:rPr lang="en-US" altLang="ja-JP" dirty="0"/>
              <a:t>8</a:t>
            </a:r>
            <a:r>
              <a:rPr lang="ja-JP" altLang="en-US" dirty="0"/>
              <a:t>　食行動症または摂食症群</a:t>
            </a:r>
            <a:endParaRPr lang="en-US" altLang="ja-JP" dirty="0"/>
          </a:p>
          <a:p>
            <a:r>
              <a:rPr kumimoji="1" lang="en-US" altLang="ja-JP" dirty="0"/>
              <a:t>9</a:t>
            </a:r>
            <a:r>
              <a:rPr kumimoji="1" lang="ja-JP" altLang="en-US" dirty="0"/>
              <a:t>　排泄症群</a:t>
            </a:r>
            <a:endParaRPr kumimoji="1" lang="en-US" altLang="ja-JP" dirty="0"/>
          </a:p>
          <a:p>
            <a:r>
              <a:rPr lang="en-US" altLang="ja-JP" dirty="0"/>
              <a:t>10</a:t>
            </a:r>
            <a:r>
              <a:rPr lang="ja-JP" altLang="en-US" dirty="0"/>
              <a:t>　身体的苦痛症群または身体的体験症群</a:t>
            </a:r>
            <a:endParaRPr lang="en-US" altLang="ja-JP" dirty="0"/>
          </a:p>
          <a:p>
            <a:r>
              <a:rPr kumimoji="1" lang="en-US" altLang="ja-JP" dirty="0"/>
              <a:t>11</a:t>
            </a:r>
            <a:r>
              <a:rPr kumimoji="1" lang="ja-JP" altLang="en-US" dirty="0"/>
              <a:t>　物質使用症群または嗜癖行動症群</a:t>
            </a:r>
            <a:endParaRPr kumimoji="1" lang="en-US" altLang="ja-JP" dirty="0"/>
          </a:p>
          <a:p>
            <a:r>
              <a:rPr lang="en-US" altLang="ja-JP" dirty="0"/>
              <a:t>12</a:t>
            </a:r>
            <a:r>
              <a:rPr lang="ja-JP" altLang="en-US" dirty="0"/>
              <a:t>　</a:t>
            </a:r>
            <a:r>
              <a:rPr lang="zh-TW" altLang="en-US" dirty="0"/>
              <a:t>衝動制御症群</a:t>
            </a:r>
            <a:endParaRPr lang="en-US" altLang="zh-TW" dirty="0"/>
          </a:p>
          <a:p>
            <a:r>
              <a:rPr kumimoji="1" lang="en-US" altLang="ja-JP" dirty="0"/>
              <a:t>14</a:t>
            </a:r>
            <a:r>
              <a:rPr kumimoji="1" lang="ja-JP" altLang="en-US" dirty="0"/>
              <a:t>　パーソナリティ症群および関連特性</a:t>
            </a:r>
            <a:endParaRPr kumimoji="1" lang="en-US" altLang="ja-JP" dirty="0"/>
          </a:p>
          <a:p>
            <a:r>
              <a:rPr lang="en-US" altLang="ja-JP" dirty="0"/>
              <a:t>17</a:t>
            </a:r>
            <a:r>
              <a:rPr lang="ja-JP" altLang="en-US" dirty="0"/>
              <a:t>　</a:t>
            </a:r>
            <a:r>
              <a:rPr lang="zh-TW" altLang="en-US" dirty="0"/>
              <a:t>神経認知障害群</a:t>
            </a:r>
            <a:endParaRPr kumimoji="1" lang="ja-JP" altLang="en-US" dirty="0"/>
          </a:p>
        </p:txBody>
      </p:sp>
    </p:spTree>
    <p:extLst>
      <p:ext uri="{BB962C8B-B14F-4D97-AF65-F5344CB8AC3E}">
        <p14:creationId xmlns:p14="http://schemas.microsoft.com/office/powerpoint/2010/main" val="3596610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箕面大滝030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533400" y="632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2003</a:t>
            </a:r>
            <a:r>
              <a:rPr lang="ja-JP" altLang="en-US" sz="2400">
                <a:latin typeface="Times New Roman" pitchFamily="18" charset="0"/>
              </a:rPr>
              <a:t>年</a:t>
            </a:r>
            <a:r>
              <a:rPr lang="en-US" altLang="ja-JP" sz="2400">
                <a:latin typeface="Times New Roman" pitchFamily="18" charset="0"/>
              </a:rPr>
              <a:t>8</a:t>
            </a:r>
            <a:r>
              <a:rPr lang="ja-JP" altLang="en-US" sz="2400">
                <a:latin typeface="Times New Roman" pitchFamily="18" charset="0"/>
              </a:rPr>
              <a:t>月</a:t>
            </a:r>
            <a:r>
              <a:rPr lang="en-US" altLang="ja-JP" sz="2400">
                <a:latin typeface="Times New Roman" pitchFamily="18" charset="0"/>
              </a:rPr>
              <a:t>15</a:t>
            </a:r>
            <a:r>
              <a:rPr lang="ja-JP" altLang="en-US" sz="2400">
                <a:latin typeface="Times New Roman" pitchFamily="18" charset="0"/>
              </a:rPr>
              <a:t>日　箕面の大滝</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459A43A-3C5E-44BC-BF28-9F37A6BDF0AB}"/>
              </a:ext>
            </a:extLst>
          </p:cNvPr>
          <p:cNvSpPr>
            <a:spLocks noGrp="1" noChangeArrowheads="1"/>
          </p:cNvSpPr>
          <p:nvPr>
            <p:ph type="title"/>
          </p:nvPr>
        </p:nvSpPr>
        <p:spPr/>
        <p:txBody>
          <a:bodyPr/>
          <a:lstStyle/>
          <a:p>
            <a:r>
              <a:rPr lang="ja-JP" altLang="en-US"/>
              <a:t>ストレスってなに？</a:t>
            </a:r>
          </a:p>
        </p:txBody>
      </p:sp>
      <p:sp>
        <p:nvSpPr>
          <p:cNvPr id="28675" name="Rectangle 3" descr="Rectangle: Click to edit Master text styles&#10;Second level&#10;Third level&#10;Fourth level&#10;Fifth level">
            <a:extLst>
              <a:ext uri="{FF2B5EF4-FFF2-40B4-BE49-F238E27FC236}">
                <a16:creationId xmlns:a16="http://schemas.microsoft.com/office/drawing/2014/main" id="{E3F896D8-981A-4D24-B5CC-065B93286093}"/>
              </a:ext>
            </a:extLst>
          </p:cNvPr>
          <p:cNvSpPr>
            <a:spLocks noGrp="1" noChangeArrowheads="1"/>
          </p:cNvSpPr>
          <p:nvPr>
            <p:ph type="body" idx="1"/>
          </p:nvPr>
        </p:nvSpPr>
        <p:spPr/>
        <p:txBody>
          <a:bodyPr/>
          <a:lstStyle/>
          <a:p>
            <a:pPr>
              <a:lnSpc>
                <a:spcPct val="90000"/>
              </a:lnSpc>
            </a:pPr>
            <a:r>
              <a:rPr lang="ja-JP" altLang="en-US" sz="2800"/>
              <a:t>外からのいろいろな刺激に私たちの体は曝されています</a:t>
            </a:r>
          </a:p>
          <a:p>
            <a:pPr>
              <a:lnSpc>
                <a:spcPct val="90000"/>
              </a:lnSpc>
            </a:pPr>
            <a:r>
              <a:rPr lang="ja-JP" altLang="en-US" sz="2800"/>
              <a:t>暑いとき</a:t>
            </a:r>
            <a:r>
              <a:rPr lang="en-US" altLang="ja-JP" sz="2800"/>
              <a:t>､</a:t>
            </a:r>
            <a:r>
              <a:rPr lang="ja-JP" altLang="en-US" sz="2800"/>
              <a:t>寒いとき</a:t>
            </a:r>
            <a:r>
              <a:rPr lang="en-US" altLang="ja-JP" sz="2800"/>
              <a:t>､</a:t>
            </a:r>
            <a:r>
              <a:rPr lang="ja-JP" altLang="en-US" sz="2800"/>
              <a:t>走るとき</a:t>
            </a:r>
            <a:r>
              <a:rPr lang="en-US" altLang="ja-JP" sz="2800"/>
              <a:t>､</a:t>
            </a:r>
            <a:r>
              <a:rPr lang="ja-JP" altLang="en-US" sz="2800"/>
              <a:t>入学試験のとき</a:t>
            </a:r>
            <a:r>
              <a:rPr lang="en-US" altLang="ja-JP" sz="2800"/>
              <a:t>､</a:t>
            </a:r>
            <a:r>
              <a:rPr lang="ja-JP" altLang="en-US" sz="2800"/>
              <a:t>人前で喋るとき</a:t>
            </a:r>
            <a:r>
              <a:rPr lang="en-US" altLang="ja-JP" sz="2800"/>
              <a:t>､</a:t>
            </a:r>
            <a:r>
              <a:rPr lang="ja-JP" altLang="en-US" sz="2800"/>
              <a:t>上司から叱られたとき</a:t>
            </a:r>
          </a:p>
          <a:p>
            <a:pPr>
              <a:lnSpc>
                <a:spcPct val="90000"/>
              </a:lnSpc>
            </a:pPr>
            <a:r>
              <a:rPr lang="ja-JP" altLang="en-US" sz="2800"/>
              <a:t>私たちの体にはいつも体を一定の状態に保つ働きがあります</a:t>
            </a:r>
          </a:p>
          <a:p>
            <a:pPr>
              <a:lnSpc>
                <a:spcPct val="90000"/>
              </a:lnSpc>
            </a:pPr>
            <a:r>
              <a:rPr lang="ja-JP" altLang="en-US" sz="2800"/>
              <a:t>外からの刺激のため一定の状態に保つには無理をしないといけない状態をストレス状態といいます</a:t>
            </a:r>
          </a:p>
        </p:txBody>
      </p:sp>
    </p:spTree>
    <p:extLst>
      <p:ext uri="{BB962C8B-B14F-4D97-AF65-F5344CB8AC3E}">
        <p14:creationId xmlns:p14="http://schemas.microsoft.com/office/powerpoint/2010/main" val="293998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026">
            <a:extLst>
              <a:ext uri="{FF2B5EF4-FFF2-40B4-BE49-F238E27FC236}">
                <a16:creationId xmlns:a16="http://schemas.microsoft.com/office/drawing/2014/main" id="{2C5949FB-EDF8-4A75-938B-6A04DA3BA31B}"/>
              </a:ext>
            </a:extLst>
          </p:cNvPr>
          <p:cNvGraphicFramePr>
            <a:graphicFrameLocks noChangeAspect="1"/>
          </p:cNvGraphicFramePr>
          <p:nvPr/>
        </p:nvGraphicFramePr>
        <p:xfrm>
          <a:off x="304800" y="0"/>
          <a:ext cx="8839200" cy="6834188"/>
        </p:xfrm>
        <a:graphic>
          <a:graphicData uri="http://schemas.openxmlformats.org/presentationml/2006/ole">
            <mc:AlternateContent xmlns:mc="http://schemas.openxmlformats.org/markup-compatibility/2006">
              <mc:Choice xmlns:v="urn:schemas-microsoft-com:vml" Requires="v">
                <p:oleObj spid="_x0000_s11283" name="Chart" r:id="rId3" imgW="8030103" imgH="5981888" progId="Excel.Chart.8">
                  <p:embed/>
                </p:oleObj>
              </mc:Choice>
              <mc:Fallback>
                <p:oleObj name="Chart" r:id="rId3" imgW="8030103" imgH="5981888" progId="Excel.Chart.8">
                  <p:embed/>
                  <p:pic>
                    <p:nvPicPr>
                      <p:cNvPr id="30722" name="Object 1026">
                        <a:extLst>
                          <a:ext uri="{FF2B5EF4-FFF2-40B4-BE49-F238E27FC236}">
                            <a16:creationId xmlns:a16="http://schemas.microsoft.com/office/drawing/2014/main" id="{2C5949FB-EDF8-4A75-938B-6A04DA3BA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839200" cy="68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783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a:extLst>
              <a:ext uri="{FF2B5EF4-FFF2-40B4-BE49-F238E27FC236}">
                <a16:creationId xmlns:a16="http://schemas.microsoft.com/office/drawing/2014/main" id="{897C62CB-D03E-493C-88B4-1D616123B9FB}"/>
              </a:ext>
            </a:extLst>
          </p:cNvPr>
          <p:cNvGraphicFramePr>
            <a:graphicFrameLocks noChangeAspect="1"/>
          </p:cNvGraphicFramePr>
          <p:nvPr>
            <p:extLst>
              <p:ext uri="{D42A27DB-BD31-4B8C-83A1-F6EECF244321}">
                <p14:modId xmlns:p14="http://schemas.microsoft.com/office/powerpoint/2010/main" val="1962072450"/>
              </p:ext>
            </p:extLst>
          </p:nvPr>
        </p:nvGraphicFramePr>
        <p:xfrm>
          <a:off x="0" y="98425"/>
          <a:ext cx="9144000" cy="6661150"/>
        </p:xfrm>
        <a:graphic>
          <a:graphicData uri="http://schemas.openxmlformats.org/presentationml/2006/ole">
            <mc:AlternateContent xmlns:mc="http://schemas.openxmlformats.org/markup-compatibility/2006">
              <mc:Choice xmlns:v="urn:schemas-microsoft-com:vml" Requires="v">
                <p:oleObj spid="_x0000_s12307" name="Chart" r:id="rId3" imgW="5429504" imgH="3838858" progId="Excel.Chart.8">
                  <p:embed/>
                </p:oleObj>
              </mc:Choice>
              <mc:Fallback>
                <p:oleObj name="Chart" r:id="rId3" imgW="5429504" imgH="3838858" progId="Excel.Chart.8">
                  <p:embed/>
                  <p:pic>
                    <p:nvPicPr>
                      <p:cNvPr id="31746" name="Object 2">
                        <a:extLst>
                          <a:ext uri="{FF2B5EF4-FFF2-40B4-BE49-F238E27FC236}">
                            <a16:creationId xmlns:a16="http://schemas.microsoft.com/office/drawing/2014/main" id="{897C62CB-D03E-493C-88B4-1D616123B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9144000" cy="666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397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3BC9F15-310F-4381-B906-1581A032913D}"/>
              </a:ext>
            </a:extLst>
          </p:cNvPr>
          <p:cNvSpPr>
            <a:spLocks noGrp="1" noChangeArrowheads="1"/>
          </p:cNvSpPr>
          <p:nvPr>
            <p:ph type="title"/>
          </p:nvPr>
        </p:nvSpPr>
        <p:spPr/>
        <p:txBody>
          <a:bodyPr/>
          <a:lstStyle/>
          <a:p>
            <a:r>
              <a:rPr lang="ja-JP" altLang="en-US"/>
              <a:t>ストレスを作り出すものは</a:t>
            </a:r>
            <a:r>
              <a:rPr lang="en-US" altLang="ja-JP"/>
              <a:t>?</a:t>
            </a:r>
          </a:p>
        </p:txBody>
      </p:sp>
      <p:sp>
        <p:nvSpPr>
          <p:cNvPr id="32771" name="Rectangle 3" descr="Rectangle: Click to edit Master text styles&#10;Second level&#10;Third level&#10;Fourth level&#10;Fifth level">
            <a:extLst>
              <a:ext uri="{FF2B5EF4-FFF2-40B4-BE49-F238E27FC236}">
                <a16:creationId xmlns:a16="http://schemas.microsoft.com/office/drawing/2014/main" id="{EF6FBAD9-D4DB-4EC0-A946-989662C2EF6A}"/>
              </a:ext>
            </a:extLst>
          </p:cNvPr>
          <p:cNvSpPr>
            <a:spLocks noGrp="1" noChangeArrowheads="1"/>
          </p:cNvSpPr>
          <p:nvPr>
            <p:ph type="body" idx="1"/>
          </p:nvPr>
        </p:nvSpPr>
        <p:spPr/>
        <p:txBody>
          <a:bodyPr/>
          <a:lstStyle/>
          <a:p>
            <a:r>
              <a:rPr lang="ja-JP" altLang="en-US"/>
              <a:t>配偶者の死</a:t>
            </a:r>
            <a:r>
              <a:rPr lang="en-US" altLang="ja-JP"/>
              <a:t>､</a:t>
            </a:r>
            <a:r>
              <a:rPr lang="ja-JP" altLang="en-US"/>
              <a:t>離婚、結婚</a:t>
            </a:r>
          </a:p>
          <a:p>
            <a:r>
              <a:rPr lang="ja-JP" altLang="en-US"/>
              <a:t>退職</a:t>
            </a:r>
            <a:r>
              <a:rPr lang="en-US" altLang="ja-JP"/>
              <a:t>､</a:t>
            </a:r>
            <a:r>
              <a:rPr lang="ja-JP" altLang="en-US"/>
              <a:t>倒産</a:t>
            </a:r>
            <a:r>
              <a:rPr lang="en-US" altLang="ja-JP"/>
              <a:t>､</a:t>
            </a:r>
            <a:r>
              <a:rPr lang="ja-JP" altLang="en-US"/>
              <a:t>失業、過労</a:t>
            </a:r>
            <a:r>
              <a:rPr lang="en-US" altLang="ja-JP"/>
              <a:t>､</a:t>
            </a:r>
            <a:r>
              <a:rPr lang="ja-JP" altLang="en-US"/>
              <a:t>仕事上のミス</a:t>
            </a:r>
            <a:r>
              <a:rPr lang="en-US" altLang="ja-JP"/>
              <a:t>､</a:t>
            </a:r>
            <a:r>
              <a:rPr lang="ja-JP" altLang="en-US"/>
              <a:t>昇進</a:t>
            </a:r>
            <a:r>
              <a:rPr lang="en-US" altLang="ja-JP"/>
              <a:t>､</a:t>
            </a:r>
            <a:r>
              <a:rPr lang="ja-JP" altLang="en-US"/>
              <a:t>配置転換</a:t>
            </a:r>
          </a:p>
          <a:p>
            <a:r>
              <a:rPr lang="ja-JP" altLang="en-US"/>
              <a:t>こどもの結婚</a:t>
            </a:r>
            <a:r>
              <a:rPr lang="en-US" altLang="ja-JP"/>
              <a:t>､</a:t>
            </a:r>
            <a:r>
              <a:rPr lang="ja-JP" altLang="en-US"/>
              <a:t>病気</a:t>
            </a:r>
            <a:r>
              <a:rPr lang="en-US" altLang="ja-JP"/>
              <a:t>､</a:t>
            </a:r>
            <a:r>
              <a:rPr lang="ja-JP" altLang="en-US"/>
              <a:t>近所付き合い</a:t>
            </a:r>
          </a:p>
          <a:p>
            <a:r>
              <a:rPr lang="ja-JP" altLang="en-US"/>
              <a:t>こどもの受験</a:t>
            </a:r>
            <a:r>
              <a:rPr lang="en-US" altLang="ja-JP"/>
              <a:t>､PTA</a:t>
            </a:r>
            <a:r>
              <a:rPr lang="ja-JP" altLang="en-US"/>
              <a:t>活動</a:t>
            </a:r>
            <a:r>
              <a:rPr lang="en-US" altLang="ja-JP"/>
              <a:t>､</a:t>
            </a:r>
            <a:r>
              <a:rPr lang="ja-JP" altLang="en-US"/>
              <a:t>こども会の役</a:t>
            </a:r>
          </a:p>
          <a:p>
            <a:r>
              <a:rPr lang="ja-JP" altLang="en-US"/>
              <a:t>嫁・姑の関係</a:t>
            </a:r>
            <a:r>
              <a:rPr lang="en-US" altLang="ja-JP"/>
              <a:t>､</a:t>
            </a:r>
            <a:r>
              <a:rPr lang="ja-JP" altLang="en-US"/>
              <a:t>親の介護</a:t>
            </a:r>
          </a:p>
          <a:p>
            <a:r>
              <a:rPr lang="ja-JP" altLang="en-US"/>
              <a:t>災害</a:t>
            </a:r>
            <a:r>
              <a:rPr lang="en-US" altLang="ja-JP"/>
              <a:t>､</a:t>
            </a:r>
            <a:r>
              <a:rPr lang="ja-JP" altLang="en-US"/>
              <a:t>事故</a:t>
            </a:r>
          </a:p>
        </p:txBody>
      </p:sp>
    </p:spTree>
    <p:extLst>
      <p:ext uri="{BB962C8B-B14F-4D97-AF65-F5344CB8AC3E}">
        <p14:creationId xmlns:p14="http://schemas.microsoft.com/office/powerpoint/2010/main" val="34381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3B6ECC6-65AF-4D5E-9F3E-62F9D5B05AC5}"/>
              </a:ext>
            </a:extLst>
          </p:cNvPr>
          <p:cNvSpPr>
            <a:spLocks noGrp="1" noChangeArrowheads="1"/>
          </p:cNvSpPr>
          <p:nvPr>
            <p:ph type="title"/>
          </p:nvPr>
        </p:nvSpPr>
        <p:spPr>
          <a:xfrm>
            <a:off x="317500" y="52388"/>
            <a:ext cx="8637588" cy="1431925"/>
          </a:xfrm>
        </p:spPr>
        <p:txBody>
          <a:bodyPr/>
          <a:lstStyle/>
          <a:p>
            <a:r>
              <a:rPr lang="ja-JP" altLang="en-US"/>
              <a:t>ストレスを作り出すものは</a:t>
            </a:r>
            <a:r>
              <a:rPr lang="en-US" altLang="ja-JP"/>
              <a:t>?</a:t>
            </a:r>
            <a:r>
              <a:rPr lang="ja-JP" altLang="en-US"/>
              <a:t>２</a:t>
            </a:r>
            <a:br>
              <a:rPr lang="ja-JP" altLang="en-US"/>
            </a:br>
            <a:r>
              <a:rPr lang="ja-JP" altLang="en-US"/>
              <a:t>　高齢者の場合</a:t>
            </a:r>
          </a:p>
        </p:txBody>
      </p:sp>
      <p:sp>
        <p:nvSpPr>
          <p:cNvPr id="33795" name="Rectangle 3" descr="Rectangle: Click to edit Master text styles&#10;Second level&#10;Third level&#10;Fourth level&#10;Fifth level">
            <a:extLst>
              <a:ext uri="{FF2B5EF4-FFF2-40B4-BE49-F238E27FC236}">
                <a16:creationId xmlns:a16="http://schemas.microsoft.com/office/drawing/2014/main" id="{D4E1BAE6-E852-4ED6-BC69-3ED9E344D45E}"/>
              </a:ext>
            </a:extLst>
          </p:cNvPr>
          <p:cNvSpPr>
            <a:spLocks noGrp="1" noChangeArrowheads="1"/>
          </p:cNvSpPr>
          <p:nvPr>
            <p:ph type="body" idx="1"/>
          </p:nvPr>
        </p:nvSpPr>
        <p:spPr/>
        <p:txBody>
          <a:bodyPr/>
          <a:lstStyle/>
          <a:p>
            <a:r>
              <a:rPr lang="ja-JP" altLang="en-US" dirty="0"/>
              <a:t>こどもの独立</a:t>
            </a:r>
            <a:r>
              <a:rPr lang="en-US" altLang="ja-JP" dirty="0"/>
              <a:t>､</a:t>
            </a:r>
            <a:r>
              <a:rPr lang="ja-JP" altLang="en-US" dirty="0"/>
              <a:t>配偶者の病気・死</a:t>
            </a:r>
            <a:r>
              <a:rPr lang="en-US" altLang="ja-JP" dirty="0"/>
              <a:t>､</a:t>
            </a:r>
            <a:r>
              <a:rPr lang="ja-JP" altLang="en-US" dirty="0"/>
              <a:t>近親者の病気・死</a:t>
            </a:r>
          </a:p>
          <a:p>
            <a:r>
              <a:rPr lang="ja-JP" altLang="en-US" dirty="0"/>
              <a:t>退職</a:t>
            </a:r>
            <a:r>
              <a:rPr lang="en-US" altLang="ja-JP" dirty="0"/>
              <a:t>､</a:t>
            </a:r>
            <a:r>
              <a:rPr lang="ja-JP" altLang="en-US" dirty="0"/>
              <a:t>経済的不安</a:t>
            </a:r>
          </a:p>
          <a:p>
            <a:r>
              <a:rPr lang="ja-JP" altLang="en-US" dirty="0"/>
              <a:t>役割喪失</a:t>
            </a:r>
            <a:r>
              <a:rPr lang="en-US" altLang="ja-JP" dirty="0"/>
              <a:t>､</a:t>
            </a:r>
            <a:r>
              <a:rPr lang="ja-JP" altLang="en-US" dirty="0"/>
              <a:t>生きがい喪失</a:t>
            </a:r>
          </a:p>
          <a:p>
            <a:r>
              <a:rPr lang="ja-JP" altLang="en-US" dirty="0"/>
              <a:t>地域の人との関係</a:t>
            </a:r>
            <a:endParaRPr lang="en-US" altLang="ja-JP" dirty="0"/>
          </a:p>
          <a:p>
            <a:r>
              <a:rPr lang="ja-JP" altLang="en-US" dirty="0"/>
              <a:t>老々介護</a:t>
            </a:r>
            <a:endParaRPr lang="en-US" altLang="ja-JP" dirty="0"/>
          </a:p>
          <a:p>
            <a:r>
              <a:rPr lang="en-US" altLang="ja-JP" dirty="0"/>
              <a:t>8050</a:t>
            </a:r>
            <a:r>
              <a:rPr lang="ja-JP" altLang="en-US" dirty="0"/>
              <a:t>問題</a:t>
            </a:r>
          </a:p>
        </p:txBody>
      </p:sp>
    </p:spTree>
    <p:extLst>
      <p:ext uri="{BB962C8B-B14F-4D97-AF65-F5344CB8AC3E}">
        <p14:creationId xmlns:p14="http://schemas.microsoft.com/office/powerpoint/2010/main" val="146791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661BFE85-08AF-4354-867F-2E2D8E7DDA2E}"/>
              </a:ext>
            </a:extLst>
          </p:cNvPr>
          <p:cNvSpPr>
            <a:spLocks noChangeArrowheads="1"/>
          </p:cNvSpPr>
          <p:nvPr/>
        </p:nvSpPr>
        <p:spPr bwMode="auto">
          <a:xfrm>
            <a:off x="3657600" y="2590800"/>
            <a:ext cx="1676400" cy="2971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19" name="Rectangle 3">
            <a:extLst>
              <a:ext uri="{FF2B5EF4-FFF2-40B4-BE49-F238E27FC236}">
                <a16:creationId xmlns:a16="http://schemas.microsoft.com/office/drawing/2014/main" id="{35074C29-5DFE-4756-86AC-319E98AE1E20}"/>
              </a:ext>
            </a:extLst>
          </p:cNvPr>
          <p:cNvSpPr>
            <a:spLocks noGrp="1" noChangeArrowheads="1"/>
          </p:cNvSpPr>
          <p:nvPr>
            <p:ph type="title"/>
          </p:nvPr>
        </p:nvSpPr>
        <p:spPr/>
        <p:txBody>
          <a:bodyPr/>
          <a:lstStyle/>
          <a:p>
            <a:r>
              <a:rPr lang="ja-JP" altLang="en-US"/>
              <a:t>ストレスで何が起こっているの</a:t>
            </a:r>
            <a:r>
              <a:rPr lang="en-US" altLang="ja-JP"/>
              <a:t>?</a:t>
            </a:r>
          </a:p>
        </p:txBody>
      </p:sp>
      <p:sp>
        <p:nvSpPr>
          <p:cNvPr id="34820" name="Text Box 4">
            <a:extLst>
              <a:ext uri="{FF2B5EF4-FFF2-40B4-BE49-F238E27FC236}">
                <a16:creationId xmlns:a16="http://schemas.microsoft.com/office/drawing/2014/main" id="{8A55C401-4066-40B1-A3E0-E024D5B51CAC}"/>
              </a:ext>
            </a:extLst>
          </p:cNvPr>
          <p:cNvSpPr txBox="1">
            <a:spLocks noChangeArrowheads="1"/>
          </p:cNvSpPr>
          <p:nvPr/>
        </p:nvSpPr>
        <p:spPr bwMode="auto">
          <a:xfrm>
            <a:off x="457200" y="36576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600">
                <a:solidFill>
                  <a:srgbClr val="FF3300"/>
                </a:solidFill>
                <a:latin typeface="Times New Roman" panose="02020603050405020304" pitchFamily="18" charset="0"/>
              </a:rPr>
              <a:t>ストレス源</a:t>
            </a:r>
          </a:p>
        </p:txBody>
      </p:sp>
      <p:sp>
        <p:nvSpPr>
          <p:cNvPr id="34821" name="Text Box 5">
            <a:extLst>
              <a:ext uri="{FF2B5EF4-FFF2-40B4-BE49-F238E27FC236}">
                <a16:creationId xmlns:a16="http://schemas.microsoft.com/office/drawing/2014/main" id="{68CB76FA-0B15-48AB-A077-4E62F1B41E49}"/>
              </a:ext>
            </a:extLst>
          </p:cNvPr>
          <p:cNvSpPr txBox="1">
            <a:spLocks noChangeArrowheads="1"/>
          </p:cNvSpPr>
          <p:nvPr/>
        </p:nvSpPr>
        <p:spPr bwMode="auto">
          <a:xfrm>
            <a:off x="3733800" y="4495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心の症状</a:t>
            </a:r>
          </a:p>
        </p:txBody>
      </p:sp>
      <p:sp>
        <p:nvSpPr>
          <p:cNvPr id="34822" name="Text Box 6">
            <a:extLst>
              <a:ext uri="{FF2B5EF4-FFF2-40B4-BE49-F238E27FC236}">
                <a16:creationId xmlns:a16="http://schemas.microsoft.com/office/drawing/2014/main" id="{ACBF9E10-1560-470D-853B-9364E6254E12}"/>
              </a:ext>
            </a:extLst>
          </p:cNvPr>
          <p:cNvSpPr txBox="1">
            <a:spLocks noChangeArrowheads="1"/>
          </p:cNvSpPr>
          <p:nvPr/>
        </p:nvSpPr>
        <p:spPr bwMode="auto">
          <a:xfrm>
            <a:off x="5334000" y="4038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精神症状</a:t>
            </a:r>
          </a:p>
        </p:txBody>
      </p:sp>
      <p:sp>
        <p:nvSpPr>
          <p:cNvPr id="34823" name="Text Box 7">
            <a:extLst>
              <a:ext uri="{FF2B5EF4-FFF2-40B4-BE49-F238E27FC236}">
                <a16:creationId xmlns:a16="http://schemas.microsoft.com/office/drawing/2014/main" id="{AA94D6D0-B055-45BF-B254-6E1A4E35826E}"/>
              </a:ext>
            </a:extLst>
          </p:cNvPr>
          <p:cNvSpPr txBox="1">
            <a:spLocks noChangeArrowheads="1"/>
          </p:cNvSpPr>
          <p:nvPr/>
        </p:nvSpPr>
        <p:spPr bwMode="auto">
          <a:xfrm>
            <a:off x="5486400" y="5029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問題行動</a:t>
            </a:r>
          </a:p>
        </p:txBody>
      </p:sp>
      <p:sp>
        <p:nvSpPr>
          <p:cNvPr id="34824" name="AutoShape 8">
            <a:extLst>
              <a:ext uri="{FF2B5EF4-FFF2-40B4-BE49-F238E27FC236}">
                <a16:creationId xmlns:a16="http://schemas.microsoft.com/office/drawing/2014/main" id="{7989570F-D72F-4E8A-9E1E-558CD2459CEC}"/>
              </a:ext>
            </a:extLst>
          </p:cNvPr>
          <p:cNvSpPr>
            <a:spLocks noChangeArrowheads="1"/>
          </p:cNvSpPr>
          <p:nvPr/>
        </p:nvSpPr>
        <p:spPr bwMode="auto">
          <a:xfrm>
            <a:off x="2590800" y="3810000"/>
            <a:ext cx="914400" cy="457200"/>
          </a:xfrm>
          <a:prstGeom prst="rightArrow">
            <a:avLst>
              <a:gd name="adj1" fmla="val 50000"/>
              <a:gd name="adj2" fmla="val 50000"/>
            </a:avLst>
          </a:prstGeom>
          <a:solidFill>
            <a:srgbClr val="FF99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25" name="Text Box 9">
            <a:extLst>
              <a:ext uri="{FF2B5EF4-FFF2-40B4-BE49-F238E27FC236}">
                <a16:creationId xmlns:a16="http://schemas.microsoft.com/office/drawing/2014/main" id="{956947DB-B7C6-479C-92C9-DDC75EC570A6}"/>
              </a:ext>
            </a:extLst>
          </p:cNvPr>
          <p:cNvSpPr txBox="1">
            <a:spLocks noChangeArrowheads="1"/>
          </p:cNvSpPr>
          <p:nvPr/>
        </p:nvSpPr>
        <p:spPr bwMode="auto">
          <a:xfrm>
            <a:off x="3733800" y="3200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体の症状</a:t>
            </a:r>
          </a:p>
        </p:txBody>
      </p:sp>
      <p:sp>
        <p:nvSpPr>
          <p:cNvPr id="34826" name="Line 10">
            <a:extLst>
              <a:ext uri="{FF2B5EF4-FFF2-40B4-BE49-F238E27FC236}">
                <a16:creationId xmlns:a16="http://schemas.microsoft.com/office/drawing/2014/main" id="{49F279C5-0C8D-41D5-8C3D-761CE0864FD5}"/>
              </a:ext>
            </a:extLst>
          </p:cNvPr>
          <p:cNvSpPr>
            <a:spLocks noChangeShapeType="1"/>
          </p:cNvSpPr>
          <p:nvPr/>
        </p:nvSpPr>
        <p:spPr bwMode="auto">
          <a:xfrm flipV="1">
            <a:off x="5334000" y="4648200"/>
            <a:ext cx="304800" cy="1524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27" name="Line 11">
            <a:extLst>
              <a:ext uri="{FF2B5EF4-FFF2-40B4-BE49-F238E27FC236}">
                <a16:creationId xmlns:a16="http://schemas.microsoft.com/office/drawing/2014/main" id="{C784448A-F090-403F-91A3-203D34A0D172}"/>
              </a:ext>
            </a:extLst>
          </p:cNvPr>
          <p:cNvSpPr>
            <a:spLocks noChangeShapeType="1"/>
          </p:cNvSpPr>
          <p:nvPr/>
        </p:nvSpPr>
        <p:spPr bwMode="auto">
          <a:xfrm>
            <a:off x="5257800" y="5257800"/>
            <a:ext cx="304800" cy="1524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28" name="Text Box 12">
            <a:extLst>
              <a:ext uri="{FF2B5EF4-FFF2-40B4-BE49-F238E27FC236}">
                <a16:creationId xmlns:a16="http://schemas.microsoft.com/office/drawing/2014/main" id="{8C30D299-2671-46D4-BF48-440F1184461E}"/>
              </a:ext>
            </a:extLst>
          </p:cNvPr>
          <p:cNvSpPr txBox="1">
            <a:spLocks noChangeArrowheads="1"/>
          </p:cNvSpPr>
          <p:nvPr/>
        </p:nvSpPr>
        <p:spPr bwMode="auto">
          <a:xfrm>
            <a:off x="6934200" y="2133600"/>
            <a:ext cx="1828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胃が痛い</a:t>
            </a:r>
          </a:p>
          <a:p>
            <a:pPr>
              <a:spcBef>
                <a:spcPct val="50000"/>
              </a:spcBef>
            </a:pPr>
            <a:r>
              <a:rPr lang="ja-JP" altLang="en-US" sz="2800">
                <a:latin typeface="Times New Roman" panose="02020603050405020304" pitchFamily="18" charset="0"/>
              </a:rPr>
              <a:t>頭が痛い</a:t>
            </a:r>
          </a:p>
          <a:p>
            <a:pPr>
              <a:spcBef>
                <a:spcPct val="50000"/>
              </a:spcBef>
            </a:pPr>
            <a:r>
              <a:rPr lang="ja-JP" altLang="en-US" sz="2800">
                <a:latin typeface="Times New Roman" panose="02020603050405020304" pitchFamily="18" charset="0"/>
              </a:rPr>
              <a:t>胸がどきどきする</a:t>
            </a:r>
          </a:p>
        </p:txBody>
      </p:sp>
      <p:sp>
        <p:nvSpPr>
          <p:cNvPr id="34829" name="Text Box 13">
            <a:extLst>
              <a:ext uri="{FF2B5EF4-FFF2-40B4-BE49-F238E27FC236}">
                <a16:creationId xmlns:a16="http://schemas.microsoft.com/office/drawing/2014/main" id="{FB5169B1-947E-4A7E-80D7-FFA52EE9B7AF}"/>
              </a:ext>
            </a:extLst>
          </p:cNvPr>
          <p:cNvSpPr txBox="1">
            <a:spLocks noChangeArrowheads="1"/>
          </p:cNvSpPr>
          <p:nvPr/>
        </p:nvSpPr>
        <p:spPr bwMode="auto">
          <a:xfrm>
            <a:off x="6934200" y="4191000"/>
            <a:ext cx="2209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憂うつ・不安</a:t>
            </a:r>
          </a:p>
          <a:p>
            <a:pPr>
              <a:spcBef>
                <a:spcPct val="50000"/>
              </a:spcBef>
            </a:pPr>
            <a:r>
              <a:rPr lang="ja-JP" altLang="en-US" sz="2800">
                <a:latin typeface="Times New Roman" panose="02020603050405020304" pitchFamily="18" charset="0"/>
              </a:rPr>
              <a:t>眠れない</a:t>
            </a:r>
          </a:p>
        </p:txBody>
      </p:sp>
      <p:sp>
        <p:nvSpPr>
          <p:cNvPr id="34830" name="Text Box 14">
            <a:extLst>
              <a:ext uri="{FF2B5EF4-FFF2-40B4-BE49-F238E27FC236}">
                <a16:creationId xmlns:a16="http://schemas.microsoft.com/office/drawing/2014/main" id="{918CBB0C-18FF-43E5-B217-43D796730303}"/>
              </a:ext>
            </a:extLst>
          </p:cNvPr>
          <p:cNvSpPr txBox="1">
            <a:spLocks noChangeArrowheads="1"/>
          </p:cNvSpPr>
          <p:nvPr/>
        </p:nvSpPr>
        <p:spPr bwMode="auto">
          <a:xfrm>
            <a:off x="7010400" y="5410200"/>
            <a:ext cx="1752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過食</a:t>
            </a:r>
          </a:p>
          <a:p>
            <a:pPr>
              <a:spcBef>
                <a:spcPct val="50000"/>
              </a:spcBef>
            </a:pPr>
            <a:r>
              <a:rPr lang="ja-JP" altLang="en-US" sz="2800">
                <a:latin typeface="Times New Roman" panose="02020603050405020304" pitchFamily="18" charset="0"/>
              </a:rPr>
              <a:t>虐待</a:t>
            </a:r>
          </a:p>
        </p:txBody>
      </p:sp>
      <p:sp>
        <p:nvSpPr>
          <p:cNvPr id="34831" name="Line 15">
            <a:extLst>
              <a:ext uri="{FF2B5EF4-FFF2-40B4-BE49-F238E27FC236}">
                <a16:creationId xmlns:a16="http://schemas.microsoft.com/office/drawing/2014/main" id="{B7D43CBA-1A3B-4AF8-B955-BF158335E6CF}"/>
              </a:ext>
            </a:extLst>
          </p:cNvPr>
          <p:cNvSpPr>
            <a:spLocks noChangeShapeType="1"/>
          </p:cNvSpPr>
          <p:nvPr/>
        </p:nvSpPr>
        <p:spPr bwMode="auto">
          <a:xfrm flipV="1">
            <a:off x="5562600" y="3276600"/>
            <a:ext cx="1219200" cy="2286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32" name="AutoShape 16">
            <a:extLst>
              <a:ext uri="{FF2B5EF4-FFF2-40B4-BE49-F238E27FC236}">
                <a16:creationId xmlns:a16="http://schemas.microsoft.com/office/drawing/2014/main" id="{FDD0C07B-362B-4394-A82B-FD10CCEDA20D}"/>
              </a:ext>
            </a:extLst>
          </p:cNvPr>
          <p:cNvSpPr>
            <a:spLocks/>
          </p:cNvSpPr>
          <p:nvPr/>
        </p:nvSpPr>
        <p:spPr bwMode="auto">
          <a:xfrm>
            <a:off x="6934200" y="2286000"/>
            <a:ext cx="76200" cy="1676400"/>
          </a:xfrm>
          <a:prstGeom prst="leftBrace">
            <a:avLst>
              <a:gd name="adj1" fmla="val 183333"/>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33" name="AutoShape 17">
            <a:extLst>
              <a:ext uri="{FF2B5EF4-FFF2-40B4-BE49-F238E27FC236}">
                <a16:creationId xmlns:a16="http://schemas.microsoft.com/office/drawing/2014/main" id="{A6F2B8F0-E5F6-4141-9F43-7E06541DEAC1}"/>
              </a:ext>
            </a:extLst>
          </p:cNvPr>
          <p:cNvSpPr>
            <a:spLocks/>
          </p:cNvSpPr>
          <p:nvPr/>
        </p:nvSpPr>
        <p:spPr bwMode="auto">
          <a:xfrm>
            <a:off x="6858000" y="4343400"/>
            <a:ext cx="152400" cy="762000"/>
          </a:xfrm>
          <a:prstGeom prst="leftBrace">
            <a:avLst>
              <a:gd name="adj1" fmla="val 41667"/>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34" name="AutoShape 18">
            <a:extLst>
              <a:ext uri="{FF2B5EF4-FFF2-40B4-BE49-F238E27FC236}">
                <a16:creationId xmlns:a16="http://schemas.microsoft.com/office/drawing/2014/main" id="{E9D0A3BB-AB67-4A94-A1E6-1430B4E58E4B}"/>
              </a:ext>
            </a:extLst>
          </p:cNvPr>
          <p:cNvSpPr>
            <a:spLocks/>
          </p:cNvSpPr>
          <p:nvPr/>
        </p:nvSpPr>
        <p:spPr bwMode="auto">
          <a:xfrm>
            <a:off x="6858000" y="5562600"/>
            <a:ext cx="152400" cy="685800"/>
          </a:xfrm>
          <a:prstGeom prst="leftBrace">
            <a:avLst>
              <a:gd name="adj1" fmla="val 37500"/>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421835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369B2558-EC6A-46CB-8876-62D03DDC0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4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35716-EC86-48C8-8E38-B1163AC3BEE5}"/>
              </a:ext>
            </a:extLst>
          </p:cNvPr>
          <p:cNvSpPr>
            <a:spLocks noGrp="1"/>
          </p:cNvSpPr>
          <p:nvPr>
            <p:ph type="title"/>
          </p:nvPr>
        </p:nvSpPr>
        <p:spPr/>
        <p:txBody>
          <a:bodyPr/>
          <a:lstStyle/>
          <a:p>
            <a:r>
              <a:rPr kumimoji="1" lang="ja-JP" altLang="en-US" dirty="0"/>
              <a:t>外国人患者の心理</a:t>
            </a:r>
          </a:p>
        </p:txBody>
      </p:sp>
      <p:sp>
        <p:nvSpPr>
          <p:cNvPr id="3" name="コンテンツ プレースホルダー 2">
            <a:extLst>
              <a:ext uri="{FF2B5EF4-FFF2-40B4-BE49-F238E27FC236}">
                <a16:creationId xmlns:a16="http://schemas.microsoft.com/office/drawing/2014/main" id="{2E9DAC4D-3554-4206-BA93-251801418301}"/>
              </a:ext>
            </a:extLst>
          </p:cNvPr>
          <p:cNvSpPr>
            <a:spLocks noGrp="1"/>
          </p:cNvSpPr>
          <p:nvPr>
            <p:ph idx="1"/>
          </p:nvPr>
        </p:nvSpPr>
        <p:spPr>
          <a:xfrm>
            <a:off x="457200" y="1600200"/>
            <a:ext cx="8435280" cy="4530725"/>
          </a:xfrm>
        </p:spPr>
        <p:txBody>
          <a:bodyPr/>
          <a:lstStyle/>
          <a:p>
            <a:r>
              <a:rPr kumimoji="1" lang="ja-JP" altLang="en-US" dirty="0"/>
              <a:t>自国で病気になったときの苦痛・不安に加えて</a:t>
            </a:r>
            <a:endParaRPr kumimoji="1" lang="en-US" altLang="ja-JP" dirty="0"/>
          </a:p>
          <a:p>
            <a:r>
              <a:rPr lang="ja-JP" altLang="en-US" dirty="0"/>
              <a:t>文化・制度、とりわけ医療方法、医療制度、福祉制度、病休制度などの違いによる困惑</a:t>
            </a:r>
            <a:endParaRPr lang="en-US" altLang="ja-JP" dirty="0"/>
          </a:p>
          <a:p>
            <a:r>
              <a:rPr kumimoji="1" lang="ja-JP" altLang="en-US" dirty="0"/>
              <a:t>医療者、医療機関、福祉機関、職場とのコミュニケーションの困難さ</a:t>
            </a:r>
            <a:endParaRPr kumimoji="1" lang="en-US" altLang="ja-JP" dirty="0"/>
          </a:p>
          <a:p>
            <a:r>
              <a:rPr lang="ja-JP" altLang="en-US" dirty="0"/>
              <a:t>孤立的、猜疑的になる、長年上手くやってきたパートナーとさえ。</a:t>
            </a:r>
            <a:endParaRPr lang="en-US" altLang="ja-JP" dirty="0"/>
          </a:p>
          <a:p>
            <a:r>
              <a:rPr kumimoji="1" lang="ja-JP" altLang="en-US" dirty="0"/>
              <a:t>通訳同行者に依存的になる</a:t>
            </a:r>
          </a:p>
        </p:txBody>
      </p:sp>
    </p:spTree>
    <p:extLst>
      <p:ext uri="{BB962C8B-B14F-4D97-AF65-F5344CB8AC3E}">
        <p14:creationId xmlns:p14="http://schemas.microsoft.com/office/powerpoint/2010/main" val="2035582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16BBF7-011A-4D30-BFDA-94CE8809ACA0}"/>
              </a:ext>
            </a:extLst>
          </p:cNvPr>
          <p:cNvSpPr>
            <a:spLocks noGrp="1" noChangeArrowheads="1"/>
          </p:cNvSpPr>
          <p:nvPr>
            <p:ph type="title"/>
          </p:nvPr>
        </p:nvSpPr>
        <p:spPr>
          <a:xfrm>
            <a:off x="317500" y="52388"/>
            <a:ext cx="8637588" cy="1431925"/>
          </a:xfrm>
        </p:spPr>
        <p:txBody>
          <a:bodyPr/>
          <a:lstStyle/>
          <a:p>
            <a:pPr algn="ctr"/>
            <a:r>
              <a:rPr lang="ja-JP" altLang="en-US"/>
              <a:t>ストレスで何が起こっているの</a:t>
            </a:r>
            <a:r>
              <a:rPr lang="en-US" altLang="ja-JP"/>
              <a:t>?</a:t>
            </a:r>
            <a:br>
              <a:rPr lang="en-US" altLang="ja-JP"/>
            </a:br>
            <a:r>
              <a:rPr lang="ja-JP" altLang="en-US"/>
              <a:t>からだでは</a:t>
            </a:r>
          </a:p>
        </p:txBody>
      </p:sp>
      <p:sp>
        <p:nvSpPr>
          <p:cNvPr id="36867" name="Rectangle 3" descr="Rectangle: Click to edit Master text styles&#10;Second level&#10;Third level&#10;Fourth level&#10;Fifth level">
            <a:extLst>
              <a:ext uri="{FF2B5EF4-FFF2-40B4-BE49-F238E27FC236}">
                <a16:creationId xmlns:a16="http://schemas.microsoft.com/office/drawing/2014/main" id="{C2B8C66E-2034-4350-B742-29699CA62DFB}"/>
              </a:ext>
            </a:extLst>
          </p:cNvPr>
          <p:cNvSpPr>
            <a:spLocks noGrp="1" noChangeArrowheads="1"/>
          </p:cNvSpPr>
          <p:nvPr>
            <p:ph type="body" idx="1"/>
          </p:nvPr>
        </p:nvSpPr>
        <p:spPr/>
        <p:txBody>
          <a:bodyPr/>
          <a:lstStyle/>
          <a:p>
            <a:r>
              <a:rPr lang="ja-JP" altLang="en-US"/>
              <a:t>自律神経系：交感神経</a:t>
            </a:r>
            <a:r>
              <a:rPr lang="en-US" altLang="ja-JP"/>
              <a:t>､</a:t>
            </a:r>
            <a:r>
              <a:rPr lang="ja-JP" altLang="en-US"/>
              <a:t>副交感神経</a:t>
            </a:r>
            <a:r>
              <a:rPr lang="en-US" altLang="ja-JP"/>
              <a:t>､</a:t>
            </a:r>
            <a:r>
              <a:rPr lang="ja-JP" altLang="en-US"/>
              <a:t>知覚神経：自律神経系の乱れ</a:t>
            </a:r>
          </a:p>
          <a:p>
            <a:r>
              <a:rPr lang="ja-JP" altLang="en-US"/>
              <a:t>筋肉系：過剰緊張</a:t>
            </a:r>
          </a:p>
          <a:p>
            <a:r>
              <a:rPr lang="ja-JP" altLang="en-US"/>
              <a:t>内分泌系</a:t>
            </a:r>
          </a:p>
          <a:p>
            <a:r>
              <a:rPr lang="ja-JP" altLang="en-US"/>
              <a:t>免疫系：免疫力の変化</a:t>
            </a:r>
          </a:p>
        </p:txBody>
      </p:sp>
    </p:spTree>
    <p:extLst>
      <p:ext uri="{BB962C8B-B14F-4D97-AF65-F5344CB8AC3E}">
        <p14:creationId xmlns:p14="http://schemas.microsoft.com/office/powerpoint/2010/main" val="422618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CD27400-6964-47CC-A5FE-CC9E06AF8B58}"/>
              </a:ext>
            </a:extLst>
          </p:cNvPr>
          <p:cNvSpPr>
            <a:spLocks noGrp="1" noChangeArrowheads="1"/>
          </p:cNvSpPr>
          <p:nvPr>
            <p:ph type="title"/>
          </p:nvPr>
        </p:nvSpPr>
        <p:spPr>
          <a:xfrm>
            <a:off x="317500" y="52388"/>
            <a:ext cx="8637588" cy="1431925"/>
          </a:xfrm>
        </p:spPr>
        <p:txBody>
          <a:bodyPr/>
          <a:lstStyle/>
          <a:p>
            <a:pPr algn="ctr"/>
            <a:r>
              <a:rPr lang="ja-JP" altLang="en-US"/>
              <a:t>ストレスで何が起こっているの</a:t>
            </a:r>
            <a:r>
              <a:rPr lang="en-US" altLang="ja-JP"/>
              <a:t>?</a:t>
            </a:r>
            <a:br>
              <a:rPr lang="en-US" altLang="ja-JP"/>
            </a:br>
            <a:r>
              <a:rPr lang="ja-JP" altLang="en-US"/>
              <a:t>こころでは</a:t>
            </a:r>
          </a:p>
        </p:txBody>
      </p:sp>
      <p:sp>
        <p:nvSpPr>
          <p:cNvPr id="37891" name="Rectangle 3" descr="Rectangle: Click to edit Master text styles&#10;Second level&#10;Third level&#10;Fourth level&#10;Fifth level">
            <a:extLst>
              <a:ext uri="{FF2B5EF4-FFF2-40B4-BE49-F238E27FC236}">
                <a16:creationId xmlns:a16="http://schemas.microsoft.com/office/drawing/2014/main" id="{6122094C-9D49-4718-8F53-25817D3ED75A}"/>
              </a:ext>
            </a:extLst>
          </p:cNvPr>
          <p:cNvSpPr>
            <a:spLocks noGrp="1" noChangeArrowheads="1"/>
          </p:cNvSpPr>
          <p:nvPr>
            <p:ph type="body" idx="1"/>
          </p:nvPr>
        </p:nvSpPr>
        <p:spPr/>
        <p:txBody>
          <a:bodyPr/>
          <a:lstStyle/>
          <a:p>
            <a:r>
              <a:rPr lang="ja-JP" altLang="en-US"/>
              <a:t>不安・イライラ</a:t>
            </a:r>
          </a:p>
          <a:p>
            <a:r>
              <a:rPr lang="ja-JP" altLang="en-US"/>
              <a:t>不眠</a:t>
            </a:r>
          </a:p>
          <a:p>
            <a:r>
              <a:rPr lang="ja-JP" altLang="en-US"/>
              <a:t>憂うつ感</a:t>
            </a:r>
          </a:p>
          <a:p>
            <a:r>
              <a:rPr lang="ja-JP" altLang="en-US"/>
              <a:t>集中力の低下</a:t>
            </a:r>
          </a:p>
          <a:p>
            <a:r>
              <a:rPr lang="ja-JP" altLang="en-US"/>
              <a:t>知覚過敏</a:t>
            </a:r>
          </a:p>
        </p:txBody>
      </p:sp>
      <p:pic>
        <p:nvPicPr>
          <p:cNvPr id="37892" name="Picture 4">
            <a:extLst>
              <a:ext uri="{FF2B5EF4-FFF2-40B4-BE49-F238E27FC236}">
                <a16:creationId xmlns:a16="http://schemas.microsoft.com/office/drawing/2014/main" id="{66F077D4-A40C-4856-AB8F-6C2158BEC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1668463" cy="1693863"/>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AAB3C9B2-D142-48F8-9A53-82CFEB0AA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1938338" cy="18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2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75A3AB9-2426-44F1-87B5-85EFFDDA143A}"/>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ストレスからくる病気１</a:t>
            </a:r>
            <a:br>
              <a:rPr lang="ja-JP" altLang="en-US"/>
            </a:br>
            <a:r>
              <a:rPr lang="ja-JP" altLang="en-US"/>
              <a:t>筋肉系</a:t>
            </a:r>
          </a:p>
        </p:txBody>
      </p:sp>
      <p:sp>
        <p:nvSpPr>
          <p:cNvPr id="38915" name="Rectangle 3" descr="Rectangle: Click to edit Master text styles&#10;Second level&#10;Third level&#10;Fourth level&#10;Fifth level">
            <a:extLst>
              <a:ext uri="{FF2B5EF4-FFF2-40B4-BE49-F238E27FC236}">
                <a16:creationId xmlns:a16="http://schemas.microsoft.com/office/drawing/2014/main" id="{F8D8E12C-3664-49B2-91D4-0BB89CEC60D2}"/>
              </a:ext>
            </a:extLst>
          </p:cNvPr>
          <p:cNvSpPr>
            <a:spLocks noGrp="1" noChangeArrowheads="1"/>
          </p:cNvSpPr>
          <p:nvPr>
            <p:ph type="body" idx="1"/>
          </p:nvPr>
        </p:nvSpPr>
        <p:spPr/>
        <p:txBody>
          <a:bodyPr/>
          <a:lstStyle/>
          <a:p>
            <a:r>
              <a:rPr lang="ja-JP" altLang="en-US"/>
              <a:t>筋緊張性頭痛：頭におわんをかぶったような締め付けられるような頭痛</a:t>
            </a:r>
          </a:p>
          <a:p>
            <a:r>
              <a:rPr lang="ja-JP" altLang="en-US"/>
              <a:t>肩こり</a:t>
            </a:r>
          </a:p>
          <a:p>
            <a:r>
              <a:rPr lang="ja-JP" altLang="en-US"/>
              <a:t>むち打ち症</a:t>
            </a:r>
          </a:p>
          <a:p>
            <a:r>
              <a:rPr lang="ja-JP" altLang="en-US"/>
              <a:t>書痙：特に人前で字を書くときに</a:t>
            </a:r>
            <a:r>
              <a:rPr lang="en-US" altLang="ja-JP"/>
              <a:t>､</a:t>
            </a:r>
            <a:r>
              <a:rPr lang="ja-JP" altLang="en-US"/>
              <a:t>ペンを持つ手が震えてなかなか字が書けない</a:t>
            </a:r>
          </a:p>
          <a:p>
            <a:r>
              <a:rPr lang="ja-JP" altLang="en-US"/>
              <a:t>腰痛</a:t>
            </a:r>
          </a:p>
        </p:txBody>
      </p:sp>
    </p:spTree>
    <p:extLst>
      <p:ext uri="{BB962C8B-B14F-4D97-AF65-F5344CB8AC3E}">
        <p14:creationId xmlns:p14="http://schemas.microsoft.com/office/powerpoint/2010/main" val="3774580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84A18D1-C7EC-4EB3-AB5A-9CE01EBE46E5}"/>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ストレスからくる病気２</a:t>
            </a:r>
            <a:br>
              <a:rPr lang="ja-JP" altLang="en-US"/>
            </a:br>
            <a:r>
              <a:rPr lang="ja-JP" altLang="en-US"/>
              <a:t>自律神経系</a:t>
            </a:r>
          </a:p>
        </p:txBody>
      </p:sp>
      <p:sp>
        <p:nvSpPr>
          <p:cNvPr id="39939" name="Rectangle 3" descr="Rectangle: Click to edit Master text styles&#10;Second level&#10;Third level&#10;Fourth level&#10;Fifth level">
            <a:extLst>
              <a:ext uri="{FF2B5EF4-FFF2-40B4-BE49-F238E27FC236}">
                <a16:creationId xmlns:a16="http://schemas.microsoft.com/office/drawing/2014/main" id="{06C688F8-ED1F-4DEE-9BB2-194899E0851E}"/>
              </a:ext>
            </a:extLst>
          </p:cNvPr>
          <p:cNvSpPr>
            <a:spLocks noGrp="1" noChangeArrowheads="1"/>
          </p:cNvSpPr>
          <p:nvPr>
            <p:ph type="body" idx="1"/>
          </p:nvPr>
        </p:nvSpPr>
        <p:spPr/>
        <p:txBody>
          <a:bodyPr/>
          <a:lstStyle/>
          <a:p>
            <a:r>
              <a:rPr lang="ja-JP" altLang="en-US"/>
              <a:t>胃・十二指腸潰瘍、急性胃粘膜病変</a:t>
            </a:r>
            <a:r>
              <a:rPr lang="en-US" altLang="ja-JP"/>
              <a:t>､</a:t>
            </a:r>
            <a:r>
              <a:rPr lang="ja-JP" altLang="en-US"/>
              <a:t>過敏性腸症候群</a:t>
            </a:r>
            <a:r>
              <a:rPr lang="en-US" altLang="ja-JP"/>
              <a:t>､</a:t>
            </a:r>
            <a:r>
              <a:rPr lang="ja-JP" altLang="en-US"/>
              <a:t>心因性嘔吐症</a:t>
            </a:r>
          </a:p>
          <a:p>
            <a:r>
              <a:rPr lang="ja-JP" altLang="en-US"/>
              <a:t>気管支喘息</a:t>
            </a:r>
          </a:p>
          <a:p>
            <a:r>
              <a:rPr lang="ja-JP" altLang="en-US"/>
              <a:t>高血圧</a:t>
            </a:r>
            <a:r>
              <a:rPr lang="en-US" altLang="ja-JP"/>
              <a:t>､</a:t>
            </a:r>
            <a:r>
              <a:rPr lang="ja-JP" altLang="en-US"/>
              <a:t>狭心症</a:t>
            </a:r>
            <a:r>
              <a:rPr lang="en-US" altLang="ja-JP"/>
              <a:t>､</a:t>
            </a:r>
            <a:r>
              <a:rPr lang="ja-JP" altLang="en-US"/>
              <a:t>心筋梗塞</a:t>
            </a:r>
          </a:p>
          <a:p>
            <a:r>
              <a:rPr lang="ja-JP" altLang="en-US"/>
              <a:t>神経性頻尿</a:t>
            </a:r>
          </a:p>
          <a:p>
            <a:r>
              <a:rPr lang="ja-JP" altLang="en-US"/>
              <a:t>耳鳴・めまい</a:t>
            </a:r>
          </a:p>
        </p:txBody>
      </p:sp>
    </p:spTree>
    <p:extLst>
      <p:ext uri="{BB962C8B-B14F-4D97-AF65-F5344CB8AC3E}">
        <p14:creationId xmlns:p14="http://schemas.microsoft.com/office/powerpoint/2010/main" val="323768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4195EC4-A10C-4B76-9536-9382E54442D5}"/>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a:t>
            </a:r>
            <a:r>
              <a:rPr lang="en-US" altLang="ja-JP"/>
              <a:t>3</a:t>
            </a:r>
            <a:br>
              <a:rPr lang="en-US" altLang="ja-JP"/>
            </a:br>
            <a:r>
              <a:rPr lang="ja-JP" altLang="en-US"/>
              <a:t>内分泌系・免疫系</a:t>
            </a:r>
          </a:p>
        </p:txBody>
      </p:sp>
      <p:sp>
        <p:nvSpPr>
          <p:cNvPr id="40963" name="Rectangle 3" descr="Rectangle: Click to edit Master text styles&#10;Second level&#10;Third level&#10;Fourth level&#10;Fifth level">
            <a:extLst>
              <a:ext uri="{FF2B5EF4-FFF2-40B4-BE49-F238E27FC236}">
                <a16:creationId xmlns:a16="http://schemas.microsoft.com/office/drawing/2014/main" id="{52F64B51-8FE5-4607-9D2C-620680A31183}"/>
              </a:ext>
            </a:extLst>
          </p:cNvPr>
          <p:cNvSpPr>
            <a:spLocks noGrp="1" noChangeArrowheads="1"/>
          </p:cNvSpPr>
          <p:nvPr>
            <p:ph type="body" idx="1"/>
          </p:nvPr>
        </p:nvSpPr>
        <p:spPr/>
        <p:txBody>
          <a:bodyPr/>
          <a:lstStyle/>
          <a:p>
            <a:r>
              <a:rPr lang="ja-JP" altLang="en-US"/>
              <a:t>月経周期の乱れ</a:t>
            </a:r>
          </a:p>
          <a:p>
            <a:r>
              <a:rPr lang="ja-JP" altLang="en-US"/>
              <a:t>糖尿病</a:t>
            </a:r>
          </a:p>
          <a:p>
            <a:r>
              <a:rPr lang="ja-JP" altLang="en-US"/>
              <a:t>甲状腺機能亢進症</a:t>
            </a:r>
          </a:p>
          <a:p>
            <a:r>
              <a:rPr lang="ja-JP" altLang="en-US"/>
              <a:t>アトピ－性皮膚炎</a:t>
            </a:r>
          </a:p>
        </p:txBody>
      </p:sp>
    </p:spTree>
    <p:extLst>
      <p:ext uri="{BB962C8B-B14F-4D97-AF65-F5344CB8AC3E}">
        <p14:creationId xmlns:p14="http://schemas.microsoft.com/office/powerpoint/2010/main" val="290425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F985E62-09FD-41D7-9C91-37BD62155E1D}"/>
              </a:ext>
            </a:extLst>
          </p:cNvPr>
          <p:cNvSpPr>
            <a:spLocks noGrp="1" noChangeArrowheads="1"/>
          </p:cNvSpPr>
          <p:nvPr>
            <p:ph type="title"/>
          </p:nvPr>
        </p:nvSpPr>
        <p:spPr>
          <a:xfrm>
            <a:off x="317500" y="52388"/>
            <a:ext cx="8637588" cy="1431925"/>
          </a:xfrm>
        </p:spPr>
        <p:txBody>
          <a:bodyPr/>
          <a:lstStyle/>
          <a:p>
            <a:pPr algn="ctr"/>
            <a:r>
              <a:rPr lang="ja-JP" altLang="en-US" dirty="0"/>
              <a:t>ストレスからくる病気４</a:t>
            </a:r>
            <a:br>
              <a:rPr lang="ja-JP" altLang="en-US" dirty="0"/>
            </a:br>
            <a:r>
              <a:rPr lang="ja-JP" altLang="en-US" dirty="0"/>
              <a:t>こころの病気</a:t>
            </a:r>
          </a:p>
        </p:txBody>
      </p:sp>
      <p:sp>
        <p:nvSpPr>
          <p:cNvPr id="41987" name="Rectangle 3" descr="Rectangle: Click to edit Master text styles&#10;Second level&#10;Third level&#10;Fourth level&#10;Fifth level">
            <a:extLst>
              <a:ext uri="{FF2B5EF4-FFF2-40B4-BE49-F238E27FC236}">
                <a16:creationId xmlns:a16="http://schemas.microsoft.com/office/drawing/2014/main" id="{1D1CB667-41DD-4155-BE34-4D1CCA5484DF}"/>
              </a:ext>
            </a:extLst>
          </p:cNvPr>
          <p:cNvSpPr>
            <a:spLocks noGrp="1" noChangeArrowheads="1"/>
          </p:cNvSpPr>
          <p:nvPr>
            <p:ph type="body" idx="1"/>
          </p:nvPr>
        </p:nvSpPr>
        <p:spPr/>
        <p:txBody>
          <a:bodyPr/>
          <a:lstStyle/>
          <a:p>
            <a:r>
              <a:rPr lang="ja-JP" altLang="en-US">
                <a:solidFill>
                  <a:schemeClr val="tx2"/>
                </a:solidFill>
              </a:rPr>
              <a:t>うつ状態</a:t>
            </a:r>
            <a:r>
              <a:rPr lang="ja-JP" altLang="en-US"/>
              <a:t>：憂うつ</a:t>
            </a:r>
            <a:r>
              <a:rPr lang="en-US" altLang="ja-JP"/>
              <a:t>､</a:t>
            </a:r>
            <a:r>
              <a:rPr lang="ja-JP" altLang="en-US"/>
              <a:t>元気が出ない</a:t>
            </a:r>
            <a:r>
              <a:rPr lang="en-US" altLang="ja-JP"/>
              <a:t>､</a:t>
            </a:r>
            <a:r>
              <a:rPr lang="ja-JP" altLang="en-US"/>
              <a:t>面白くない</a:t>
            </a:r>
            <a:r>
              <a:rPr lang="en-US" altLang="ja-JP"/>
              <a:t>､</a:t>
            </a:r>
            <a:r>
              <a:rPr lang="ja-JP" altLang="en-US"/>
              <a:t>淋しい</a:t>
            </a:r>
            <a:r>
              <a:rPr lang="en-US" altLang="ja-JP"/>
              <a:t>､</a:t>
            </a:r>
            <a:r>
              <a:rPr lang="ja-JP" altLang="en-US"/>
              <a:t>集中力がない</a:t>
            </a:r>
            <a:r>
              <a:rPr lang="en-US" altLang="ja-JP"/>
              <a:t>､</a:t>
            </a:r>
            <a:r>
              <a:rPr lang="ja-JP" altLang="en-US"/>
              <a:t>くよくよとよくないことばかり考える</a:t>
            </a:r>
            <a:r>
              <a:rPr lang="en-US" altLang="ja-JP"/>
              <a:t>､</a:t>
            </a:r>
            <a:r>
              <a:rPr lang="ja-JP" altLang="en-US"/>
              <a:t>食欲がない</a:t>
            </a:r>
            <a:r>
              <a:rPr lang="en-US" altLang="ja-JP"/>
              <a:t>､</a:t>
            </a:r>
            <a:r>
              <a:rPr lang="ja-JP" altLang="en-US"/>
              <a:t>眠れない</a:t>
            </a:r>
            <a:r>
              <a:rPr lang="en-US" altLang="ja-JP"/>
              <a:t>､</a:t>
            </a:r>
            <a:r>
              <a:rPr lang="ja-JP" altLang="en-US"/>
              <a:t>動悸がする</a:t>
            </a:r>
            <a:r>
              <a:rPr lang="en-US" altLang="ja-JP"/>
              <a:t>､</a:t>
            </a:r>
            <a:r>
              <a:rPr lang="ja-JP" altLang="en-US"/>
              <a:t>息苦しい</a:t>
            </a:r>
            <a:r>
              <a:rPr lang="en-US" altLang="ja-JP"/>
              <a:t>､</a:t>
            </a:r>
            <a:r>
              <a:rPr lang="ja-JP" altLang="en-US"/>
              <a:t>肩こり</a:t>
            </a:r>
            <a:r>
              <a:rPr lang="en-US" altLang="ja-JP"/>
              <a:t>､</a:t>
            </a:r>
            <a:r>
              <a:rPr lang="ja-JP" altLang="en-US"/>
              <a:t>頭痛</a:t>
            </a:r>
          </a:p>
          <a:p>
            <a:r>
              <a:rPr lang="ja-JP" altLang="en-US">
                <a:solidFill>
                  <a:schemeClr val="tx2"/>
                </a:solidFill>
              </a:rPr>
              <a:t>不安性障害</a:t>
            </a:r>
            <a:r>
              <a:rPr lang="ja-JP" altLang="en-US"/>
              <a:t>：パニック発作</a:t>
            </a:r>
            <a:r>
              <a:rPr lang="en-US" altLang="ja-JP"/>
              <a:t>､</a:t>
            </a:r>
            <a:r>
              <a:rPr lang="ja-JP" altLang="en-US"/>
              <a:t>予期不安</a:t>
            </a:r>
          </a:p>
        </p:txBody>
      </p:sp>
    </p:spTree>
    <p:extLst>
      <p:ext uri="{BB962C8B-B14F-4D97-AF65-F5344CB8AC3E}">
        <p14:creationId xmlns:p14="http://schemas.microsoft.com/office/powerpoint/2010/main" val="2680728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C71520B7-C4C2-4201-9E4B-FAF273FC6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69900"/>
            <a:ext cx="7696200" cy="635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5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37DA7DAB-AC2F-4534-AFC3-4C7F88F07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24800" cy="632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9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AC8F32-0CF3-49F6-BE95-E15DC9A1583F}"/>
              </a:ext>
            </a:extLst>
          </p:cNvPr>
          <p:cNvSpPr txBox="1"/>
          <p:nvPr/>
        </p:nvSpPr>
        <p:spPr>
          <a:xfrm>
            <a:off x="467544" y="620688"/>
            <a:ext cx="8280920" cy="1446550"/>
          </a:xfrm>
          <a:prstGeom prst="rect">
            <a:avLst/>
          </a:prstGeom>
          <a:noFill/>
        </p:spPr>
        <p:txBody>
          <a:bodyPr wrap="square" rtlCol="0">
            <a:spAutoFit/>
          </a:bodyPr>
          <a:lstStyle/>
          <a:p>
            <a:pPr algn="ctr"/>
            <a:r>
              <a:rPr kumimoji="1" lang="ja-JP" altLang="en-US" sz="4400" dirty="0">
                <a:solidFill>
                  <a:srgbClr val="FFFF00"/>
                </a:solidFill>
              </a:rPr>
              <a:t>ストレスからくる病気に</a:t>
            </a:r>
            <a:endParaRPr kumimoji="1" lang="en-US" altLang="ja-JP" sz="4400" dirty="0">
              <a:solidFill>
                <a:srgbClr val="FFFF00"/>
              </a:solidFill>
            </a:endParaRPr>
          </a:p>
          <a:p>
            <a:pPr algn="ctr"/>
            <a:r>
              <a:rPr kumimoji="1" lang="ja-JP" altLang="en-US" sz="4400" dirty="0">
                <a:solidFill>
                  <a:srgbClr val="FFFF00"/>
                </a:solidFill>
              </a:rPr>
              <a:t>ならないためには</a:t>
            </a:r>
          </a:p>
        </p:txBody>
      </p:sp>
      <p:sp>
        <p:nvSpPr>
          <p:cNvPr id="3" name="テキスト ボックス 2">
            <a:extLst>
              <a:ext uri="{FF2B5EF4-FFF2-40B4-BE49-F238E27FC236}">
                <a16:creationId xmlns:a16="http://schemas.microsoft.com/office/drawing/2014/main" id="{225D38C6-9A66-45C6-839C-90C440812776}"/>
              </a:ext>
            </a:extLst>
          </p:cNvPr>
          <p:cNvSpPr txBox="1"/>
          <p:nvPr/>
        </p:nvSpPr>
        <p:spPr>
          <a:xfrm>
            <a:off x="683568" y="2492896"/>
            <a:ext cx="8064896" cy="2308324"/>
          </a:xfrm>
          <a:prstGeom prst="rect">
            <a:avLst/>
          </a:prstGeom>
          <a:noFill/>
        </p:spPr>
        <p:txBody>
          <a:bodyPr wrap="square" rtlCol="0">
            <a:spAutoFit/>
          </a:bodyPr>
          <a:lstStyle/>
          <a:p>
            <a:r>
              <a:rPr kumimoji="1" lang="ja-JP" altLang="en-US" sz="3600" dirty="0"/>
              <a:t>ストレスが</a:t>
            </a:r>
            <a:r>
              <a:rPr kumimoji="1" lang="ja-JP" altLang="en-US" sz="3600" dirty="0">
                <a:solidFill>
                  <a:srgbClr val="FFFF00"/>
                </a:solidFill>
              </a:rPr>
              <a:t>かかりすぎであることに気付き</a:t>
            </a:r>
            <a:endParaRPr kumimoji="1" lang="en-US" altLang="ja-JP" sz="3600" dirty="0">
              <a:solidFill>
                <a:srgbClr val="FFFF00"/>
              </a:solidFill>
            </a:endParaRPr>
          </a:p>
          <a:p>
            <a:r>
              <a:rPr lang="ja-JP" altLang="en-US" sz="3600" dirty="0"/>
              <a:t>ストレスを</a:t>
            </a:r>
            <a:r>
              <a:rPr lang="ja-JP" altLang="en-US" sz="3600" dirty="0">
                <a:solidFill>
                  <a:srgbClr val="FFFF00"/>
                </a:solidFill>
              </a:rPr>
              <a:t>減らす工夫</a:t>
            </a:r>
            <a:r>
              <a:rPr lang="ja-JP" altLang="en-US" sz="3600" dirty="0"/>
              <a:t>をし</a:t>
            </a:r>
            <a:endParaRPr lang="en-US" altLang="ja-JP" sz="3600" dirty="0"/>
          </a:p>
          <a:p>
            <a:r>
              <a:rPr kumimoji="1" lang="ja-JP" altLang="en-US" sz="3600" dirty="0"/>
              <a:t>ストレスを</a:t>
            </a:r>
            <a:r>
              <a:rPr kumimoji="1" lang="ja-JP" altLang="en-US" sz="3600" dirty="0">
                <a:solidFill>
                  <a:srgbClr val="FFFF00"/>
                </a:solidFill>
              </a:rPr>
              <a:t>かわすこと</a:t>
            </a:r>
            <a:r>
              <a:rPr kumimoji="1" lang="ja-JP" altLang="en-US" sz="3600" dirty="0"/>
              <a:t>に心がけ</a:t>
            </a:r>
            <a:endParaRPr kumimoji="1" lang="en-US" altLang="ja-JP" sz="3600" dirty="0"/>
          </a:p>
          <a:p>
            <a:r>
              <a:rPr lang="ja-JP" altLang="en-US" sz="3600" dirty="0">
                <a:solidFill>
                  <a:srgbClr val="FFFF00"/>
                </a:solidFill>
              </a:rPr>
              <a:t>たまったストレスをうまく発散</a:t>
            </a:r>
            <a:r>
              <a:rPr lang="ja-JP" altLang="en-US" sz="3600" dirty="0"/>
              <a:t>させてしまう</a:t>
            </a:r>
            <a:endParaRPr kumimoji="1" lang="ja-JP" altLang="en-US" sz="3600" dirty="0"/>
          </a:p>
        </p:txBody>
      </p:sp>
    </p:spTree>
    <p:extLst>
      <p:ext uri="{BB962C8B-B14F-4D97-AF65-F5344CB8AC3E}">
        <p14:creationId xmlns:p14="http://schemas.microsoft.com/office/powerpoint/2010/main" val="234811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弁天堂0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28600" y="6248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2005</a:t>
            </a:r>
            <a:r>
              <a:rPr lang="ja-JP" altLang="en-US" sz="2400">
                <a:latin typeface="Times New Roman" pitchFamily="18" charset="0"/>
              </a:rPr>
              <a:t>年</a:t>
            </a:r>
            <a:r>
              <a:rPr lang="en-US" altLang="ja-JP" sz="2400">
                <a:latin typeface="Times New Roman" pitchFamily="18" charset="0"/>
              </a:rPr>
              <a:t>12</a:t>
            </a:r>
            <a:r>
              <a:rPr lang="ja-JP" altLang="en-US" sz="2400">
                <a:latin typeface="Times New Roman" pitchFamily="18" charset="0"/>
              </a:rPr>
              <a:t>月</a:t>
            </a:r>
            <a:r>
              <a:rPr lang="en-US" altLang="ja-JP" sz="2400">
                <a:latin typeface="Times New Roman" pitchFamily="18" charset="0"/>
              </a:rPr>
              <a:t>22</a:t>
            </a:r>
            <a:r>
              <a:rPr lang="ja-JP" altLang="en-US" sz="2400">
                <a:latin typeface="Times New Roman" pitchFamily="18" charset="0"/>
              </a:rPr>
              <a:t>日　瀧安寺弁財天堂境内</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5EE95-131E-48FE-8F0E-5B5776FBF0DE}"/>
              </a:ext>
            </a:extLst>
          </p:cNvPr>
          <p:cNvSpPr>
            <a:spLocks noGrp="1"/>
          </p:cNvSpPr>
          <p:nvPr>
            <p:ph type="title"/>
          </p:nvPr>
        </p:nvSpPr>
        <p:spPr>
          <a:xfrm>
            <a:off x="457200" y="260649"/>
            <a:ext cx="8229600" cy="864095"/>
          </a:xfrm>
        </p:spPr>
        <p:txBody>
          <a:bodyPr/>
          <a:lstStyle/>
          <a:p>
            <a:r>
              <a:rPr kumimoji="1" lang="ja-JP" altLang="en-US" dirty="0"/>
              <a:t>外国人医療サポートネット</a:t>
            </a:r>
          </a:p>
        </p:txBody>
      </p:sp>
      <p:sp>
        <p:nvSpPr>
          <p:cNvPr id="3" name="コンテンツ プレースホルダー 2">
            <a:extLst>
              <a:ext uri="{FF2B5EF4-FFF2-40B4-BE49-F238E27FC236}">
                <a16:creationId xmlns:a16="http://schemas.microsoft.com/office/drawing/2014/main" id="{20B4CC37-B434-4F16-BBD3-492E443E62A9}"/>
              </a:ext>
            </a:extLst>
          </p:cNvPr>
          <p:cNvSpPr>
            <a:spLocks noGrp="1"/>
          </p:cNvSpPr>
          <p:nvPr>
            <p:ph idx="1"/>
          </p:nvPr>
        </p:nvSpPr>
        <p:spPr>
          <a:xfrm>
            <a:off x="457200" y="1196752"/>
            <a:ext cx="8229600" cy="4934173"/>
          </a:xfrm>
        </p:spPr>
        <p:txBody>
          <a:bodyPr/>
          <a:lstStyle/>
          <a:p>
            <a:r>
              <a:rPr kumimoji="1" lang="ja-JP" altLang="en-US" dirty="0"/>
              <a:t>箕面市には</a:t>
            </a:r>
            <a:r>
              <a:rPr kumimoji="1" lang="en-US" altLang="ja-JP" dirty="0"/>
              <a:t>2700</a:t>
            </a:r>
            <a:r>
              <a:rPr kumimoji="1" lang="ja-JP" altLang="en-US" dirty="0"/>
              <a:t>人、人口の約</a:t>
            </a:r>
            <a:r>
              <a:rPr kumimoji="1" lang="en-US" altLang="ja-JP" dirty="0"/>
              <a:t>2</a:t>
            </a:r>
            <a:r>
              <a:rPr lang="ja-JP" altLang="en-US" dirty="0"/>
              <a:t>％の外国籍市民が暮らしている。</a:t>
            </a:r>
            <a:endParaRPr lang="en-US" altLang="ja-JP" dirty="0"/>
          </a:p>
          <a:p>
            <a:r>
              <a:rPr kumimoji="1" lang="ja-JP" altLang="en-US" dirty="0"/>
              <a:t>この人たちが病気になったときに、医療・福祉・職場とのコミュニケーションの支援をすることは箕面市民として共に生活するものとしての責務であり、市当局が責任をもってその施策を考えないといけない。</a:t>
            </a:r>
            <a:endParaRPr kumimoji="1" lang="en-US" altLang="ja-JP" dirty="0"/>
          </a:p>
          <a:p>
            <a:r>
              <a:rPr lang="ja-JP" altLang="en-US" dirty="0"/>
              <a:t>しかし市はコミュニケーション支援ができる人材を確保できないため、心ある有志が外国人医療サポートネットを立ち上げたのである</a:t>
            </a:r>
            <a:endParaRPr kumimoji="1" lang="ja-JP" altLang="en-US" dirty="0"/>
          </a:p>
        </p:txBody>
      </p:sp>
    </p:spTree>
    <p:extLst>
      <p:ext uri="{BB962C8B-B14F-4D97-AF65-F5344CB8AC3E}">
        <p14:creationId xmlns:p14="http://schemas.microsoft.com/office/powerpoint/2010/main" val="4152908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2AE6-28F0-4DB4-A7CA-526BE2526A10}"/>
              </a:ext>
            </a:extLst>
          </p:cNvPr>
          <p:cNvSpPr>
            <a:spLocks noGrp="1"/>
          </p:cNvSpPr>
          <p:nvPr>
            <p:ph type="title"/>
          </p:nvPr>
        </p:nvSpPr>
        <p:spPr>
          <a:xfrm>
            <a:off x="457200" y="116633"/>
            <a:ext cx="8229600" cy="720079"/>
          </a:xfrm>
        </p:spPr>
        <p:txBody>
          <a:bodyPr/>
          <a:lstStyle/>
          <a:p>
            <a:r>
              <a:rPr kumimoji="1" lang="ja-JP" altLang="en-US" dirty="0"/>
              <a:t>コロナうつ</a:t>
            </a:r>
          </a:p>
        </p:txBody>
      </p:sp>
      <p:sp>
        <p:nvSpPr>
          <p:cNvPr id="3" name="コンテンツ プレースホルダー 2">
            <a:extLst>
              <a:ext uri="{FF2B5EF4-FFF2-40B4-BE49-F238E27FC236}">
                <a16:creationId xmlns:a16="http://schemas.microsoft.com/office/drawing/2014/main" id="{6409AD2A-49B5-4817-A7FA-90D7AA8B4256}"/>
              </a:ext>
            </a:extLst>
          </p:cNvPr>
          <p:cNvSpPr>
            <a:spLocks noGrp="1"/>
          </p:cNvSpPr>
          <p:nvPr>
            <p:ph idx="1"/>
          </p:nvPr>
        </p:nvSpPr>
        <p:spPr>
          <a:xfrm>
            <a:off x="457200" y="836712"/>
            <a:ext cx="8363272" cy="5400600"/>
          </a:xfrm>
        </p:spPr>
        <p:txBody>
          <a:bodyPr/>
          <a:lstStyle/>
          <a:p>
            <a:r>
              <a:rPr kumimoji="1" lang="ja-JP" altLang="en-US" dirty="0"/>
              <a:t>新型コロナの病気としての恐怖・不安</a:t>
            </a:r>
            <a:endParaRPr kumimoji="1" lang="en-US" altLang="ja-JP" dirty="0"/>
          </a:p>
          <a:p>
            <a:pPr lvl="1"/>
            <a:r>
              <a:rPr lang="ja-JP" altLang="en-US" sz="2400" dirty="0"/>
              <a:t>未知の感染症：スペイン風邪、ペストを引用される</a:t>
            </a:r>
            <a:endParaRPr lang="en-US" altLang="ja-JP" sz="2400" dirty="0"/>
          </a:p>
          <a:p>
            <a:pPr lvl="1"/>
            <a:r>
              <a:rPr lang="ja-JP" altLang="en-US" sz="2400" dirty="0"/>
              <a:t>予測できない予後、致死率も高く後遺症もある</a:t>
            </a:r>
            <a:endParaRPr lang="en-US" altLang="ja-JP" sz="2400" dirty="0"/>
          </a:p>
          <a:p>
            <a:pPr lvl="1"/>
            <a:r>
              <a:rPr lang="ja-JP" altLang="en-US" sz="2400" dirty="0"/>
              <a:t>感染経路未解明、感染したり感染させたり</a:t>
            </a:r>
            <a:endParaRPr lang="en-US" altLang="ja-JP" sz="2400" dirty="0"/>
          </a:p>
          <a:p>
            <a:r>
              <a:rPr kumimoji="1" lang="ja-JP" altLang="en-US" dirty="0"/>
              <a:t>日常生活・就業・就学・人間関係の激変</a:t>
            </a:r>
            <a:endParaRPr kumimoji="1" lang="en-US" altLang="ja-JP" dirty="0"/>
          </a:p>
          <a:p>
            <a:pPr lvl="1"/>
            <a:r>
              <a:rPr lang="ja-JP" altLang="en-US" sz="2400" dirty="0"/>
              <a:t>三密、マスク、手洗い、ソーシャルディスタンス、テレワーク、不要不急の移動禁止</a:t>
            </a:r>
            <a:endParaRPr lang="en-US" altLang="ja-JP" sz="2400" dirty="0"/>
          </a:p>
          <a:p>
            <a:pPr lvl="1"/>
            <a:r>
              <a:rPr kumimoji="1" lang="ja-JP" altLang="en-US" sz="2400" dirty="0"/>
              <a:t>従来のコミュニケーション方法が破壊される</a:t>
            </a:r>
            <a:endParaRPr kumimoji="1" lang="en-US" altLang="ja-JP" sz="2400" dirty="0"/>
          </a:p>
          <a:p>
            <a:pPr lvl="1"/>
            <a:r>
              <a:rPr lang="ja-JP" altLang="en-US" sz="2400" dirty="0"/>
              <a:t>厳しい活動制限</a:t>
            </a:r>
            <a:endParaRPr lang="en-US" altLang="ja-JP" sz="2400" dirty="0"/>
          </a:p>
          <a:p>
            <a:pPr lvl="1"/>
            <a:r>
              <a:rPr lang="ja-JP" altLang="en-US" sz="2400" dirty="0"/>
              <a:t>コロナに対する恐怖・不安が身近な人の間で温度差があるため、共感しあえない</a:t>
            </a:r>
            <a:endParaRPr lang="en-US" altLang="ja-JP" sz="2400" dirty="0"/>
          </a:p>
          <a:p>
            <a:r>
              <a:rPr kumimoji="1" lang="ja-JP" altLang="en-US" dirty="0"/>
              <a:t>余暇活動の厳しい制限</a:t>
            </a:r>
            <a:endParaRPr kumimoji="1" lang="en-US" altLang="ja-JP" dirty="0"/>
          </a:p>
          <a:p>
            <a:pPr lvl="1"/>
            <a:endParaRPr kumimoji="1" lang="ja-JP" altLang="en-US" dirty="0"/>
          </a:p>
        </p:txBody>
      </p:sp>
    </p:spTree>
    <p:extLst>
      <p:ext uri="{BB962C8B-B14F-4D97-AF65-F5344CB8AC3E}">
        <p14:creationId xmlns:p14="http://schemas.microsoft.com/office/powerpoint/2010/main" val="3984596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6612-675F-4852-B8B0-6988B28AC01A}"/>
              </a:ext>
            </a:extLst>
          </p:cNvPr>
          <p:cNvSpPr>
            <a:spLocks noGrp="1"/>
          </p:cNvSpPr>
          <p:nvPr>
            <p:ph type="title"/>
          </p:nvPr>
        </p:nvSpPr>
        <p:spPr/>
        <p:txBody>
          <a:bodyPr/>
          <a:lstStyle/>
          <a:p>
            <a:r>
              <a:rPr kumimoji="1" lang="ja-JP" altLang="en-US" dirty="0"/>
              <a:t>コロナうつ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A0E076D-E30C-4B22-AF5B-7AA443ABE7ED}"/>
              </a:ext>
            </a:extLst>
          </p:cNvPr>
          <p:cNvSpPr>
            <a:spLocks noGrp="1"/>
          </p:cNvSpPr>
          <p:nvPr>
            <p:ph idx="1"/>
          </p:nvPr>
        </p:nvSpPr>
        <p:spPr>
          <a:xfrm>
            <a:off x="457200" y="1196752"/>
            <a:ext cx="8229600" cy="5383435"/>
          </a:xfrm>
        </p:spPr>
        <p:txBody>
          <a:bodyPr/>
          <a:lstStyle/>
          <a:p>
            <a:r>
              <a:rPr kumimoji="1" lang="ja-JP" altLang="en-US" dirty="0"/>
              <a:t>コロナにかかることは自己責任ではすまず、家族、周囲、社会に対して加害者になるという風潮</a:t>
            </a:r>
            <a:endParaRPr kumimoji="1" lang="en-US" altLang="ja-JP" dirty="0"/>
          </a:p>
          <a:p>
            <a:r>
              <a:rPr kumimoji="1" lang="ja-JP" altLang="en-US" dirty="0"/>
              <a:t>この風潮を市民すべてが守らねばならぬ規範だと考えてしまう人は、自己規制を強め、不安が増大する。</a:t>
            </a:r>
            <a:endParaRPr kumimoji="1" lang="en-US" altLang="ja-JP" dirty="0"/>
          </a:p>
          <a:p>
            <a:r>
              <a:rPr lang="ja-JP" altLang="en-US" dirty="0"/>
              <a:t>規範を守らない人には不安が怒りにかわり攻撃する。</a:t>
            </a:r>
            <a:endParaRPr lang="en-US" altLang="ja-JP" dirty="0"/>
          </a:p>
          <a:p>
            <a:r>
              <a:rPr kumimoji="1" lang="ja-JP" altLang="en-US" dirty="0"/>
              <a:t>過剰な同調圧力が新たなストレス源となり、不安・うつを増大させる</a:t>
            </a:r>
          </a:p>
        </p:txBody>
      </p:sp>
    </p:spTree>
    <p:extLst>
      <p:ext uri="{BB962C8B-B14F-4D97-AF65-F5344CB8AC3E}">
        <p14:creationId xmlns:p14="http://schemas.microsoft.com/office/powerpoint/2010/main" val="378100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566ED-84D8-4D64-B763-84879B7A2D7E}"/>
              </a:ext>
            </a:extLst>
          </p:cNvPr>
          <p:cNvSpPr>
            <a:spLocks noGrp="1"/>
          </p:cNvSpPr>
          <p:nvPr>
            <p:ph type="title"/>
          </p:nvPr>
        </p:nvSpPr>
        <p:spPr>
          <a:xfrm>
            <a:off x="457200" y="188641"/>
            <a:ext cx="8229600" cy="504056"/>
          </a:xfrm>
        </p:spPr>
        <p:txBody>
          <a:bodyPr/>
          <a:lstStyle/>
          <a:p>
            <a:r>
              <a:rPr kumimoji="1" lang="ja-JP" altLang="en-US" dirty="0"/>
              <a:t>コロナうつ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4D4057FF-0BA2-4805-BB5C-C26649C3C8E1}"/>
              </a:ext>
            </a:extLst>
          </p:cNvPr>
          <p:cNvSpPr>
            <a:spLocks noGrp="1"/>
          </p:cNvSpPr>
          <p:nvPr>
            <p:ph idx="1"/>
          </p:nvPr>
        </p:nvSpPr>
        <p:spPr>
          <a:xfrm>
            <a:off x="457200" y="692698"/>
            <a:ext cx="8229600" cy="5887490"/>
          </a:xfrm>
        </p:spPr>
        <p:txBody>
          <a:bodyPr/>
          <a:lstStyle/>
          <a:p>
            <a:r>
              <a:rPr kumimoji="1" lang="ja-JP" altLang="en-US" dirty="0"/>
              <a:t>強いストレスからいろいろな身体症状、不安、不眠が起こる</a:t>
            </a:r>
            <a:endParaRPr kumimoji="1" lang="en-US" altLang="ja-JP" dirty="0"/>
          </a:p>
          <a:p>
            <a:r>
              <a:rPr lang="ja-JP" altLang="en-US" dirty="0"/>
              <a:t>この時心身のエネルギーは減少している</a:t>
            </a:r>
            <a:endParaRPr lang="en-US" altLang="ja-JP" dirty="0"/>
          </a:p>
          <a:p>
            <a:pPr lvl="1"/>
            <a:r>
              <a:rPr kumimoji="1" lang="ja-JP" altLang="en-US" dirty="0"/>
              <a:t>気力がわかない</a:t>
            </a:r>
            <a:endParaRPr kumimoji="1" lang="en-US" altLang="ja-JP" dirty="0"/>
          </a:p>
          <a:p>
            <a:pPr lvl="1"/>
            <a:r>
              <a:rPr kumimoji="1" lang="ja-JP" altLang="en-US" dirty="0"/>
              <a:t>気が晴れなくて、些細なことが気になるようになる</a:t>
            </a:r>
            <a:endParaRPr kumimoji="1" lang="en-US" altLang="ja-JP" dirty="0"/>
          </a:p>
          <a:p>
            <a:pPr lvl="1"/>
            <a:r>
              <a:rPr kumimoji="1" lang="ja-JP" altLang="en-US" dirty="0"/>
              <a:t>自分の考えが進みにくい、ほかのことが気になってしまう、集中力がない、物忘れをする、判断力がない</a:t>
            </a:r>
            <a:endParaRPr kumimoji="1" lang="en-US" altLang="ja-JP" dirty="0"/>
          </a:p>
          <a:p>
            <a:r>
              <a:rPr lang="ja-JP" altLang="en-US" dirty="0"/>
              <a:t>行動がスムーズにいかず、どうなったのかと焦り、不安になり、少し情けなくなる</a:t>
            </a:r>
            <a:endParaRPr lang="en-US" altLang="ja-JP" dirty="0"/>
          </a:p>
          <a:p>
            <a:r>
              <a:rPr kumimoji="1" lang="ja-JP" altLang="en-US" dirty="0"/>
              <a:t>心身のエネルギーはさらに減少する悪循環</a:t>
            </a:r>
          </a:p>
        </p:txBody>
      </p:sp>
    </p:spTree>
    <p:extLst>
      <p:ext uri="{BB962C8B-B14F-4D97-AF65-F5344CB8AC3E}">
        <p14:creationId xmlns:p14="http://schemas.microsoft.com/office/powerpoint/2010/main" val="553432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ja-JP" altLang="en-US"/>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5" end="5"/>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6" end="6"/>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7" end="7"/>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8" end="8"/>
                                            </p:txEl>
                                          </p:spTgt>
                                        </p:tgtEl>
                                        <p:attrNameLst>
                                          <p:attrName>ppt_c</p:attrName>
                                        </p:attrNameLst>
                                      </p:cBhvr>
                                      <p:to>
                                        <a:schemeClr val="fo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9" end="9"/>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7772400" cy="608013"/>
          </a:xfrm>
        </p:spPr>
        <p:txBody>
          <a:bodyPr/>
          <a:lstStyle/>
          <a:p>
            <a:pPr>
              <a:defRPr/>
            </a:pPr>
            <a:r>
              <a:rPr lang="ja-JP" altLang="en-US"/>
              <a:t>うつ病の症状のとれかた</a:t>
            </a:r>
          </a:p>
        </p:txBody>
      </p:sp>
      <p:sp>
        <p:nvSpPr>
          <p:cNvPr id="29699" name="Line 3"/>
          <p:cNvSpPr>
            <a:spLocks noChangeShapeType="1"/>
          </p:cNvSpPr>
          <p:nvPr/>
        </p:nvSpPr>
        <p:spPr bwMode="auto">
          <a:xfrm>
            <a:off x="1066800" y="5562600"/>
            <a:ext cx="3048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0" name="Line 4"/>
          <p:cNvSpPr>
            <a:spLocks noChangeShapeType="1"/>
          </p:cNvSpPr>
          <p:nvPr/>
        </p:nvSpPr>
        <p:spPr bwMode="auto">
          <a:xfrm flipV="1">
            <a:off x="1371600" y="4267200"/>
            <a:ext cx="0" cy="12954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1" name="Line 5"/>
          <p:cNvSpPr>
            <a:spLocks noChangeShapeType="1"/>
          </p:cNvSpPr>
          <p:nvPr/>
        </p:nvSpPr>
        <p:spPr bwMode="auto">
          <a:xfrm>
            <a:off x="1371600" y="4267200"/>
            <a:ext cx="457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2" name="Line 6"/>
          <p:cNvSpPr>
            <a:spLocks noChangeShapeType="1"/>
          </p:cNvSpPr>
          <p:nvPr/>
        </p:nvSpPr>
        <p:spPr bwMode="auto">
          <a:xfrm flipV="1">
            <a:off x="1828800" y="3124200"/>
            <a:ext cx="0" cy="11430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3" name="Line 7"/>
          <p:cNvSpPr>
            <a:spLocks noChangeShapeType="1"/>
          </p:cNvSpPr>
          <p:nvPr/>
        </p:nvSpPr>
        <p:spPr bwMode="auto">
          <a:xfrm>
            <a:off x="1828800" y="3124200"/>
            <a:ext cx="2362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4" name="Line 8"/>
          <p:cNvSpPr>
            <a:spLocks noChangeShapeType="1"/>
          </p:cNvSpPr>
          <p:nvPr/>
        </p:nvSpPr>
        <p:spPr bwMode="auto">
          <a:xfrm flipV="1">
            <a:off x="4191000" y="28956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5" name="Line 9"/>
          <p:cNvSpPr>
            <a:spLocks noChangeShapeType="1"/>
          </p:cNvSpPr>
          <p:nvPr/>
        </p:nvSpPr>
        <p:spPr bwMode="auto">
          <a:xfrm>
            <a:off x="4191000" y="2895600"/>
            <a:ext cx="22860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6" name="Line 10"/>
          <p:cNvSpPr>
            <a:spLocks noChangeShapeType="1"/>
          </p:cNvSpPr>
          <p:nvPr/>
        </p:nvSpPr>
        <p:spPr bwMode="auto">
          <a:xfrm flipV="1">
            <a:off x="6477000" y="26670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7" name="Line 11"/>
          <p:cNvSpPr>
            <a:spLocks noChangeShapeType="1"/>
          </p:cNvSpPr>
          <p:nvPr/>
        </p:nvSpPr>
        <p:spPr bwMode="auto">
          <a:xfrm>
            <a:off x="6477000" y="2667000"/>
            <a:ext cx="21336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8" name="Text Box 12"/>
          <p:cNvSpPr txBox="1">
            <a:spLocks noChangeArrowheads="1"/>
          </p:cNvSpPr>
          <p:nvPr/>
        </p:nvSpPr>
        <p:spPr bwMode="auto">
          <a:xfrm>
            <a:off x="990600" y="5638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焦燥感</a:t>
            </a:r>
          </a:p>
        </p:txBody>
      </p:sp>
      <p:sp>
        <p:nvSpPr>
          <p:cNvPr id="29709" name="Text Box 13"/>
          <p:cNvSpPr txBox="1">
            <a:spLocks noChangeArrowheads="1"/>
          </p:cNvSpPr>
          <p:nvPr/>
        </p:nvSpPr>
        <p:spPr bwMode="auto">
          <a:xfrm>
            <a:off x="1447800" y="43434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憂うつ感</a:t>
            </a:r>
          </a:p>
        </p:txBody>
      </p:sp>
      <p:sp>
        <p:nvSpPr>
          <p:cNvPr id="29710" name="Text Box 14"/>
          <p:cNvSpPr txBox="1">
            <a:spLocks noChangeArrowheads="1"/>
          </p:cNvSpPr>
          <p:nvPr/>
        </p:nvSpPr>
        <p:spPr bwMode="auto">
          <a:xfrm>
            <a:off x="2057400" y="3276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手がつかない</a:t>
            </a:r>
          </a:p>
        </p:txBody>
      </p:sp>
      <p:sp>
        <p:nvSpPr>
          <p:cNvPr id="29711" name="Text Box 15"/>
          <p:cNvSpPr txBox="1">
            <a:spLocks noChangeArrowheads="1"/>
          </p:cNvSpPr>
          <p:nvPr/>
        </p:nvSpPr>
        <p:spPr bwMode="auto">
          <a:xfrm>
            <a:off x="4495800" y="3048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根気がない</a:t>
            </a:r>
          </a:p>
        </p:txBody>
      </p:sp>
      <p:sp>
        <p:nvSpPr>
          <p:cNvPr id="29712" name="Text Box 16"/>
          <p:cNvSpPr txBox="1">
            <a:spLocks noChangeArrowheads="1"/>
          </p:cNvSpPr>
          <p:nvPr/>
        </p:nvSpPr>
        <p:spPr bwMode="auto">
          <a:xfrm>
            <a:off x="6629400" y="2819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興味がない</a:t>
            </a:r>
          </a:p>
        </p:txBody>
      </p:sp>
      <p:sp>
        <p:nvSpPr>
          <p:cNvPr id="29713" name="Text Box 17"/>
          <p:cNvSpPr txBox="1">
            <a:spLocks noChangeArrowheads="1"/>
          </p:cNvSpPr>
          <p:nvPr/>
        </p:nvSpPr>
        <p:spPr bwMode="auto">
          <a:xfrm>
            <a:off x="1371600" y="5029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不安</a:t>
            </a:r>
          </a:p>
        </p:txBody>
      </p:sp>
      <p:sp>
        <p:nvSpPr>
          <p:cNvPr id="29714" name="Line 18"/>
          <p:cNvSpPr>
            <a:spLocks noChangeShapeType="1"/>
          </p:cNvSpPr>
          <p:nvPr/>
        </p:nvSpPr>
        <p:spPr bwMode="auto">
          <a:xfrm>
            <a:off x="1066800" y="63246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flipH="1" flipV="1">
            <a:off x="1066800" y="1676400"/>
            <a:ext cx="0" cy="464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0"/>
          <p:cNvSpPr txBox="1">
            <a:spLocks noChangeArrowheads="1"/>
          </p:cNvSpPr>
          <p:nvPr/>
        </p:nvSpPr>
        <p:spPr bwMode="auto">
          <a:xfrm>
            <a:off x="6705600" y="5791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時間経過</a:t>
            </a:r>
          </a:p>
        </p:txBody>
      </p:sp>
      <p:sp>
        <p:nvSpPr>
          <p:cNvPr id="29717" name="Text Box 21"/>
          <p:cNvSpPr txBox="1">
            <a:spLocks noChangeArrowheads="1"/>
          </p:cNvSpPr>
          <p:nvPr/>
        </p:nvSpPr>
        <p:spPr bwMode="auto">
          <a:xfrm>
            <a:off x="381000" y="2514600"/>
            <a:ext cx="611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症状</a:t>
            </a:r>
          </a:p>
        </p:txBody>
      </p:sp>
      <p:sp>
        <p:nvSpPr>
          <p:cNvPr id="29718" name="Line 22"/>
          <p:cNvSpPr>
            <a:spLocks noChangeShapeType="1"/>
          </p:cNvSpPr>
          <p:nvPr/>
        </p:nvSpPr>
        <p:spPr bwMode="auto">
          <a:xfrm flipH="1">
            <a:off x="685800" y="41148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障害：概念</a:t>
            </a:r>
          </a:p>
        </p:txBody>
      </p:sp>
      <p:sp>
        <p:nvSpPr>
          <p:cNvPr id="76803" name="Rectangle 3"/>
          <p:cNvSpPr>
            <a:spLocks noGrp="1" noChangeArrowheads="1"/>
          </p:cNvSpPr>
          <p:nvPr>
            <p:ph type="body" idx="1"/>
          </p:nvPr>
        </p:nvSpPr>
        <p:spPr/>
        <p:txBody>
          <a:bodyPr/>
          <a:lstStyle/>
          <a:p>
            <a:pPr algn="just">
              <a:defRPr/>
            </a:pPr>
            <a:r>
              <a:rPr lang="ja-JP" altLang="en-US" dirty="0">
                <a:latin typeface="ＭＳ Ｐゴシック" charset="-128"/>
              </a:rPr>
              <a:t>基本障害は、</a:t>
            </a:r>
            <a:r>
              <a:rPr lang="ja-JP" altLang="en-US" dirty="0">
                <a:solidFill>
                  <a:srgbClr val="FFFF00"/>
                </a:solidFill>
                <a:latin typeface="ＭＳ Ｐゴシック" charset="-128"/>
              </a:rPr>
              <a:t>気分あるいは感情の変化</a:t>
            </a:r>
            <a:r>
              <a:rPr lang="ja-JP" altLang="en-US" dirty="0">
                <a:latin typeface="ＭＳ Ｐゴシック" charset="-128"/>
              </a:rPr>
              <a:t>であり、普通抑うつに変化したり昂揚に変化したりする。</a:t>
            </a:r>
            <a:r>
              <a:rPr lang="ja-JP" altLang="en-US" dirty="0">
                <a:solidFill>
                  <a:srgbClr val="FFFF00"/>
                </a:solidFill>
                <a:latin typeface="ＭＳ Ｐゴシック" charset="-128"/>
              </a:rPr>
              <a:t>再発する傾向</a:t>
            </a:r>
            <a:r>
              <a:rPr lang="ja-JP" altLang="en-US" dirty="0">
                <a:latin typeface="ＭＳ Ｐゴシック" charset="-128"/>
              </a:rPr>
              <a:t>にあり個々のエピソードの</a:t>
            </a:r>
            <a:r>
              <a:rPr lang="ja-JP" altLang="en-US" dirty="0">
                <a:solidFill>
                  <a:srgbClr val="FFFF00"/>
                </a:solidFill>
                <a:latin typeface="ＭＳ Ｐゴシック" charset="-128"/>
              </a:rPr>
              <a:t>発症にはストレス</a:t>
            </a:r>
            <a:r>
              <a:rPr lang="ja-JP" altLang="en-US" dirty="0">
                <a:latin typeface="ＭＳ Ｐゴシック" charset="-128"/>
              </a:rPr>
              <a:t>となる出来事や状況</a:t>
            </a:r>
            <a:r>
              <a:rPr lang="en-US" altLang="ja-JP" dirty="0">
                <a:latin typeface="ＭＳ Ｐゴシック" charset="-128"/>
              </a:rPr>
              <a:t>(</a:t>
            </a:r>
            <a:r>
              <a:rPr lang="ja-JP" altLang="en-US" dirty="0">
                <a:solidFill>
                  <a:srgbClr val="FFFF00"/>
                </a:solidFill>
                <a:latin typeface="ＭＳ Ｐゴシック" charset="-128"/>
              </a:rPr>
              <a:t>誘因</a:t>
            </a:r>
            <a:r>
              <a:rPr lang="en-US" altLang="ja-JP" dirty="0">
                <a:latin typeface="ＭＳ Ｐゴシック" charset="-128"/>
              </a:rPr>
              <a:t>)</a:t>
            </a:r>
            <a:r>
              <a:rPr lang="ja-JP" altLang="en-US" dirty="0">
                <a:latin typeface="ＭＳ Ｐゴシック" charset="-128"/>
              </a:rPr>
              <a:t>と関連することが多い。脳の神経伝達物質という立場から言えば、モノアミン</a:t>
            </a:r>
            <a:r>
              <a:rPr lang="en-US" altLang="ja-JP" dirty="0">
                <a:latin typeface="ＭＳ Ｐゴシック" charset="-128"/>
              </a:rPr>
              <a:t>(</a:t>
            </a:r>
            <a:r>
              <a:rPr lang="ja-JP" altLang="en-US" dirty="0">
                <a:solidFill>
                  <a:srgbClr val="FFFF00"/>
                </a:solidFill>
                <a:latin typeface="ＭＳ Ｐゴシック" charset="-128"/>
              </a:rPr>
              <a:t>セロトニン、ノルアドレナリン</a:t>
            </a:r>
            <a:r>
              <a:rPr lang="en-US" altLang="ja-JP" dirty="0">
                <a:latin typeface="ＭＳ Ｐゴシック" charset="-128"/>
              </a:rPr>
              <a:t>)</a:t>
            </a:r>
            <a:r>
              <a:rPr lang="ja-JP" altLang="en-US" dirty="0">
                <a:latin typeface="ＭＳ Ｐゴシック" charset="-128"/>
              </a:rPr>
              <a:t>の過不足が起こっていると考えられる</a:t>
            </a:r>
            <a:r>
              <a:rPr lang="ja-JP" altLang="en-US" dirty="0">
                <a:latin typeface="Century" pitchFamily="18" charset="0"/>
                <a:ea typeface="ＭＳ 明朝" charset="-128"/>
              </a:rPr>
              <a:t>。</a:t>
            </a:r>
            <a:r>
              <a:rPr lang="en-US" altLang="ja-JP" dirty="0">
                <a:solidFill>
                  <a:srgbClr val="FFFF00"/>
                </a:solidFill>
                <a:latin typeface="ＭＳ ゴシック" pitchFamily="49" charset="-128"/>
                <a:ea typeface="ＭＳ ゴシック" pitchFamily="49" charset="-128"/>
              </a:rPr>
              <a:t>(</a:t>
            </a:r>
            <a:r>
              <a:rPr lang="ja-JP" altLang="en-US" dirty="0">
                <a:solidFill>
                  <a:srgbClr val="FFFF00"/>
                </a:solidFill>
                <a:latin typeface="ＭＳ ゴシック" pitchFamily="49" charset="-128"/>
                <a:ea typeface="ＭＳ ゴシック" pitchFamily="49" charset="-128"/>
              </a:rPr>
              <a:t>アミン仮説</a:t>
            </a:r>
            <a:r>
              <a:rPr lang="en-US" altLang="ja-JP" dirty="0">
                <a:solidFill>
                  <a:srgbClr val="FFFF00"/>
                </a:solidFill>
                <a:latin typeface="ＭＳ ゴシック" pitchFamily="49" charset="-128"/>
                <a:ea typeface="ＭＳ ゴシック" pitchFamily="49" charset="-128"/>
              </a:rPr>
              <a:t>)</a:t>
            </a:r>
            <a:endParaRPr lang="ja-JP" altLang="en-US" dirty="0">
              <a:solidFill>
                <a:srgbClr val="FFFF00"/>
              </a:solidFill>
              <a:latin typeface="ＭＳ ゴシック" pitchFamily="49" charset="-128"/>
              <a:ea typeface="ＭＳ ゴシック" pitchFamily="49" charset="-128"/>
            </a:endParaRPr>
          </a:p>
          <a:p>
            <a:pPr>
              <a:defRPr/>
            </a:pPr>
            <a:endParaRPr lang="en-US" altLang="ja-JP"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障害：病型</a:t>
            </a:r>
          </a:p>
        </p:txBody>
      </p:sp>
      <p:sp>
        <p:nvSpPr>
          <p:cNvPr id="77827" name="Rectangle 3"/>
          <p:cNvSpPr>
            <a:spLocks noGrp="1" noChangeArrowheads="1"/>
          </p:cNvSpPr>
          <p:nvPr>
            <p:ph type="body" idx="1"/>
          </p:nvPr>
        </p:nvSpPr>
        <p:spPr>
          <a:xfrm>
            <a:off x="457200" y="1607858"/>
            <a:ext cx="8229600" cy="4530725"/>
          </a:xfrm>
        </p:spPr>
        <p:txBody>
          <a:bodyPr/>
          <a:lstStyle/>
          <a:p>
            <a:pPr>
              <a:defRPr/>
            </a:pPr>
            <a:r>
              <a:rPr lang="ja-JP" altLang="en-US" dirty="0"/>
              <a:t>抑うつ症</a:t>
            </a:r>
          </a:p>
          <a:p>
            <a:pPr>
              <a:defRPr/>
            </a:pPr>
            <a:endParaRPr lang="ja-JP" altLang="en-US" dirty="0"/>
          </a:p>
          <a:p>
            <a:pPr>
              <a:defRPr/>
            </a:pPr>
            <a:r>
              <a:rPr lang="ja-JP" altLang="en-US" dirty="0"/>
              <a:t>双極症</a:t>
            </a:r>
          </a:p>
        </p:txBody>
      </p:sp>
      <p:sp>
        <p:nvSpPr>
          <p:cNvPr id="14342" name="Line 6"/>
          <p:cNvSpPr>
            <a:spLocks noChangeShapeType="1"/>
          </p:cNvSpPr>
          <p:nvPr/>
        </p:nvSpPr>
        <p:spPr bwMode="auto">
          <a:xfrm>
            <a:off x="2895600" y="41148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3" name="Line 7"/>
          <p:cNvSpPr>
            <a:spLocks noChangeShapeType="1"/>
          </p:cNvSpPr>
          <p:nvPr/>
        </p:nvSpPr>
        <p:spPr bwMode="auto">
          <a:xfrm>
            <a:off x="2895600" y="48768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4" name="Line 8"/>
          <p:cNvSpPr>
            <a:spLocks noChangeShapeType="1"/>
          </p:cNvSpPr>
          <p:nvPr/>
        </p:nvSpPr>
        <p:spPr bwMode="auto">
          <a:xfrm>
            <a:off x="2895600" y="55626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7" name="Freeform 11"/>
          <p:cNvSpPr>
            <a:spLocks/>
          </p:cNvSpPr>
          <p:nvPr/>
        </p:nvSpPr>
        <p:spPr bwMode="auto">
          <a:xfrm>
            <a:off x="6477000" y="5181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8" name="Freeform 12"/>
          <p:cNvSpPr>
            <a:spLocks/>
          </p:cNvSpPr>
          <p:nvPr/>
        </p:nvSpPr>
        <p:spPr bwMode="auto">
          <a:xfrm>
            <a:off x="5029200" y="5181600"/>
            <a:ext cx="609600" cy="355600"/>
          </a:xfrm>
          <a:custGeom>
            <a:avLst/>
            <a:gdLst>
              <a:gd name="T0" fmla="*/ 0 w 240"/>
              <a:gd name="T1" fmla="*/ 355600 h 224"/>
              <a:gd name="T2" fmla="*/ 121920 w 240"/>
              <a:gd name="T3" fmla="*/ 50800 h 224"/>
              <a:gd name="T4" fmla="*/ 487680 w 240"/>
              <a:gd name="T5" fmla="*/ 50800 h 224"/>
              <a:gd name="T6" fmla="*/ 6096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9" name="Freeform 13"/>
          <p:cNvSpPr>
            <a:spLocks/>
          </p:cNvSpPr>
          <p:nvPr/>
        </p:nvSpPr>
        <p:spPr bwMode="auto">
          <a:xfrm>
            <a:off x="6248400" y="4666638"/>
            <a:ext cx="381000" cy="184762"/>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0" name="Freeform 14"/>
          <p:cNvSpPr>
            <a:spLocks/>
          </p:cNvSpPr>
          <p:nvPr/>
        </p:nvSpPr>
        <p:spPr bwMode="auto">
          <a:xfrm>
            <a:off x="5715000" y="4038600"/>
            <a:ext cx="381000" cy="76200"/>
          </a:xfrm>
          <a:custGeom>
            <a:avLst/>
            <a:gdLst>
              <a:gd name="T0" fmla="*/ 0 w 240"/>
              <a:gd name="T1" fmla="*/ 76200 h 224"/>
              <a:gd name="T2" fmla="*/ 76200 w 240"/>
              <a:gd name="T3" fmla="*/ 10886 h 224"/>
              <a:gd name="T4" fmla="*/ 304800 w 240"/>
              <a:gd name="T5" fmla="*/ 10886 h 224"/>
              <a:gd name="T6" fmla="*/ 381000 w 240"/>
              <a:gd name="T7" fmla="*/ 762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1" name="Freeform 15"/>
          <p:cNvSpPr>
            <a:spLocks/>
          </p:cNvSpPr>
          <p:nvPr/>
        </p:nvSpPr>
        <p:spPr bwMode="auto">
          <a:xfrm rot="10789190">
            <a:off x="6553200" y="4114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2" name="Freeform 16"/>
          <p:cNvSpPr>
            <a:spLocks/>
          </p:cNvSpPr>
          <p:nvPr/>
        </p:nvSpPr>
        <p:spPr bwMode="auto">
          <a:xfrm rot="-10630112">
            <a:off x="4800600" y="4114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3" name="Freeform 17"/>
          <p:cNvSpPr>
            <a:spLocks/>
          </p:cNvSpPr>
          <p:nvPr/>
        </p:nvSpPr>
        <p:spPr bwMode="auto">
          <a:xfrm>
            <a:off x="3505200" y="3733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4" name="Freeform 18"/>
          <p:cNvSpPr>
            <a:spLocks/>
          </p:cNvSpPr>
          <p:nvPr/>
        </p:nvSpPr>
        <p:spPr bwMode="auto">
          <a:xfrm>
            <a:off x="3352800" y="5181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7" name="Freeform 21"/>
          <p:cNvSpPr>
            <a:spLocks/>
          </p:cNvSpPr>
          <p:nvPr/>
        </p:nvSpPr>
        <p:spPr bwMode="auto">
          <a:xfrm>
            <a:off x="5105400" y="4666638"/>
            <a:ext cx="381000" cy="184761"/>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8" name="Freeform 22"/>
          <p:cNvSpPr>
            <a:spLocks/>
          </p:cNvSpPr>
          <p:nvPr/>
        </p:nvSpPr>
        <p:spPr bwMode="auto">
          <a:xfrm rot="-10463992">
            <a:off x="29718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9" name="Freeform 23"/>
          <p:cNvSpPr>
            <a:spLocks/>
          </p:cNvSpPr>
          <p:nvPr/>
        </p:nvSpPr>
        <p:spPr bwMode="auto">
          <a:xfrm rot="10622678">
            <a:off x="38862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1" name="Freeform 25"/>
          <p:cNvSpPr>
            <a:spLocks/>
          </p:cNvSpPr>
          <p:nvPr/>
        </p:nvSpPr>
        <p:spPr bwMode="auto">
          <a:xfrm rot="10789190">
            <a:off x="5410200" y="5562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2" name="Freeform 26"/>
          <p:cNvSpPr>
            <a:spLocks/>
          </p:cNvSpPr>
          <p:nvPr/>
        </p:nvSpPr>
        <p:spPr bwMode="auto">
          <a:xfrm rot="10789190">
            <a:off x="46482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3" name="Freeform 27"/>
          <p:cNvSpPr>
            <a:spLocks/>
          </p:cNvSpPr>
          <p:nvPr/>
        </p:nvSpPr>
        <p:spPr bwMode="auto">
          <a:xfrm rot="10789190">
            <a:off x="57150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 name="Line 4">
            <a:extLst>
              <a:ext uri="{FF2B5EF4-FFF2-40B4-BE49-F238E27FC236}">
                <a16:creationId xmlns:a16="http://schemas.microsoft.com/office/drawing/2014/main" id="{5519381F-7A3F-4717-BD6F-A259FA9B56F4}"/>
              </a:ext>
            </a:extLst>
          </p:cNvPr>
          <p:cNvSpPr>
            <a:spLocks noChangeShapeType="1"/>
          </p:cNvSpPr>
          <p:nvPr/>
        </p:nvSpPr>
        <p:spPr bwMode="auto">
          <a:xfrm>
            <a:off x="2895600" y="3284984"/>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 name="Freeform 9">
            <a:extLst>
              <a:ext uri="{FF2B5EF4-FFF2-40B4-BE49-F238E27FC236}">
                <a16:creationId xmlns:a16="http://schemas.microsoft.com/office/drawing/2014/main" id="{EC1476D9-2A79-420E-8CA8-C83CEFF82468}"/>
              </a:ext>
            </a:extLst>
          </p:cNvPr>
          <p:cNvSpPr>
            <a:spLocks/>
          </p:cNvSpPr>
          <p:nvPr/>
        </p:nvSpPr>
        <p:spPr bwMode="auto">
          <a:xfrm>
            <a:off x="3458023" y="2907957"/>
            <a:ext cx="381000" cy="355600"/>
          </a:xfrm>
          <a:custGeom>
            <a:avLst/>
            <a:gdLst>
              <a:gd name="T0" fmla="*/ 0 w 240"/>
              <a:gd name="T1" fmla="*/ 355600 h 224"/>
              <a:gd name="T2" fmla="*/ 76200 w 240"/>
              <a:gd name="T3" fmla="*/ 50800 h 224"/>
              <a:gd name="T4" fmla="*/ 2286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12" y="144"/>
                  <a:pt x="24" y="64"/>
                  <a:pt x="48" y="32"/>
                </a:cubicBezTo>
                <a:cubicBezTo>
                  <a:pt x="72" y="0"/>
                  <a:pt x="112" y="0"/>
                  <a:pt x="144" y="32"/>
                </a:cubicBezTo>
                <a:cubicBezTo>
                  <a:pt x="176" y="64"/>
                  <a:pt x="224" y="192"/>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 name="Freeform 10">
            <a:extLst>
              <a:ext uri="{FF2B5EF4-FFF2-40B4-BE49-F238E27FC236}">
                <a16:creationId xmlns:a16="http://schemas.microsoft.com/office/drawing/2014/main" id="{5BE822FE-9B1A-4285-9ABB-EE2E3F40AEF1}"/>
              </a:ext>
            </a:extLst>
          </p:cNvPr>
          <p:cNvSpPr>
            <a:spLocks/>
          </p:cNvSpPr>
          <p:nvPr/>
        </p:nvSpPr>
        <p:spPr bwMode="auto">
          <a:xfrm>
            <a:off x="4914900" y="2915212"/>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 name="Line 5">
            <a:extLst>
              <a:ext uri="{FF2B5EF4-FFF2-40B4-BE49-F238E27FC236}">
                <a16:creationId xmlns:a16="http://schemas.microsoft.com/office/drawing/2014/main" id="{96015466-A1BA-4D48-A0BB-9870711EC3F0}"/>
              </a:ext>
            </a:extLst>
          </p:cNvPr>
          <p:cNvSpPr>
            <a:spLocks noChangeShapeType="1"/>
          </p:cNvSpPr>
          <p:nvPr/>
        </p:nvSpPr>
        <p:spPr bwMode="auto">
          <a:xfrm>
            <a:off x="2707918" y="1741427"/>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 name="Freeform 19">
            <a:extLst>
              <a:ext uri="{FF2B5EF4-FFF2-40B4-BE49-F238E27FC236}">
                <a16:creationId xmlns:a16="http://schemas.microsoft.com/office/drawing/2014/main" id="{8AF7694D-52FE-44F8-A379-448640B6E0AA}"/>
              </a:ext>
            </a:extLst>
          </p:cNvPr>
          <p:cNvSpPr>
            <a:spLocks/>
          </p:cNvSpPr>
          <p:nvPr/>
        </p:nvSpPr>
        <p:spPr bwMode="auto">
          <a:xfrm rot="10631125">
            <a:off x="3698518" y="1754127"/>
            <a:ext cx="914400" cy="304800"/>
          </a:xfrm>
          <a:custGeom>
            <a:avLst/>
            <a:gdLst>
              <a:gd name="T0" fmla="*/ 0 w 240"/>
              <a:gd name="T1" fmla="*/ 304800 h 224"/>
              <a:gd name="T2" fmla="*/ 182880 w 240"/>
              <a:gd name="T3" fmla="*/ 43543 h 224"/>
              <a:gd name="T4" fmla="*/ 731520 w 240"/>
              <a:gd name="T5" fmla="*/ 43543 h 224"/>
              <a:gd name="T6" fmla="*/ 914400 w 240"/>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 name="Freeform 20">
            <a:extLst>
              <a:ext uri="{FF2B5EF4-FFF2-40B4-BE49-F238E27FC236}">
                <a16:creationId xmlns:a16="http://schemas.microsoft.com/office/drawing/2014/main" id="{2AC1DF58-C09F-4BBA-903A-823D75E1F2E1}"/>
              </a:ext>
            </a:extLst>
          </p:cNvPr>
          <p:cNvSpPr>
            <a:spLocks/>
          </p:cNvSpPr>
          <p:nvPr/>
        </p:nvSpPr>
        <p:spPr bwMode="auto">
          <a:xfrm rot="11027195">
            <a:off x="2936518" y="1741427"/>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 name="Freeform 24">
            <a:extLst>
              <a:ext uri="{FF2B5EF4-FFF2-40B4-BE49-F238E27FC236}">
                <a16:creationId xmlns:a16="http://schemas.microsoft.com/office/drawing/2014/main" id="{CA1B83A9-C6D9-4804-8850-2B4BF40910D0}"/>
              </a:ext>
            </a:extLst>
          </p:cNvPr>
          <p:cNvSpPr>
            <a:spLocks/>
          </p:cNvSpPr>
          <p:nvPr/>
        </p:nvSpPr>
        <p:spPr bwMode="auto">
          <a:xfrm rot="10631125">
            <a:off x="5374918" y="1741427"/>
            <a:ext cx="381000" cy="304800"/>
          </a:xfrm>
          <a:custGeom>
            <a:avLst/>
            <a:gdLst>
              <a:gd name="T0" fmla="*/ 0 w 240"/>
              <a:gd name="T1" fmla="*/ 304800 h 224"/>
              <a:gd name="T2" fmla="*/ 76200 w 240"/>
              <a:gd name="T3" fmla="*/ 43543 h 224"/>
              <a:gd name="T4" fmla="*/ 304800 w 240"/>
              <a:gd name="T5" fmla="*/ 43543 h 224"/>
              <a:gd name="T6" fmla="*/ 381000 w 240"/>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1008112"/>
          </a:xfrm>
        </p:spPr>
        <p:txBody>
          <a:bodyPr/>
          <a:lstStyle/>
          <a:p>
            <a:pPr eaLnBrk="1" hangingPunct="1">
              <a:defRPr/>
            </a:pPr>
            <a:r>
              <a:rPr lang="ja-JP" altLang="en-US" dirty="0">
                <a:solidFill>
                  <a:srgbClr val="FFFF00"/>
                </a:solidFill>
              </a:rPr>
              <a:t>うつ状態が長引く要因</a:t>
            </a:r>
          </a:p>
        </p:txBody>
      </p:sp>
      <p:sp>
        <p:nvSpPr>
          <p:cNvPr id="3" name="コンテンツ プレースホルダ 2"/>
          <p:cNvSpPr>
            <a:spLocks noGrp="1"/>
          </p:cNvSpPr>
          <p:nvPr>
            <p:ph idx="1"/>
          </p:nvPr>
        </p:nvSpPr>
        <p:spPr>
          <a:xfrm>
            <a:off x="323528" y="1052736"/>
            <a:ext cx="8496944" cy="5383434"/>
          </a:xfrm>
        </p:spPr>
        <p:txBody>
          <a:bodyPr/>
          <a:lstStyle/>
          <a:p>
            <a:pPr eaLnBrk="1" hangingPunct="1">
              <a:defRPr/>
            </a:pPr>
            <a:r>
              <a:rPr lang="ja-JP" altLang="en-US" dirty="0">
                <a:solidFill>
                  <a:srgbClr val="FFFF00"/>
                </a:solidFill>
              </a:rPr>
              <a:t>環境に対して親和性</a:t>
            </a:r>
            <a:r>
              <a:rPr lang="ja-JP" altLang="en-US" dirty="0"/>
              <a:t>が強く、うつ状態で以前のように活動できない</a:t>
            </a:r>
            <a:r>
              <a:rPr lang="ja-JP" altLang="en-US" dirty="0">
                <a:solidFill>
                  <a:srgbClr val="FFFF00"/>
                </a:solidFill>
              </a:rPr>
              <a:t>自分に否定的（周りの評価の先取り）</a:t>
            </a:r>
            <a:endParaRPr lang="en-US" altLang="ja-JP" dirty="0">
              <a:solidFill>
                <a:srgbClr val="FFFF00"/>
              </a:solidFill>
            </a:endParaRPr>
          </a:p>
          <a:p>
            <a:pPr eaLnBrk="1" hangingPunct="1">
              <a:defRPr/>
            </a:pPr>
            <a:r>
              <a:rPr lang="ja-JP" altLang="en-US" dirty="0">
                <a:solidFill>
                  <a:srgbClr val="FFFF00"/>
                </a:solidFill>
              </a:rPr>
              <a:t>回復過程</a:t>
            </a:r>
            <a:r>
              <a:rPr lang="ja-JP" altLang="en-US" dirty="0"/>
              <a:t>であっても、</a:t>
            </a:r>
            <a:r>
              <a:rPr lang="ja-JP" altLang="en-US" dirty="0">
                <a:solidFill>
                  <a:srgbClr val="FFFF00"/>
                </a:solidFill>
              </a:rPr>
              <a:t>できないほうの自分が情けない。</a:t>
            </a:r>
          </a:p>
          <a:p>
            <a:pPr eaLnBrk="1" hangingPunct="1">
              <a:defRPr/>
            </a:pPr>
            <a:r>
              <a:rPr lang="ja-JP" altLang="en-US" dirty="0"/>
              <a:t>これからのことに</a:t>
            </a:r>
            <a:r>
              <a:rPr lang="ja-JP" altLang="en-US" dirty="0">
                <a:solidFill>
                  <a:srgbClr val="FFFF00"/>
                </a:solidFill>
              </a:rPr>
              <a:t>自信が持てない</a:t>
            </a:r>
            <a:endParaRPr lang="en-US" altLang="ja-JP" dirty="0">
              <a:solidFill>
                <a:srgbClr val="FFFF00"/>
              </a:solidFill>
            </a:endParaRPr>
          </a:p>
          <a:p>
            <a:pPr eaLnBrk="1" hangingPunct="1">
              <a:defRPr/>
            </a:pPr>
            <a:r>
              <a:rPr lang="ja-JP" altLang="en-US" dirty="0"/>
              <a:t>対人関係において敏感になり、</a:t>
            </a:r>
            <a:r>
              <a:rPr lang="ja-JP" altLang="en-US" dirty="0">
                <a:solidFill>
                  <a:srgbClr val="FFFF00"/>
                </a:solidFill>
              </a:rPr>
              <a:t>否定的評価</a:t>
            </a:r>
            <a:r>
              <a:rPr lang="ja-JP" altLang="en-US" dirty="0"/>
              <a:t>に自信を無くす</a:t>
            </a:r>
            <a:endParaRPr lang="en-US" altLang="ja-JP" dirty="0"/>
          </a:p>
          <a:p>
            <a:pPr eaLnBrk="1" hangingPunct="1">
              <a:defRPr/>
            </a:pPr>
            <a:r>
              <a:rPr lang="ja-JP" altLang="en-US" dirty="0"/>
              <a:t>幼少期から</a:t>
            </a:r>
            <a:r>
              <a:rPr lang="ja-JP" altLang="en-US" dirty="0">
                <a:solidFill>
                  <a:srgbClr val="FFFF00"/>
                </a:solidFill>
              </a:rPr>
              <a:t>厳しいしつけ、叱責</a:t>
            </a:r>
            <a:r>
              <a:rPr lang="ja-JP" altLang="en-US" dirty="0"/>
              <a:t>を受け、それを避けるために怒られないようにと生きてきた。</a:t>
            </a:r>
            <a:endParaRPr lang="en-US" altLang="ja-JP" dirty="0"/>
          </a:p>
          <a:p>
            <a:pPr lvl="1" eaLnBrk="1" hangingPunct="1">
              <a:defRPr/>
            </a:pPr>
            <a:endParaRPr lang="en-US" altLang="ja-JP" dirty="0"/>
          </a:p>
          <a:p>
            <a:pPr lvl="1" eaLnBrk="1" hangingPunct="1">
              <a:defRPr/>
            </a:pPr>
            <a:endParaRPr lang="en-US" altLang="ja-JP" dirty="0"/>
          </a:p>
          <a:p>
            <a:pPr lvl="1" eaLnBrk="1" hangingPunct="1">
              <a:defRPr/>
            </a:pPr>
            <a:endParaRPr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26A9D-15F5-4C94-B84B-D0755543535F}"/>
              </a:ext>
            </a:extLst>
          </p:cNvPr>
          <p:cNvSpPr>
            <a:spLocks noGrp="1"/>
          </p:cNvSpPr>
          <p:nvPr>
            <p:ph type="title"/>
          </p:nvPr>
        </p:nvSpPr>
        <p:spPr/>
        <p:txBody>
          <a:bodyPr/>
          <a:lstStyle/>
          <a:p>
            <a:r>
              <a:rPr kumimoji="1" lang="ja-JP" altLang="en-US" dirty="0"/>
              <a:t>うつ状態から回復を早めるには</a:t>
            </a:r>
          </a:p>
        </p:txBody>
      </p:sp>
      <p:sp>
        <p:nvSpPr>
          <p:cNvPr id="3" name="コンテンツ プレースホルダー 2">
            <a:extLst>
              <a:ext uri="{FF2B5EF4-FFF2-40B4-BE49-F238E27FC236}">
                <a16:creationId xmlns:a16="http://schemas.microsoft.com/office/drawing/2014/main" id="{60140FE9-7F0F-46E2-B05B-D2A1CF9C802F}"/>
              </a:ext>
            </a:extLst>
          </p:cNvPr>
          <p:cNvSpPr>
            <a:spLocks noGrp="1"/>
          </p:cNvSpPr>
          <p:nvPr>
            <p:ph idx="1"/>
          </p:nvPr>
        </p:nvSpPr>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2791602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FDAA9-BCB4-4395-8BC5-6E1BF1C8D139}"/>
              </a:ext>
            </a:extLst>
          </p:cNvPr>
          <p:cNvSpPr>
            <a:spLocks noGrp="1"/>
          </p:cNvSpPr>
          <p:nvPr>
            <p:ph type="title"/>
          </p:nvPr>
        </p:nvSpPr>
        <p:spPr>
          <a:xfrm>
            <a:off x="457200" y="277813"/>
            <a:ext cx="8229600" cy="846931"/>
          </a:xfrm>
        </p:spPr>
        <p:txBody>
          <a:bodyPr/>
          <a:lstStyle/>
          <a:p>
            <a:r>
              <a:rPr kumimoji="1" lang="ja-JP" altLang="en-US" dirty="0"/>
              <a:t>長期休職者の職場復帰</a:t>
            </a:r>
          </a:p>
        </p:txBody>
      </p:sp>
      <p:sp>
        <p:nvSpPr>
          <p:cNvPr id="3" name="コンテンツ プレースホルダー 2">
            <a:extLst>
              <a:ext uri="{FF2B5EF4-FFF2-40B4-BE49-F238E27FC236}">
                <a16:creationId xmlns:a16="http://schemas.microsoft.com/office/drawing/2014/main" id="{7BC7DFB7-4346-4724-AA03-124F24E0A5C7}"/>
              </a:ext>
            </a:extLst>
          </p:cNvPr>
          <p:cNvSpPr>
            <a:spLocks noGrp="1"/>
          </p:cNvSpPr>
          <p:nvPr>
            <p:ph idx="1"/>
          </p:nvPr>
        </p:nvSpPr>
        <p:spPr>
          <a:xfrm>
            <a:off x="457200" y="1124744"/>
            <a:ext cx="8229600" cy="5256584"/>
          </a:xfrm>
        </p:spPr>
        <p:txBody>
          <a:bodyPr/>
          <a:lstStyle/>
          <a:p>
            <a:r>
              <a:rPr kumimoji="1" lang="ja-JP" altLang="en-US" dirty="0">
                <a:solidFill>
                  <a:srgbClr val="FFFF00"/>
                </a:solidFill>
              </a:rPr>
              <a:t>うつ病、適応障害</a:t>
            </a:r>
            <a:r>
              <a:rPr kumimoji="1" lang="ja-JP" altLang="en-US" dirty="0"/>
              <a:t>の人が多い</a:t>
            </a:r>
            <a:endParaRPr kumimoji="1" lang="en-US" altLang="ja-JP" dirty="0"/>
          </a:p>
          <a:p>
            <a:r>
              <a:rPr lang="ja-JP" altLang="en-US" dirty="0">
                <a:solidFill>
                  <a:srgbClr val="FFFF00"/>
                </a:solidFill>
              </a:rPr>
              <a:t>リワーク支援プログラム</a:t>
            </a:r>
            <a:r>
              <a:rPr lang="ja-JP" altLang="en-US" dirty="0"/>
              <a:t>も取り入れた包括的職場復帰支援が有効</a:t>
            </a:r>
            <a:endParaRPr lang="en-US" altLang="ja-JP" dirty="0"/>
          </a:p>
          <a:p>
            <a:r>
              <a:rPr kumimoji="1" lang="ja-JP" altLang="en-US" dirty="0"/>
              <a:t>リワーク支援プログラムがうまく進まないときには、職業能力適性検査などで、</a:t>
            </a:r>
            <a:r>
              <a:rPr kumimoji="1" lang="ja-JP" altLang="en-US" dirty="0">
                <a:solidFill>
                  <a:srgbClr val="FFFF00"/>
                </a:solidFill>
              </a:rPr>
              <a:t>職業能力の再評価</a:t>
            </a:r>
            <a:r>
              <a:rPr kumimoji="1" lang="ja-JP" altLang="en-US" dirty="0"/>
              <a:t>が必要なこともある</a:t>
            </a:r>
            <a:endParaRPr kumimoji="1" lang="en-US" altLang="ja-JP" dirty="0"/>
          </a:p>
          <a:p>
            <a:r>
              <a:rPr lang="ja-JP" altLang="en-US" dirty="0"/>
              <a:t>長い</a:t>
            </a:r>
            <a:r>
              <a:rPr lang="ja-JP" altLang="en-US" dirty="0">
                <a:solidFill>
                  <a:srgbClr val="FFFF00"/>
                </a:solidFill>
              </a:rPr>
              <a:t>引きこもりからの就労</a:t>
            </a:r>
            <a:r>
              <a:rPr lang="ja-JP" altLang="en-US" dirty="0"/>
              <a:t>の時と同様、</a:t>
            </a:r>
            <a:r>
              <a:rPr lang="ja-JP" altLang="en-US" dirty="0">
                <a:solidFill>
                  <a:srgbClr val="FFFF00"/>
                </a:solidFill>
              </a:rPr>
              <a:t>対人関係スキルの向上</a:t>
            </a:r>
            <a:r>
              <a:rPr lang="ja-JP" altLang="en-US" dirty="0"/>
              <a:t>を支援目標の一つとする</a:t>
            </a:r>
            <a:endParaRPr lang="en-US" altLang="ja-JP" dirty="0"/>
          </a:p>
          <a:p>
            <a:r>
              <a:rPr kumimoji="1" lang="ja-JP" altLang="en-US" dirty="0"/>
              <a:t>どんなうつ病の人でも激しい怒りを表すことがある</a:t>
            </a:r>
          </a:p>
        </p:txBody>
      </p:sp>
    </p:spTree>
    <p:extLst>
      <p:ext uri="{BB962C8B-B14F-4D97-AF65-F5344CB8AC3E}">
        <p14:creationId xmlns:p14="http://schemas.microsoft.com/office/powerpoint/2010/main" val="309175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5EE95-131E-48FE-8F0E-5B5776FBF0DE}"/>
              </a:ext>
            </a:extLst>
          </p:cNvPr>
          <p:cNvSpPr>
            <a:spLocks noGrp="1"/>
          </p:cNvSpPr>
          <p:nvPr>
            <p:ph type="title"/>
          </p:nvPr>
        </p:nvSpPr>
        <p:spPr>
          <a:xfrm>
            <a:off x="457200" y="260649"/>
            <a:ext cx="8229600" cy="864095"/>
          </a:xfrm>
        </p:spPr>
        <p:txBody>
          <a:bodyPr/>
          <a:lstStyle/>
          <a:p>
            <a:r>
              <a:rPr kumimoji="1" lang="ja-JP" altLang="en-US" dirty="0"/>
              <a:t>外国人医療サポートネット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0B4CC37-B434-4F16-BBD3-492E443E62A9}"/>
              </a:ext>
            </a:extLst>
          </p:cNvPr>
          <p:cNvSpPr>
            <a:spLocks noGrp="1"/>
          </p:cNvSpPr>
          <p:nvPr>
            <p:ph idx="1"/>
          </p:nvPr>
        </p:nvSpPr>
        <p:spPr>
          <a:xfrm>
            <a:off x="457200" y="1196752"/>
            <a:ext cx="8229600" cy="4934173"/>
          </a:xfrm>
        </p:spPr>
        <p:txBody>
          <a:bodyPr/>
          <a:lstStyle/>
          <a:p>
            <a:r>
              <a:rPr kumimoji="1" lang="ja-JP" altLang="en-US" dirty="0"/>
              <a:t>医療サポートネットにボランティアとしてかかわる人は設立に至った経緯を思い、責任感と自尊心を持つことである。</a:t>
            </a:r>
            <a:endParaRPr kumimoji="1" lang="en-US" altLang="ja-JP" dirty="0"/>
          </a:p>
          <a:p>
            <a:r>
              <a:rPr kumimoji="1" lang="ja-JP" altLang="en-US" dirty="0"/>
              <a:t>責任感を持つということは利用者さんの希望をすべてかなえるということではなく、自分ができうることはすべてするし、自分にできないことあえてしないということである。</a:t>
            </a:r>
            <a:endParaRPr kumimoji="1" lang="en-US" altLang="ja-JP" dirty="0"/>
          </a:p>
          <a:p>
            <a:r>
              <a:rPr lang="ja-JP" altLang="en-US" dirty="0"/>
              <a:t>上手く対応できなかったことで自分を責めすぎないこと。次回の参考にすればよいと思うこと。</a:t>
            </a:r>
            <a:endParaRPr kumimoji="1" lang="ja-JP" altLang="en-US" dirty="0"/>
          </a:p>
        </p:txBody>
      </p:sp>
    </p:spTree>
    <p:extLst>
      <p:ext uri="{BB962C8B-B14F-4D97-AF65-F5344CB8AC3E}">
        <p14:creationId xmlns:p14="http://schemas.microsoft.com/office/powerpoint/2010/main" val="1358124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d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447800" y="6172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66"/>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11</a:t>
            </a:r>
            <a:r>
              <a:rPr lang="ja-JP" altLang="en-US" sz="2400">
                <a:latin typeface="Times New Roman" pitchFamily="18" charset="0"/>
              </a:rPr>
              <a:t>月</a:t>
            </a:r>
            <a:r>
              <a:rPr lang="en-US" altLang="ja-JP" sz="2400">
                <a:latin typeface="Times New Roman" pitchFamily="18" charset="0"/>
              </a:rPr>
              <a:t>26</a:t>
            </a:r>
            <a:r>
              <a:rPr lang="ja-JP" altLang="en-US" sz="2400">
                <a:latin typeface="Times New Roman" pitchFamily="18" charset="0"/>
              </a:rPr>
              <a:t>日　瀧安寺弁天堂境内</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EB57E-8B8D-49D5-92F2-05E158D21235}"/>
              </a:ext>
            </a:extLst>
          </p:cNvPr>
          <p:cNvSpPr>
            <a:spLocks noGrp="1"/>
          </p:cNvSpPr>
          <p:nvPr>
            <p:ph type="title"/>
          </p:nvPr>
        </p:nvSpPr>
        <p:spPr/>
        <p:txBody>
          <a:bodyPr/>
          <a:lstStyle/>
          <a:p>
            <a:r>
              <a:rPr kumimoji="1" lang="ja-JP" altLang="en-US" dirty="0"/>
              <a:t>自閉スペクトラム症</a:t>
            </a:r>
          </a:p>
        </p:txBody>
      </p:sp>
      <p:sp>
        <p:nvSpPr>
          <p:cNvPr id="3" name="コンテンツ プレースホルダー 2">
            <a:extLst>
              <a:ext uri="{FF2B5EF4-FFF2-40B4-BE49-F238E27FC236}">
                <a16:creationId xmlns:a16="http://schemas.microsoft.com/office/drawing/2014/main" id="{0A9953F4-2C28-4CF4-A4D4-3FF441939203}"/>
              </a:ext>
            </a:extLst>
          </p:cNvPr>
          <p:cNvSpPr>
            <a:spLocks noGrp="1"/>
          </p:cNvSpPr>
          <p:nvPr>
            <p:ph idx="1"/>
          </p:nvPr>
        </p:nvSpPr>
        <p:spPr/>
        <p:txBody>
          <a:bodyPr/>
          <a:lstStyle/>
          <a:p>
            <a:r>
              <a:rPr kumimoji="1" lang="en-US" altLang="ja-JP" dirty="0"/>
              <a:t>DSM-</a:t>
            </a:r>
            <a:r>
              <a:rPr lang="en-US" altLang="ja-JP" dirty="0"/>
              <a:t>Ⅳ</a:t>
            </a:r>
            <a:r>
              <a:rPr lang="ja-JP" altLang="en-US" dirty="0"/>
              <a:t>、</a:t>
            </a:r>
            <a:r>
              <a:rPr lang="en-US" altLang="ja-JP" dirty="0"/>
              <a:t>ICD-10</a:t>
            </a:r>
            <a:r>
              <a:rPr lang="ja-JP" altLang="en-US" dirty="0"/>
              <a:t>で自閉性障害、アスペルガー障害を含む広汎性発達障がいとされていたものが、</a:t>
            </a:r>
            <a:r>
              <a:rPr lang="en-US" altLang="ja-JP" dirty="0"/>
              <a:t>DSM-5,ICD-11</a:t>
            </a:r>
            <a:r>
              <a:rPr lang="ja-JP" altLang="en-US" dirty="0"/>
              <a:t>では、自閉スペクトラム症という</a:t>
            </a:r>
            <a:r>
              <a:rPr lang="ja-JP" altLang="en-US" dirty="0">
                <a:solidFill>
                  <a:srgbClr val="FFFF00"/>
                </a:solidFill>
              </a:rPr>
              <a:t>連続体モデル</a:t>
            </a:r>
            <a:r>
              <a:rPr lang="ja-JP" altLang="en-US" dirty="0"/>
              <a:t>でまとめられた。</a:t>
            </a:r>
            <a:endParaRPr lang="en-US" altLang="ja-JP" dirty="0"/>
          </a:p>
          <a:p>
            <a:r>
              <a:rPr kumimoji="1" lang="en-US" altLang="ja-JP" dirty="0"/>
              <a:t>A.</a:t>
            </a:r>
            <a:r>
              <a:rPr kumimoji="1" lang="ja-JP" altLang="en-US" dirty="0"/>
              <a:t>社会的コミュニケーション及び対人的相互反応における持続的欠陥</a:t>
            </a:r>
            <a:endParaRPr kumimoji="1" lang="en-US" altLang="ja-JP" dirty="0"/>
          </a:p>
          <a:p>
            <a:r>
              <a:rPr lang="en-US" altLang="ja-JP" dirty="0"/>
              <a:t>B.</a:t>
            </a:r>
            <a:r>
              <a:rPr lang="ja-JP" altLang="en-US" dirty="0"/>
              <a:t>行動、興味、または活動の限定された反復的様式</a:t>
            </a:r>
            <a:endParaRPr kumimoji="1" lang="ja-JP" altLang="en-US" dirty="0"/>
          </a:p>
        </p:txBody>
      </p:sp>
    </p:spTree>
    <p:extLst>
      <p:ext uri="{BB962C8B-B14F-4D97-AF65-F5344CB8AC3E}">
        <p14:creationId xmlns:p14="http://schemas.microsoft.com/office/powerpoint/2010/main" val="48824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E105-BB4B-48CE-AC57-0BD1E780598A}"/>
              </a:ext>
            </a:extLst>
          </p:cNvPr>
          <p:cNvSpPr>
            <a:spLocks noGrp="1"/>
          </p:cNvSpPr>
          <p:nvPr>
            <p:ph type="title"/>
          </p:nvPr>
        </p:nvSpPr>
        <p:spPr>
          <a:xfrm>
            <a:off x="457200" y="277812"/>
            <a:ext cx="8229600" cy="1783035"/>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1" lang="en-US" altLang="ja-JP"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A.</a:t>
            </a:r>
            <a:r>
              <a:rPr kumimoji="1" lang="ja-JP" altLang="en-US"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社会的コミュニケーション及び対人的相互反応における持続的欠陥</a:t>
            </a:r>
            <a:br>
              <a:rPr kumimoji="1" lang="en-US" altLang="ja-JP"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mn-cs"/>
              </a:rPr>
            </a:br>
            <a:endParaRPr kumimoji="1" lang="ja-JP" altLang="en-US" dirty="0"/>
          </a:p>
        </p:txBody>
      </p:sp>
      <p:sp>
        <p:nvSpPr>
          <p:cNvPr id="3" name="コンテンツ プレースホルダー 2">
            <a:extLst>
              <a:ext uri="{FF2B5EF4-FFF2-40B4-BE49-F238E27FC236}">
                <a16:creationId xmlns:a16="http://schemas.microsoft.com/office/drawing/2014/main" id="{76A7C8C9-FE19-4FD3-8641-D1D8C3DA6F64}"/>
              </a:ext>
            </a:extLst>
          </p:cNvPr>
          <p:cNvSpPr>
            <a:spLocks noGrp="1"/>
          </p:cNvSpPr>
          <p:nvPr>
            <p:ph idx="1"/>
          </p:nvPr>
        </p:nvSpPr>
        <p:spPr>
          <a:xfrm>
            <a:off x="457200" y="1412776"/>
            <a:ext cx="8229600" cy="5040560"/>
          </a:xfrm>
        </p:spPr>
        <p:txBody>
          <a:bodyPr/>
          <a:lstStyle/>
          <a:p>
            <a:r>
              <a:rPr kumimoji="1" lang="ja-JP" altLang="en-US" dirty="0"/>
              <a:t>相互の対人的ー情緒関係の欠落</a:t>
            </a:r>
            <a:endParaRPr kumimoji="1" lang="en-US" altLang="ja-JP" dirty="0"/>
          </a:p>
          <a:p>
            <a:pPr lvl="1"/>
            <a:r>
              <a:rPr lang="ja-JP" altLang="en-US" dirty="0"/>
              <a:t>異常に近づく、通常の会話のやり取りができない</a:t>
            </a:r>
            <a:endParaRPr lang="en-US" altLang="ja-JP" dirty="0"/>
          </a:p>
          <a:p>
            <a:pPr lvl="1"/>
            <a:r>
              <a:rPr kumimoji="1" lang="ja-JP" altLang="en-US" dirty="0"/>
              <a:t>興味、情動、感情を共有できない</a:t>
            </a:r>
            <a:endParaRPr kumimoji="1" lang="en-US" altLang="ja-JP" dirty="0"/>
          </a:p>
          <a:p>
            <a:r>
              <a:rPr lang="ja-JP" altLang="en-US" dirty="0"/>
              <a:t>非言語的コミュニケーション行動の欠如や</a:t>
            </a:r>
            <a:endParaRPr lang="en-US" altLang="ja-JP" dirty="0"/>
          </a:p>
          <a:p>
            <a:pPr marL="0" indent="0">
              <a:buNone/>
            </a:pPr>
            <a:r>
              <a:rPr lang="ja-JP" altLang="en-US" dirty="0"/>
              <a:t>まとまりの悪い言語的コミュニケーション</a:t>
            </a:r>
            <a:endParaRPr lang="en-US" altLang="ja-JP" dirty="0"/>
          </a:p>
          <a:p>
            <a:pPr marL="0" indent="0">
              <a:buNone/>
            </a:pPr>
            <a:r>
              <a:rPr lang="ja-JP" altLang="en-US" dirty="0"/>
              <a:t>　－視線が合わない、身振りの理解ができない</a:t>
            </a:r>
            <a:endParaRPr lang="en-US" altLang="ja-JP" dirty="0"/>
          </a:p>
          <a:p>
            <a:pPr marL="0" indent="0">
              <a:buNone/>
            </a:pPr>
            <a:r>
              <a:rPr lang="ja-JP" altLang="en-US" dirty="0">
                <a:solidFill>
                  <a:srgbClr val="FF0000"/>
                </a:solidFill>
              </a:rPr>
              <a:t>■</a:t>
            </a:r>
            <a:r>
              <a:rPr lang="ja-JP" altLang="en-US" dirty="0"/>
              <a:t>人間関係を発展させそれを維持し理解することの欠陥</a:t>
            </a:r>
            <a:endParaRPr lang="en-US" altLang="ja-JP" dirty="0"/>
          </a:p>
          <a:p>
            <a:pPr marL="0" indent="0">
              <a:buNone/>
            </a:pPr>
            <a:r>
              <a:rPr kumimoji="1" lang="ja-JP" altLang="en-US" dirty="0"/>
              <a:t>　－様々な社会状況に合った行動ができない</a:t>
            </a:r>
          </a:p>
        </p:txBody>
      </p:sp>
    </p:spTree>
    <p:extLst>
      <p:ext uri="{BB962C8B-B14F-4D97-AF65-F5344CB8AC3E}">
        <p14:creationId xmlns:p14="http://schemas.microsoft.com/office/powerpoint/2010/main" val="167189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9CA42-B1D0-4776-A690-200A255D651A}"/>
              </a:ext>
            </a:extLst>
          </p:cNvPr>
          <p:cNvSpPr>
            <a:spLocks noGrp="1"/>
          </p:cNvSpPr>
          <p:nvPr>
            <p:ph type="title"/>
          </p:nvPr>
        </p:nvSpPr>
        <p:spPr>
          <a:xfrm>
            <a:off x="457200" y="980727"/>
            <a:ext cx="8229600" cy="440085"/>
          </a:xfrm>
        </p:spPr>
        <p:txBody>
          <a:bodyPr/>
          <a:lstStyle/>
          <a:p>
            <a:r>
              <a:rPr lang="en-US" altLang="ja-JP" sz="3200" dirty="0"/>
              <a:t>B.</a:t>
            </a:r>
            <a:r>
              <a:rPr lang="ja-JP" altLang="en-US" sz="3200" dirty="0"/>
              <a:t>行動、興味、または活動</a:t>
            </a:r>
            <a:br>
              <a:rPr lang="en-US" altLang="ja-JP" sz="3200" dirty="0"/>
            </a:br>
            <a:r>
              <a:rPr lang="ja-JP" altLang="en-US" sz="3200" dirty="0"/>
              <a:t>の限定された反復的様式</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A9F4EB1A-8125-49B4-9FA4-DDA7D9FD8181}"/>
              </a:ext>
            </a:extLst>
          </p:cNvPr>
          <p:cNvSpPr>
            <a:spLocks noGrp="1"/>
          </p:cNvSpPr>
          <p:nvPr>
            <p:ph idx="1"/>
          </p:nvPr>
        </p:nvSpPr>
        <p:spPr>
          <a:xfrm>
            <a:off x="323528" y="1600200"/>
            <a:ext cx="8640960" cy="4925144"/>
          </a:xfrm>
        </p:spPr>
        <p:txBody>
          <a:bodyPr/>
          <a:lstStyle/>
          <a:p>
            <a:r>
              <a:rPr kumimoji="1" lang="ja-JP" altLang="en-US" dirty="0"/>
              <a:t>常同的、反復的な身体運動、物の使用、会話。</a:t>
            </a:r>
            <a:endParaRPr kumimoji="1" lang="en-US" altLang="ja-JP" dirty="0"/>
          </a:p>
          <a:p>
            <a:pPr lvl="1"/>
            <a:r>
              <a:rPr lang="ja-JP" altLang="en-US" dirty="0"/>
              <a:t>体を奇妙に動かし続ける、</a:t>
            </a:r>
            <a:endParaRPr lang="en-US" altLang="ja-JP" dirty="0"/>
          </a:p>
          <a:p>
            <a:pPr lvl="1"/>
            <a:r>
              <a:rPr kumimoji="1" lang="ja-JP" altLang="en-US" dirty="0"/>
              <a:t>おもちゃの車を一列に並べる</a:t>
            </a:r>
            <a:endParaRPr kumimoji="1" lang="en-US" altLang="ja-JP" dirty="0"/>
          </a:p>
          <a:p>
            <a:pPr lvl="1"/>
            <a:r>
              <a:rPr kumimoji="1" lang="ja-JP" altLang="en-US" dirty="0"/>
              <a:t>オーム返し、場にそぐわない独語の繰り返し</a:t>
            </a:r>
            <a:endParaRPr kumimoji="1" lang="en-US" altLang="ja-JP" dirty="0"/>
          </a:p>
          <a:p>
            <a:r>
              <a:rPr lang="ja-JP" altLang="en-US" dirty="0"/>
              <a:t>同一性への固執、習慣への頑なこだわり、言語的、非言語的な儀式的行動様式</a:t>
            </a:r>
            <a:endParaRPr lang="en-US" altLang="ja-JP" dirty="0"/>
          </a:p>
          <a:p>
            <a:r>
              <a:rPr kumimoji="1" lang="ja-JP" altLang="en-US" dirty="0"/>
              <a:t>強度で異常などど限定され執着する興味</a:t>
            </a:r>
            <a:endParaRPr kumimoji="1" lang="en-US" altLang="ja-JP" dirty="0"/>
          </a:p>
          <a:p>
            <a:r>
              <a:rPr lang="ja-JP" altLang="en-US" dirty="0"/>
              <a:t>感覚刺激に対する過敏さと鈍感さ、ある感覚的側面への並外れた興味</a:t>
            </a:r>
            <a:endParaRPr kumimoji="1" lang="ja-JP" altLang="en-US" dirty="0"/>
          </a:p>
        </p:txBody>
      </p:sp>
    </p:spTree>
    <p:extLst>
      <p:ext uri="{BB962C8B-B14F-4D97-AF65-F5344CB8AC3E}">
        <p14:creationId xmlns:p14="http://schemas.microsoft.com/office/powerpoint/2010/main" val="368448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精神障害の国際分類</a:t>
            </a:r>
            <a:r>
              <a:rPr lang="en-US" altLang="ja-JP">
                <a:solidFill>
                  <a:srgbClr val="FFFF00"/>
                </a:solidFill>
                <a:effectLst/>
              </a:rPr>
              <a:t>(ICD-10)</a:t>
            </a:r>
            <a:r>
              <a:rPr lang="ja-JP" altLang="en-US">
                <a:solidFill>
                  <a:srgbClr val="FFFF00"/>
                </a:solidFill>
                <a:effectLst/>
              </a:rPr>
              <a:t>　その</a:t>
            </a:r>
            <a:r>
              <a:rPr lang="en-US" altLang="ja-JP">
                <a:solidFill>
                  <a:srgbClr val="FFFF00"/>
                </a:solidFill>
                <a:effectLst/>
              </a:rPr>
              <a:t>2</a:t>
            </a: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rgbClr val="FFFF00"/>
                </a:solidFill>
                <a:effectLst/>
              </a:rPr>
              <a:t>摂食障害、睡眠障害、産褥精神障害</a:t>
            </a:r>
          </a:p>
          <a:p>
            <a:r>
              <a:rPr lang="ja-JP" altLang="en-US" dirty="0">
                <a:solidFill>
                  <a:srgbClr val="FFFF00"/>
                </a:solidFill>
                <a:effectLst/>
              </a:rPr>
              <a:t>人格障害</a:t>
            </a:r>
            <a:r>
              <a:rPr lang="ja-JP" altLang="en-US" dirty="0">
                <a:effectLst/>
              </a:rPr>
              <a:t>、衝動性の障害、性同一性障害</a:t>
            </a:r>
          </a:p>
          <a:p>
            <a:r>
              <a:rPr lang="ja-JP" altLang="en-US" dirty="0">
                <a:solidFill>
                  <a:srgbClr val="FFFF00"/>
                </a:solidFill>
                <a:effectLst/>
              </a:rPr>
              <a:t>知的障害、広汎性発達障害、多動性障害</a:t>
            </a:r>
          </a:p>
          <a:p>
            <a:pPr lvl="1"/>
            <a:r>
              <a:rPr lang="ja-JP" altLang="en-US" dirty="0">
                <a:effectLst/>
              </a:rPr>
              <a:t>自閉症，アスペルガー症候群</a:t>
            </a:r>
            <a:endParaRPr lang="en-US" altLang="ja-JP" dirty="0">
              <a:effectLst/>
            </a:endParaRPr>
          </a:p>
          <a:p>
            <a:pPr lvl="1"/>
            <a:endParaRPr lang="en-US" altLang="ja-JP" dirty="0">
              <a:effectLst/>
            </a:endParaRPr>
          </a:p>
          <a:p>
            <a:pPr marL="0" indent="0">
              <a:buNone/>
            </a:pPr>
            <a:r>
              <a:rPr lang="ja-JP" altLang="en-US" dirty="0">
                <a:solidFill>
                  <a:schemeClr val="accent1">
                    <a:lumMod val="40000"/>
                    <a:lumOff val="60000"/>
                  </a:schemeClr>
                </a:solidFill>
                <a:effectLst/>
              </a:rPr>
              <a:t>このように自閉症とアスペルガー症候群を別のカテゴリーに分類していました。以下</a:t>
            </a:r>
            <a:r>
              <a:rPr lang="en-US" altLang="ja-JP" dirty="0">
                <a:solidFill>
                  <a:schemeClr val="accent1">
                    <a:lumMod val="40000"/>
                    <a:lumOff val="60000"/>
                  </a:schemeClr>
                </a:solidFill>
                <a:effectLst/>
              </a:rPr>
              <a:t>7</a:t>
            </a:r>
            <a:r>
              <a:rPr lang="ja-JP" altLang="en-US" dirty="0">
                <a:solidFill>
                  <a:schemeClr val="accent1">
                    <a:lumMod val="40000"/>
                    <a:lumOff val="60000"/>
                  </a:schemeClr>
                </a:solidFill>
                <a:effectLst/>
              </a:rPr>
              <a:t>枚のスライドは旧分類でのものです</a:t>
            </a:r>
          </a:p>
          <a:p>
            <a:endParaRPr lang="ja-JP" altLang="en-US" dirty="0">
              <a:effectLst/>
            </a:endParaRPr>
          </a:p>
        </p:txBody>
      </p:sp>
    </p:spTree>
    <p:extLst>
      <p:ext uri="{BB962C8B-B14F-4D97-AF65-F5344CB8AC3E}">
        <p14:creationId xmlns:p14="http://schemas.microsoft.com/office/powerpoint/2010/main" val="3310747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207030F-FA7A-42B9-8C85-1E1A25DB9831}"/>
              </a:ext>
            </a:extLst>
          </p:cNvPr>
          <p:cNvSpPr>
            <a:spLocks noGrp="1" noChangeArrowheads="1"/>
          </p:cNvSpPr>
          <p:nvPr>
            <p:ph type="title"/>
          </p:nvPr>
        </p:nvSpPr>
        <p:spPr>
          <a:xfrm>
            <a:off x="684213" y="476250"/>
            <a:ext cx="7772400" cy="1219200"/>
          </a:xfrm>
        </p:spPr>
        <p:txBody>
          <a:bodyPr/>
          <a:lstStyle/>
          <a:p>
            <a:r>
              <a:rPr lang="ja-JP" altLang="en-US" sz="3600">
                <a:latin typeface="Century" panose="02040604050505020304" pitchFamily="18" charset="0"/>
              </a:rPr>
              <a:t>自閉性障害の基本症状</a:t>
            </a:r>
            <a:r>
              <a:rPr lang="en-US" altLang="ja-JP" sz="3600">
                <a:latin typeface="Century" panose="02040604050505020304" pitchFamily="18" charset="0"/>
              </a:rPr>
              <a:t>1</a:t>
            </a:r>
            <a:br>
              <a:rPr lang="en-US" altLang="ja-JP">
                <a:latin typeface="Century" panose="02040604050505020304" pitchFamily="18" charset="0"/>
              </a:rPr>
            </a:br>
            <a:r>
              <a:rPr lang="ja-JP" altLang="en-US">
                <a:latin typeface="Century" panose="02040604050505020304" pitchFamily="18" charset="0"/>
              </a:rPr>
              <a:t>相互的社会的交流の質的障害</a:t>
            </a:r>
            <a:r>
              <a:rPr lang="ja-JP" altLang="en-US"/>
              <a:t> </a:t>
            </a:r>
          </a:p>
        </p:txBody>
      </p:sp>
      <p:sp>
        <p:nvSpPr>
          <p:cNvPr id="93187" name="Rectangle 3">
            <a:extLst>
              <a:ext uri="{FF2B5EF4-FFF2-40B4-BE49-F238E27FC236}">
                <a16:creationId xmlns:a16="http://schemas.microsoft.com/office/drawing/2014/main" id="{0C7423D3-948C-4EC1-A1B7-F3E52954EFA0}"/>
              </a:ext>
            </a:extLst>
          </p:cNvPr>
          <p:cNvSpPr>
            <a:spLocks noGrp="1" noChangeArrowheads="1"/>
          </p:cNvSpPr>
          <p:nvPr>
            <p:ph type="body" idx="1"/>
          </p:nvPr>
        </p:nvSpPr>
        <p:spPr>
          <a:xfrm>
            <a:off x="685800" y="2262188"/>
            <a:ext cx="7772400" cy="3833812"/>
          </a:xfrm>
        </p:spPr>
        <p:txBody>
          <a:bodyPr/>
          <a:lstStyle/>
          <a:p>
            <a:pPr>
              <a:lnSpc>
                <a:spcPct val="90000"/>
              </a:lnSpc>
            </a:pPr>
            <a:r>
              <a:rPr lang="ja-JP" altLang="en-US">
                <a:latin typeface="Century" panose="02040604050505020304" pitchFamily="18" charset="0"/>
              </a:rPr>
              <a:t>目が合わない</a:t>
            </a:r>
          </a:p>
          <a:p>
            <a:pPr>
              <a:lnSpc>
                <a:spcPct val="90000"/>
              </a:lnSpc>
            </a:pPr>
            <a:r>
              <a:rPr lang="ja-JP" altLang="en-US">
                <a:latin typeface="Century" panose="02040604050505020304" pitchFamily="18" charset="0"/>
              </a:rPr>
              <a:t>話しかけているのに知らんぷり</a:t>
            </a:r>
          </a:p>
          <a:p>
            <a:pPr>
              <a:lnSpc>
                <a:spcPct val="90000"/>
              </a:lnSpc>
            </a:pPr>
            <a:r>
              <a:rPr lang="ja-JP" altLang="en-US">
                <a:latin typeface="Century" panose="02040604050505020304" pitchFamily="18" charset="0"/>
              </a:rPr>
              <a:t>人との関わりを求めない</a:t>
            </a:r>
          </a:p>
          <a:p>
            <a:pPr>
              <a:lnSpc>
                <a:spcPct val="90000"/>
              </a:lnSpc>
            </a:pPr>
            <a:r>
              <a:rPr lang="ja-JP" altLang="en-US">
                <a:latin typeface="Century" panose="02040604050505020304" pitchFamily="18" charset="0"/>
              </a:rPr>
              <a:t>人とのよろこびの共有を求めない</a:t>
            </a:r>
          </a:p>
          <a:p>
            <a:pPr>
              <a:lnSpc>
                <a:spcPct val="90000"/>
              </a:lnSpc>
            </a:pPr>
            <a:r>
              <a:rPr lang="ja-JP" altLang="en-US">
                <a:latin typeface="Century" panose="02040604050505020304" pitchFamily="18" charset="0"/>
              </a:rPr>
              <a:t>友達にルール違反を指摘する</a:t>
            </a:r>
          </a:p>
          <a:p>
            <a:pPr>
              <a:lnSpc>
                <a:spcPct val="90000"/>
              </a:lnSpc>
            </a:pPr>
            <a:r>
              <a:rPr lang="ja-JP" altLang="en-US">
                <a:latin typeface="Century" panose="02040604050505020304" pitchFamily="18" charset="0"/>
              </a:rPr>
              <a:t>うまく友達の輪に入れず、孤立したり、からかわれたりする</a:t>
            </a:r>
            <a:r>
              <a:rPr lang="ja-JP" altLang="en-US"/>
              <a:t> </a:t>
            </a:r>
          </a:p>
        </p:txBody>
      </p:sp>
    </p:spTree>
    <p:extLst>
      <p:ext uri="{BB962C8B-B14F-4D97-AF65-F5344CB8AC3E}">
        <p14:creationId xmlns:p14="http://schemas.microsoft.com/office/powerpoint/2010/main" val="1514834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8D649CE-92B5-4CF4-B957-C3B9D4E11F19}"/>
              </a:ext>
            </a:extLst>
          </p:cNvPr>
          <p:cNvSpPr>
            <a:spLocks noGrp="1" noChangeArrowheads="1"/>
          </p:cNvSpPr>
          <p:nvPr>
            <p:ph type="title"/>
          </p:nvPr>
        </p:nvSpPr>
        <p:spPr/>
        <p:txBody>
          <a:bodyPr/>
          <a:lstStyle/>
          <a:p>
            <a:r>
              <a:rPr lang="ja-JP" altLang="en-US" sz="3600">
                <a:latin typeface="Century" panose="02040604050505020304" pitchFamily="18" charset="0"/>
              </a:rPr>
              <a:t>自閉性障害の基本症状</a:t>
            </a:r>
            <a:r>
              <a:rPr lang="en-US" altLang="ja-JP" sz="3600">
                <a:latin typeface="Century" panose="02040604050505020304" pitchFamily="18" charset="0"/>
              </a:rPr>
              <a:t>2</a:t>
            </a:r>
            <a:br>
              <a:rPr lang="en-US" altLang="ja-JP">
                <a:latin typeface="Century" panose="02040604050505020304" pitchFamily="18" charset="0"/>
              </a:rPr>
            </a:br>
            <a:r>
              <a:rPr lang="ja-JP" altLang="en-US">
                <a:latin typeface="Century" panose="02040604050505020304" pitchFamily="18" charset="0"/>
              </a:rPr>
              <a:t>コミュニケーションの質的障害</a:t>
            </a:r>
            <a:r>
              <a:rPr lang="ja-JP" altLang="en-US"/>
              <a:t> </a:t>
            </a:r>
          </a:p>
        </p:txBody>
      </p:sp>
      <p:sp>
        <p:nvSpPr>
          <p:cNvPr id="94211" name="Rectangle 3">
            <a:extLst>
              <a:ext uri="{FF2B5EF4-FFF2-40B4-BE49-F238E27FC236}">
                <a16:creationId xmlns:a16="http://schemas.microsoft.com/office/drawing/2014/main" id="{855E5BBF-F095-4A93-A981-A64E4A018C17}"/>
              </a:ext>
            </a:extLst>
          </p:cNvPr>
          <p:cNvSpPr>
            <a:spLocks noGrp="1" noChangeArrowheads="1"/>
          </p:cNvSpPr>
          <p:nvPr>
            <p:ph type="body" idx="1"/>
          </p:nvPr>
        </p:nvSpPr>
        <p:spPr>
          <a:xfrm>
            <a:off x="685800" y="2262188"/>
            <a:ext cx="7772400" cy="3833812"/>
          </a:xfrm>
        </p:spPr>
        <p:txBody>
          <a:bodyPr/>
          <a:lstStyle/>
          <a:p>
            <a:pPr>
              <a:lnSpc>
                <a:spcPct val="90000"/>
              </a:lnSpc>
            </a:pPr>
            <a:r>
              <a:rPr lang="ja-JP" altLang="en-US" sz="2800">
                <a:latin typeface="ＭＳ Ｐゴシック" panose="020B0600070205080204" pitchFamily="50" charset="-128"/>
              </a:rPr>
              <a:t>言葉の発達の著しい遅れ</a:t>
            </a:r>
          </a:p>
          <a:p>
            <a:pPr>
              <a:lnSpc>
                <a:spcPct val="90000"/>
              </a:lnSpc>
            </a:pPr>
            <a:r>
              <a:rPr lang="ja-JP" altLang="en-US" sz="2800">
                <a:latin typeface="ＭＳ Ｐゴシック" panose="020B0600070205080204" pitchFamily="50" charset="-128"/>
              </a:rPr>
              <a:t>おうむがえし</a:t>
            </a:r>
          </a:p>
          <a:p>
            <a:pPr>
              <a:lnSpc>
                <a:spcPct val="90000"/>
              </a:lnSpc>
            </a:pPr>
            <a:r>
              <a:rPr lang="ja-JP" altLang="en-US" sz="2800">
                <a:latin typeface="ＭＳ Ｐゴシック" panose="020B0600070205080204" pitchFamily="50" charset="-128"/>
              </a:rPr>
              <a:t>人称や立場の逆転した表現</a:t>
            </a:r>
          </a:p>
          <a:p>
            <a:pPr>
              <a:lnSpc>
                <a:spcPct val="90000"/>
              </a:lnSpc>
            </a:pPr>
            <a:r>
              <a:rPr lang="ja-JP" altLang="en-US" sz="2800">
                <a:latin typeface="ＭＳ Ｐゴシック" panose="020B0600070205080204" pitchFamily="50" charset="-128"/>
              </a:rPr>
              <a:t>場にそぐわない</a:t>
            </a:r>
            <a:r>
              <a:rPr lang="en-US" altLang="ja-JP" sz="2800">
                <a:latin typeface="ＭＳ Ｐゴシック" panose="020B0600070205080204" pitchFamily="50" charset="-128"/>
              </a:rPr>
              <a:t>TV</a:t>
            </a:r>
            <a:r>
              <a:rPr lang="ja-JP" altLang="en-US" sz="2800">
                <a:latin typeface="ＭＳ Ｐゴシック" panose="020B0600070205080204" pitchFamily="50" charset="-128"/>
              </a:rPr>
              <a:t>コマーシャルなどの常同言語</a:t>
            </a:r>
          </a:p>
          <a:p>
            <a:pPr>
              <a:lnSpc>
                <a:spcPct val="90000"/>
              </a:lnSpc>
            </a:pPr>
            <a:r>
              <a:rPr lang="ja-JP" altLang="en-US" sz="2800">
                <a:latin typeface="ＭＳ Ｐゴシック" panose="020B0600070205080204" pitchFamily="50" charset="-128"/>
              </a:rPr>
              <a:t>身振りによるコミュニケーションのなさ</a:t>
            </a:r>
            <a:r>
              <a:rPr lang="ja-JP" altLang="en-US" sz="2800"/>
              <a:t> </a:t>
            </a:r>
          </a:p>
          <a:p>
            <a:pPr>
              <a:lnSpc>
                <a:spcPct val="90000"/>
              </a:lnSpc>
            </a:pPr>
            <a:r>
              <a:rPr lang="ja-JP" altLang="en-US" sz="2800"/>
              <a:t>喋り方が独特、いつも標準語や丁寧語</a:t>
            </a:r>
          </a:p>
          <a:p>
            <a:pPr>
              <a:lnSpc>
                <a:spcPct val="90000"/>
              </a:lnSpc>
            </a:pPr>
            <a:r>
              <a:rPr lang="ja-JP" altLang="en-US" sz="2800"/>
              <a:t>言われたままに受け止める</a:t>
            </a:r>
          </a:p>
          <a:p>
            <a:pPr>
              <a:lnSpc>
                <a:spcPct val="90000"/>
              </a:lnSpc>
            </a:pPr>
            <a:r>
              <a:rPr lang="ja-JP" altLang="en-US" sz="2800"/>
              <a:t>冗談が通じない</a:t>
            </a:r>
          </a:p>
        </p:txBody>
      </p:sp>
    </p:spTree>
    <p:extLst>
      <p:ext uri="{BB962C8B-B14F-4D97-AF65-F5344CB8AC3E}">
        <p14:creationId xmlns:p14="http://schemas.microsoft.com/office/powerpoint/2010/main" val="1550546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7F39B9F-6924-4B20-8683-FC9530A11691}"/>
              </a:ext>
            </a:extLst>
          </p:cNvPr>
          <p:cNvSpPr>
            <a:spLocks noGrp="1" noChangeArrowheads="1"/>
          </p:cNvSpPr>
          <p:nvPr>
            <p:ph type="title"/>
          </p:nvPr>
        </p:nvSpPr>
        <p:spPr/>
        <p:txBody>
          <a:bodyPr/>
          <a:lstStyle/>
          <a:p>
            <a:r>
              <a:rPr lang="ja-JP" altLang="en-US" sz="3200">
                <a:latin typeface="Century" panose="02040604050505020304" pitchFamily="18" charset="0"/>
              </a:rPr>
              <a:t>自閉性障害の基本症状</a:t>
            </a:r>
            <a:r>
              <a:rPr lang="en-US" altLang="ja-JP" sz="3200">
                <a:latin typeface="Century" panose="02040604050505020304" pitchFamily="18" charset="0"/>
              </a:rPr>
              <a:t>3</a:t>
            </a:r>
            <a:br>
              <a:rPr lang="en-US" altLang="ja-JP">
                <a:latin typeface="Century" panose="02040604050505020304" pitchFamily="18" charset="0"/>
              </a:rPr>
            </a:br>
            <a:r>
              <a:rPr lang="ja-JP" altLang="en-US">
                <a:latin typeface="Century" panose="02040604050505020304" pitchFamily="18" charset="0"/>
              </a:rPr>
              <a:t>活動や興味の著しい狭さ</a:t>
            </a:r>
            <a:r>
              <a:rPr lang="ja-JP" altLang="en-US"/>
              <a:t> </a:t>
            </a:r>
          </a:p>
        </p:txBody>
      </p:sp>
      <p:sp>
        <p:nvSpPr>
          <p:cNvPr id="95235" name="Rectangle 3">
            <a:extLst>
              <a:ext uri="{FF2B5EF4-FFF2-40B4-BE49-F238E27FC236}">
                <a16:creationId xmlns:a16="http://schemas.microsoft.com/office/drawing/2014/main" id="{19D39556-5194-41C0-9DFA-CA1AAF071160}"/>
              </a:ext>
            </a:extLst>
          </p:cNvPr>
          <p:cNvSpPr>
            <a:spLocks noGrp="1" noChangeArrowheads="1"/>
          </p:cNvSpPr>
          <p:nvPr>
            <p:ph type="body" idx="1"/>
          </p:nvPr>
        </p:nvSpPr>
        <p:spPr/>
        <p:txBody>
          <a:bodyPr/>
          <a:lstStyle/>
          <a:p>
            <a:r>
              <a:rPr lang="ja-JP" altLang="en-US" sz="2800">
                <a:latin typeface="ＭＳ Ｐゴシック" panose="020B0600070205080204" pitchFamily="50" charset="-128"/>
              </a:rPr>
              <a:t>自己刺激行動</a:t>
            </a:r>
          </a:p>
          <a:p>
            <a:r>
              <a:rPr lang="ja-JP" altLang="en-US" sz="2800">
                <a:latin typeface="ＭＳ Ｐゴシック" panose="020B0600070205080204" pitchFamily="50" charset="-128"/>
              </a:rPr>
              <a:t>パターン化した行動</a:t>
            </a:r>
          </a:p>
          <a:p>
            <a:r>
              <a:rPr lang="ja-JP" altLang="en-US" sz="2800">
                <a:latin typeface="ＭＳ Ｐゴシック" panose="020B0600070205080204" pitchFamily="50" charset="-128"/>
              </a:rPr>
              <a:t>特定のもの</a:t>
            </a:r>
            <a:r>
              <a:rPr lang="en-US" altLang="ja-JP" sz="2800">
                <a:latin typeface="ＭＳ Ｐゴシック" panose="020B0600070205080204" pitchFamily="50" charset="-128"/>
              </a:rPr>
              <a:t>(</a:t>
            </a:r>
            <a:r>
              <a:rPr lang="ja-JP" altLang="en-US" sz="2800">
                <a:latin typeface="ＭＳ Ｐゴシック" panose="020B0600070205080204" pitchFamily="50" charset="-128"/>
              </a:rPr>
              <a:t>キャラクターや虫、自動車の標識など</a:t>
            </a:r>
            <a:r>
              <a:rPr lang="en-US" altLang="ja-JP" sz="2800">
                <a:latin typeface="ＭＳ Ｐゴシック" panose="020B0600070205080204" pitchFamily="50" charset="-128"/>
              </a:rPr>
              <a:t>)</a:t>
            </a:r>
            <a:r>
              <a:rPr lang="ja-JP" altLang="en-US" sz="2800">
                <a:latin typeface="ＭＳ Ｐゴシック" panose="020B0600070205080204" pitchFamily="50" charset="-128"/>
              </a:rPr>
              <a:t>や記号への固執 </a:t>
            </a:r>
          </a:p>
          <a:p>
            <a:r>
              <a:rPr lang="ja-JP" altLang="en-US" sz="2800">
                <a:latin typeface="ＭＳ Ｐゴシック" panose="020B0600070205080204" pitchFamily="50" charset="-128"/>
              </a:rPr>
              <a:t>ごっこ遊びをしない</a:t>
            </a:r>
          </a:p>
          <a:p>
            <a:r>
              <a:rPr lang="ja-JP" altLang="en-US" sz="2800">
                <a:latin typeface="ＭＳ Ｐゴシック" panose="020B0600070205080204" pitchFamily="50" charset="-128"/>
              </a:rPr>
              <a:t>手順へのこだわり</a:t>
            </a:r>
          </a:p>
          <a:p>
            <a:r>
              <a:rPr lang="ja-JP" altLang="en-US" sz="2800">
                <a:latin typeface="ＭＳ Ｐゴシック" panose="020B0600070205080204" pitchFamily="50" charset="-128"/>
              </a:rPr>
              <a:t>初めての場面で大混乱</a:t>
            </a:r>
          </a:p>
          <a:p>
            <a:r>
              <a:rPr lang="ja-JP" altLang="en-US" sz="2800">
                <a:latin typeface="ＭＳ Ｐゴシック" panose="020B0600070205080204" pitchFamily="50" charset="-128"/>
              </a:rPr>
              <a:t>予定が急に変更になるとパニックになる</a:t>
            </a:r>
          </a:p>
        </p:txBody>
      </p:sp>
    </p:spTree>
    <p:extLst>
      <p:ext uri="{BB962C8B-B14F-4D97-AF65-F5344CB8AC3E}">
        <p14:creationId xmlns:p14="http://schemas.microsoft.com/office/powerpoint/2010/main" val="3906393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951151E-3587-491A-8993-C81FAE447137}"/>
              </a:ext>
            </a:extLst>
          </p:cNvPr>
          <p:cNvSpPr>
            <a:spLocks noGrp="1" noChangeArrowheads="1"/>
          </p:cNvSpPr>
          <p:nvPr>
            <p:ph type="title"/>
          </p:nvPr>
        </p:nvSpPr>
        <p:spPr/>
        <p:txBody>
          <a:bodyPr/>
          <a:lstStyle/>
          <a:p>
            <a:r>
              <a:rPr lang="ja-JP" altLang="en-US"/>
              <a:t>アスペルガー症候群</a:t>
            </a:r>
          </a:p>
        </p:txBody>
      </p:sp>
      <p:sp>
        <p:nvSpPr>
          <p:cNvPr id="20483" name="Rectangle 3">
            <a:extLst>
              <a:ext uri="{FF2B5EF4-FFF2-40B4-BE49-F238E27FC236}">
                <a16:creationId xmlns:a16="http://schemas.microsoft.com/office/drawing/2014/main" id="{522F322E-C68A-4FFA-869C-6CC7F0268141}"/>
              </a:ext>
            </a:extLst>
          </p:cNvPr>
          <p:cNvSpPr>
            <a:spLocks noGrp="1" noChangeArrowheads="1"/>
          </p:cNvSpPr>
          <p:nvPr>
            <p:ph type="body" idx="1"/>
          </p:nvPr>
        </p:nvSpPr>
        <p:spPr/>
        <p:txBody>
          <a:bodyPr/>
          <a:lstStyle/>
          <a:p>
            <a:r>
              <a:rPr lang="ja-JP" altLang="en-US" sz="2800"/>
              <a:t>相互的社会的交流の質的障害</a:t>
            </a:r>
          </a:p>
          <a:p>
            <a:r>
              <a:rPr lang="ja-JP" altLang="en-US" sz="2800"/>
              <a:t>活動や興味の著しい狭さ</a:t>
            </a:r>
          </a:p>
          <a:p>
            <a:r>
              <a:rPr lang="ja-JP" altLang="en-US" sz="2800"/>
              <a:t>思春期までは少し風変わりな子という印象</a:t>
            </a:r>
          </a:p>
          <a:p>
            <a:r>
              <a:rPr lang="ja-JP" altLang="en-US" sz="2800"/>
              <a:t>思春期以降に適応障害を起こしやすい</a:t>
            </a:r>
          </a:p>
          <a:p>
            <a:r>
              <a:rPr lang="ja-JP" altLang="en-US" sz="2800"/>
              <a:t>議論がかみ合いにくい</a:t>
            </a:r>
          </a:p>
          <a:p>
            <a:r>
              <a:rPr lang="ja-JP" altLang="en-US" sz="2800"/>
              <a:t>相手の心を読むのが苦手</a:t>
            </a:r>
          </a:p>
          <a:p>
            <a:r>
              <a:rPr lang="ja-JP" altLang="en-US" sz="2800"/>
              <a:t>高機能</a:t>
            </a:r>
            <a:r>
              <a:rPr lang="en-US" altLang="ja-JP" sz="2800"/>
              <a:t>(</a:t>
            </a:r>
            <a:r>
              <a:rPr lang="ja-JP" altLang="en-US" sz="2800"/>
              <a:t>知的障害のない</a:t>
            </a:r>
            <a:r>
              <a:rPr lang="en-US" altLang="ja-JP" sz="2800"/>
              <a:t>)</a:t>
            </a:r>
            <a:r>
              <a:rPr lang="ja-JP" altLang="en-US" sz="2800"/>
              <a:t>自閉症との異同</a:t>
            </a:r>
          </a:p>
          <a:p>
            <a:r>
              <a:rPr lang="ja-JP" altLang="en-US" sz="2800"/>
              <a:t>小児期は</a:t>
            </a:r>
            <a:r>
              <a:rPr lang="en-US" altLang="ja-JP" sz="2800"/>
              <a:t>ADHD</a:t>
            </a:r>
            <a:r>
              <a:rPr lang="ja-JP" altLang="en-US" sz="2800"/>
              <a:t>のような多動を示すこともある</a:t>
            </a:r>
          </a:p>
        </p:txBody>
      </p:sp>
    </p:spTree>
    <p:extLst>
      <p:ext uri="{BB962C8B-B14F-4D97-AF65-F5344CB8AC3E}">
        <p14:creationId xmlns:p14="http://schemas.microsoft.com/office/powerpoint/2010/main" val="3783322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EB8D750-5800-4D63-9396-C0AA580ABD4F}"/>
              </a:ext>
            </a:extLst>
          </p:cNvPr>
          <p:cNvSpPr>
            <a:spLocks noGrp="1" noChangeArrowheads="1"/>
          </p:cNvSpPr>
          <p:nvPr>
            <p:ph type="title"/>
          </p:nvPr>
        </p:nvSpPr>
        <p:spPr/>
        <p:txBody>
          <a:bodyPr/>
          <a:lstStyle/>
          <a:p>
            <a:r>
              <a:rPr lang="ja-JP" altLang="en-US"/>
              <a:t>アスペルガー症候群の</a:t>
            </a:r>
            <a:br>
              <a:rPr lang="ja-JP" altLang="en-US"/>
            </a:br>
            <a:r>
              <a:rPr lang="ja-JP" altLang="en-US"/>
              <a:t>臨床的経過　１</a:t>
            </a:r>
          </a:p>
        </p:txBody>
      </p:sp>
      <p:sp>
        <p:nvSpPr>
          <p:cNvPr id="48131" name="Rectangle 3">
            <a:extLst>
              <a:ext uri="{FF2B5EF4-FFF2-40B4-BE49-F238E27FC236}">
                <a16:creationId xmlns:a16="http://schemas.microsoft.com/office/drawing/2014/main" id="{EAB8ED2D-C431-487D-B96F-3AC26B21AD61}"/>
              </a:ext>
            </a:extLst>
          </p:cNvPr>
          <p:cNvSpPr>
            <a:spLocks noGrp="1" noChangeArrowheads="1"/>
          </p:cNvSpPr>
          <p:nvPr>
            <p:ph type="body" idx="1"/>
          </p:nvPr>
        </p:nvSpPr>
        <p:spPr/>
        <p:txBody>
          <a:bodyPr/>
          <a:lstStyle/>
          <a:p>
            <a:r>
              <a:rPr lang="ja-JP" altLang="en-US"/>
              <a:t>幼児期の行動は自閉症と大きな変わりはない</a:t>
            </a:r>
          </a:p>
          <a:p>
            <a:r>
              <a:rPr lang="ja-JP" altLang="en-US"/>
              <a:t>集団教育と同時に集団行動が著しく不得手なことが目立つ</a:t>
            </a:r>
          </a:p>
          <a:p>
            <a:r>
              <a:rPr lang="ja-JP" altLang="en-US"/>
              <a:t>カタログ的のもの（数字、文字、標識、自動車の種類、電車の種類、時刻表、世界地図、国旗など）への興味</a:t>
            </a:r>
          </a:p>
        </p:txBody>
      </p:sp>
    </p:spTree>
    <p:extLst>
      <p:ext uri="{BB962C8B-B14F-4D97-AF65-F5344CB8AC3E}">
        <p14:creationId xmlns:p14="http://schemas.microsoft.com/office/powerpoint/2010/main" val="312873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318A6-EA67-4146-A87C-076F6E3326E4}"/>
              </a:ext>
            </a:extLst>
          </p:cNvPr>
          <p:cNvSpPr>
            <a:spLocks noGrp="1"/>
          </p:cNvSpPr>
          <p:nvPr>
            <p:ph type="title"/>
          </p:nvPr>
        </p:nvSpPr>
        <p:spPr/>
        <p:txBody>
          <a:bodyPr/>
          <a:lstStyle/>
          <a:p>
            <a:r>
              <a:rPr kumimoji="1" lang="ja-JP" altLang="en-US" dirty="0"/>
              <a:t>外国人医療サポートネットの</a:t>
            </a:r>
            <a:br>
              <a:rPr kumimoji="1" lang="en-US" altLang="ja-JP" dirty="0"/>
            </a:br>
            <a:r>
              <a:rPr kumimoji="1" lang="ja-JP" altLang="en-US" dirty="0"/>
              <a:t>経済基盤</a:t>
            </a:r>
          </a:p>
        </p:txBody>
      </p:sp>
      <p:sp>
        <p:nvSpPr>
          <p:cNvPr id="3" name="コンテンツ プレースホルダー 2">
            <a:extLst>
              <a:ext uri="{FF2B5EF4-FFF2-40B4-BE49-F238E27FC236}">
                <a16:creationId xmlns:a16="http://schemas.microsoft.com/office/drawing/2014/main" id="{3B94F7FA-D030-4DB5-9BC0-283AF4F4CA86}"/>
              </a:ext>
            </a:extLst>
          </p:cNvPr>
          <p:cNvSpPr>
            <a:spLocks noGrp="1"/>
          </p:cNvSpPr>
          <p:nvPr>
            <p:ph idx="1"/>
          </p:nvPr>
        </p:nvSpPr>
        <p:spPr/>
        <p:txBody>
          <a:bodyPr/>
          <a:lstStyle/>
          <a:p>
            <a:r>
              <a:rPr kumimoji="1" lang="ja-JP" altLang="en-US" dirty="0"/>
              <a:t>本来箕面市が「住みよい箕面市」の行政施策の一つであるべき。</a:t>
            </a:r>
            <a:endParaRPr kumimoji="1" lang="en-US" altLang="ja-JP" dirty="0"/>
          </a:p>
          <a:p>
            <a:r>
              <a:rPr lang="ja-JP" altLang="en-US" dirty="0"/>
              <a:t>ところが人権、国際交流に対する予算はどんどん減らされている。</a:t>
            </a:r>
            <a:endParaRPr lang="en-US" altLang="ja-JP" dirty="0"/>
          </a:p>
          <a:p>
            <a:r>
              <a:rPr kumimoji="1" lang="ja-JP" altLang="en-US" dirty="0"/>
              <a:t>かろうじて箕面市医師会が</a:t>
            </a:r>
            <a:r>
              <a:rPr lang="ja-JP" altLang="en-US" dirty="0"/>
              <a:t>利益享受の当事者という自覚から、補助金を出していた</a:t>
            </a:r>
            <a:r>
              <a:rPr kumimoji="1" lang="ja-JP" altLang="en-US" dirty="0"/>
              <a:t>。</a:t>
            </a:r>
            <a:endParaRPr kumimoji="1" lang="en-US" altLang="ja-JP" dirty="0"/>
          </a:p>
          <a:p>
            <a:r>
              <a:rPr lang="ja-JP" altLang="en-US" dirty="0"/>
              <a:t>この補助金を減額することはあってはならないと医師会員として主張するつもり。</a:t>
            </a:r>
            <a:endParaRPr kumimoji="1" lang="ja-JP" altLang="en-US" dirty="0"/>
          </a:p>
        </p:txBody>
      </p:sp>
    </p:spTree>
    <p:extLst>
      <p:ext uri="{BB962C8B-B14F-4D97-AF65-F5344CB8AC3E}">
        <p14:creationId xmlns:p14="http://schemas.microsoft.com/office/powerpoint/2010/main" val="957727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A60B158-1CFA-4F31-BECC-4297167BEAC8}"/>
              </a:ext>
            </a:extLst>
          </p:cNvPr>
          <p:cNvSpPr>
            <a:spLocks noGrp="1" noChangeArrowheads="1"/>
          </p:cNvSpPr>
          <p:nvPr>
            <p:ph type="title"/>
          </p:nvPr>
        </p:nvSpPr>
        <p:spPr/>
        <p:txBody>
          <a:bodyPr/>
          <a:lstStyle/>
          <a:p>
            <a:r>
              <a:rPr lang="ja-JP" altLang="en-US"/>
              <a:t>アスペルガー症候群の</a:t>
            </a:r>
            <a:br>
              <a:rPr lang="ja-JP" altLang="en-US"/>
            </a:br>
            <a:r>
              <a:rPr lang="ja-JP" altLang="en-US"/>
              <a:t>臨床的経過　２</a:t>
            </a:r>
          </a:p>
        </p:txBody>
      </p:sp>
      <p:sp>
        <p:nvSpPr>
          <p:cNvPr id="49155" name="Rectangle 3">
            <a:extLst>
              <a:ext uri="{FF2B5EF4-FFF2-40B4-BE49-F238E27FC236}">
                <a16:creationId xmlns:a16="http://schemas.microsoft.com/office/drawing/2014/main" id="{3152C95C-2C5D-4E9F-9A68-DB7BE37D410A}"/>
              </a:ext>
            </a:extLst>
          </p:cNvPr>
          <p:cNvSpPr>
            <a:spLocks noGrp="1" noChangeArrowheads="1"/>
          </p:cNvSpPr>
          <p:nvPr>
            <p:ph type="body" idx="1"/>
          </p:nvPr>
        </p:nvSpPr>
        <p:spPr/>
        <p:txBody>
          <a:bodyPr/>
          <a:lstStyle/>
          <a:p>
            <a:r>
              <a:rPr lang="ja-JP" altLang="en-US" sz="2800"/>
              <a:t>学童期、学校生活で集団行動がとれないことが大きな問題になる</a:t>
            </a:r>
          </a:p>
          <a:p>
            <a:r>
              <a:rPr lang="ja-JP" altLang="en-US" sz="2800"/>
              <a:t>言葉は達者で難しい語彙を用いるが表面的使用が多く、比喩や冗談の理解が著しく困難である</a:t>
            </a:r>
          </a:p>
          <a:p>
            <a:r>
              <a:rPr lang="ja-JP" altLang="en-US" sz="2800"/>
              <a:t>ファンタジーへの没頭（たとえばアニメのキャラクター）</a:t>
            </a:r>
          </a:p>
          <a:p>
            <a:r>
              <a:rPr lang="ja-JP" altLang="en-US" sz="2800"/>
              <a:t>過度に周囲に過敏になり時に被害妄想を持つ</a:t>
            </a:r>
          </a:p>
          <a:p>
            <a:r>
              <a:rPr lang="ja-JP" altLang="en-US" sz="2800"/>
              <a:t>些細なことでパニックになる</a:t>
            </a:r>
          </a:p>
        </p:txBody>
      </p:sp>
    </p:spTree>
    <p:extLst>
      <p:ext uri="{BB962C8B-B14F-4D97-AF65-F5344CB8AC3E}">
        <p14:creationId xmlns:p14="http://schemas.microsoft.com/office/powerpoint/2010/main" val="2279835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088164C-C579-4A3F-B374-9B1A7E3B7ADE}"/>
              </a:ext>
            </a:extLst>
          </p:cNvPr>
          <p:cNvSpPr>
            <a:spLocks noGrp="1" noChangeArrowheads="1"/>
          </p:cNvSpPr>
          <p:nvPr>
            <p:ph type="title"/>
          </p:nvPr>
        </p:nvSpPr>
        <p:spPr/>
        <p:txBody>
          <a:bodyPr/>
          <a:lstStyle/>
          <a:p>
            <a:r>
              <a:rPr lang="ja-JP" altLang="en-US"/>
              <a:t>アスペルガー症候群の</a:t>
            </a:r>
            <a:br>
              <a:rPr lang="ja-JP" altLang="en-US"/>
            </a:br>
            <a:r>
              <a:rPr lang="ja-JP" altLang="en-US"/>
              <a:t>臨床的経過　３</a:t>
            </a:r>
          </a:p>
        </p:txBody>
      </p:sp>
      <p:sp>
        <p:nvSpPr>
          <p:cNvPr id="50179" name="Rectangle 3">
            <a:extLst>
              <a:ext uri="{FF2B5EF4-FFF2-40B4-BE49-F238E27FC236}">
                <a16:creationId xmlns:a16="http://schemas.microsoft.com/office/drawing/2014/main" id="{5B16EAD6-0747-4889-AADF-2213F303A48C}"/>
              </a:ext>
            </a:extLst>
          </p:cNvPr>
          <p:cNvSpPr>
            <a:spLocks noGrp="1" noChangeArrowheads="1"/>
          </p:cNvSpPr>
          <p:nvPr>
            <p:ph type="body" idx="1"/>
          </p:nvPr>
        </p:nvSpPr>
        <p:spPr/>
        <p:txBody>
          <a:bodyPr/>
          <a:lstStyle/>
          <a:p>
            <a:r>
              <a:rPr lang="ja-JP" altLang="en-US" sz="2800"/>
              <a:t>青年期・成人期、対人関係の問題、執着的・強迫的傾向が持続する</a:t>
            </a:r>
          </a:p>
          <a:p>
            <a:r>
              <a:rPr lang="ja-JP" altLang="en-US" sz="2800"/>
              <a:t>就職の際の面接をクリアするのは容易でない</a:t>
            </a:r>
          </a:p>
          <a:p>
            <a:r>
              <a:rPr lang="ja-JP" altLang="en-US" sz="2800"/>
              <a:t>就職しても対人技能・社会性の乏しさが困難を招く</a:t>
            </a:r>
          </a:p>
          <a:p>
            <a:r>
              <a:rPr lang="ja-JP" altLang="en-US" sz="2800"/>
              <a:t>配慮された環境では就労は可能で、知的作業につく者もある</a:t>
            </a:r>
          </a:p>
          <a:p>
            <a:r>
              <a:rPr lang="ja-JP" altLang="en-US" sz="2800"/>
              <a:t>被害妄想などの精神障害を示すこともある</a:t>
            </a:r>
          </a:p>
        </p:txBody>
      </p:sp>
    </p:spTree>
    <p:extLst>
      <p:ext uri="{BB962C8B-B14F-4D97-AF65-F5344CB8AC3E}">
        <p14:creationId xmlns:p14="http://schemas.microsoft.com/office/powerpoint/2010/main" val="1802289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18193-55A1-4440-9702-64829E418BD0}"/>
              </a:ext>
            </a:extLst>
          </p:cNvPr>
          <p:cNvSpPr>
            <a:spLocks noGrp="1"/>
          </p:cNvSpPr>
          <p:nvPr>
            <p:ph type="title"/>
          </p:nvPr>
        </p:nvSpPr>
        <p:spPr/>
        <p:txBody>
          <a:bodyPr/>
          <a:lstStyle/>
          <a:p>
            <a:r>
              <a:rPr kumimoji="1" lang="ja-JP" altLang="en-US" dirty="0"/>
              <a:t>自閉スペクトラム症の認知機能</a:t>
            </a:r>
          </a:p>
        </p:txBody>
      </p:sp>
      <p:sp>
        <p:nvSpPr>
          <p:cNvPr id="3" name="コンテンツ プレースホルダー 2">
            <a:extLst>
              <a:ext uri="{FF2B5EF4-FFF2-40B4-BE49-F238E27FC236}">
                <a16:creationId xmlns:a16="http://schemas.microsoft.com/office/drawing/2014/main" id="{AB5B78CD-2428-4F3E-A790-0486B07BD618}"/>
              </a:ext>
            </a:extLst>
          </p:cNvPr>
          <p:cNvSpPr>
            <a:spLocks noGrp="1"/>
          </p:cNvSpPr>
          <p:nvPr>
            <p:ph idx="1"/>
          </p:nvPr>
        </p:nvSpPr>
        <p:spPr>
          <a:xfrm>
            <a:off x="457200" y="1600200"/>
            <a:ext cx="8435280" cy="4530725"/>
          </a:xfrm>
        </p:spPr>
        <p:txBody>
          <a:bodyPr/>
          <a:lstStyle/>
          <a:p>
            <a:r>
              <a:rPr kumimoji="1" lang="ja-JP" altLang="en-US" dirty="0"/>
              <a:t>強み</a:t>
            </a:r>
            <a:endParaRPr kumimoji="1" lang="en-US" altLang="ja-JP" dirty="0"/>
          </a:p>
          <a:p>
            <a:pPr lvl="1"/>
            <a:r>
              <a:rPr lang="ja-JP" altLang="en-US" dirty="0"/>
              <a:t>機械的記憶：正確なカタログ的知識</a:t>
            </a:r>
            <a:endParaRPr lang="en-US" altLang="ja-JP" dirty="0"/>
          </a:p>
          <a:p>
            <a:pPr lvl="1"/>
            <a:r>
              <a:rPr kumimoji="1" lang="ja-JP" altLang="en-US" dirty="0"/>
              <a:t>視覚表現：一度見ただけのものでも正確に描ける</a:t>
            </a:r>
            <a:endParaRPr kumimoji="1" lang="en-US" altLang="ja-JP" dirty="0"/>
          </a:p>
          <a:p>
            <a:r>
              <a:rPr lang="ja-JP" altLang="en-US" dirty="0"/>
              <a:t>弱み</a:t>
            </a:r>
            <a:endParaRPr lang="en-US" altLang="ja-JP" dirty="0"/>
          </a:p>
          <a:p>
            <a:pPr lvl="1"/>
            <a:r>
              <a:rPr kumimoji="1" lang="ja-JP" altLang="en-US" dirty="0"/>
              <a:t>社会相互関係ができない</a:t>
            </a:r>
            <a:endParaRPr kumimoji="1" lang="en-US" altLang="ja-JP" dirty="0"/>
          </a:p>
          <a:p>
            <a:pPr lvl="1"/>
            <a:r>
              <a:rPr lang="ja-JP" altLang="en-US" dirty="0"/>
              <a:t>自分流の解釈・理解</a:t>
            </a:r>
            <a:endParaRPr lang="en-US" altLang="ja-JP" dirty="0"/>
          </a:p>
          <a:p>
            <a:pPr lvl="1"/>
            <a:r>
              <a:rPr kumimoji="1" lang="ja-JP" altLang="en-US" dirty="0"/>
              <a:t>変化に適応できない</a:t>
            </a:r>
            <a:endParaRPr kumimoji="1" lang="en-US" altLang="ja-JP" dirty="0"/>
          </a:p>
          <a:p>
            <a:r>
              <a:rPr lang="ja-JP" altLang="en-US" dirty="0"/>
              <a:t>感覚（聴覚、触覚、視覚）の過敏さと鈍感さの混在。</a:t>
            </a:r>
            <a:endParaRPr kumimoji="1" lang="ja-JP" altLang="en-US" dirty="0"/>
          </a:p>
        </p:txBody>
      </p:sp>
    </p:spTree>
    <p:extLst>
      <p:ext uri="{BB962C8B-B14F-4D97-AF65-F5344CB8AC3E}">
        <p14:creationId xmlns:p14="http://schemas.microsoft.com/office/powerpoint/2010/main" val="2301726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3EC94-DF3F-4BA0-A6F8-F7211FBE60B1}"/>
              </a:ext>
            </a:extLst>
          </p:cNvPr>
          <p:cNvSpPr>
            <a:spLocks noGrp="1"/>
          </p:cNvSpPr>
          <p:nvPr>
            <p:ph type="title"/>
          </p:nvPr>
        </p:nvSpPr>
        <p:spPr/>
        <p:txBody>
          <a:bodyPr/>
          <a:lstStyle/>
          <a:p>
            <a:r>
              <a:rPr kumimoji="1" lang="ja-JP" altLang="en-US" dirty="0"/>
              <a:t>自閉スペクトラム症の就労支援</a:t>
            </a:r>
          </a:p>
        </p:txBody>
      </p:sp>
      <p:sp>
        <p:nvSpPr>
          <p:cNvPr id="3" name="コンテンツ プレースホルダー 2">
            <a:extLst>
              <a:ext uri="{FF2B5EF4-FFF2-40B4-BE49-F238E27FC236}">
                <a16:creationId xmlns:a16="http://schemas.microsoft.com/office/drawing/2014/main" id="{58BCD4A7-CD1B-4474-A5BF-7C0A39F0C56C}"/>
              </a:ext>
            </a:extLst>
          </p:cNvPr>
          <p:cNvSpPr>
            <a:spLocks noGrp="1"/>
          </p:cNvSpPr>
          <p:nvPr>
            <p:ph idx="1"/>
          </p:nvPr>
        </p:nvSpPr>
        <p:spPr/>
        <p:txBody>
          <a:bodyPr/>
          <a:lstStyle/>
          <a:p>
            <a:r>
              <a:rPr kumimoji="1" lang="ja-JP" altLang="en-US" dirty="0"/>
              <a:t>同時に複数の作業を行うのが苦手（ワーキングメモリーの容量不足）</a:t>
            </a:r>
            <a:endParaRPr kumimoji="1" lang="en-US" altLang="ja-JP" dirty="0"/>
          </a:p>
          <a:p>
            <a:r>
              <a:rPr lang="ja-JP" altLang="en-US" dirty="0"/>
              <a:t>口頭での指示を理解することが苦手（視覚処理は得意で、聴覚処理は苦手）</a:t>
            </a:r>
            <a:endParaRPr lang="en-US" altLang="ja-JP" dirty="0"/>
          </a:p>
          <a:p>
            <a:r>
              <a:rPr kumimoji="1" lang="ja-JP" altLang="en-US" dirty="0"/>
              <a:t>臨機応変の判断が難しい</a:t>
            </a:r>
            <a:endParaRPr kumimoji="1" lang="en-US" altLang="ja-JP" dirty="0"/>
          </a:p>
          <a:p>
            <a:r>
              <a:rPr lang="ja-JP" altLang="en-US" dirty="0"/>
              <a:t>仕事のやり方が自己流になりやすい</a:t>
            </a:r>
            <a:endParaRPr lang="en-US" altLang="ja-JP" dirty="0"/>
          </a:p>
          <a:p>
            <a:pPr marL="457200" lvl="1" indent="0">
              <a:buNone/>
            </a:pPr>
            <a:endParaRPr kumimoji="1" lang="ja-JP" altLang="en-US" dirty="0"/>
          </a:p>
        </p:txBody>
      </p:sp>
    </p:spTree>
    <p:extLst>
      <p:ext uri="{BB962C8B-B14F-4D97-AF65-F5344CB8AC3E}">
        <p14:creationId xmlns:p14="http://schemas.microsoft.com/office/powerpoint/2010/main" val="212077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7DB66-9418-437B-99F1-A2D15D867B1E}"/>
              </a:ext>
            </a:extLst>
          </p:cNvPr>
          <p:cNvSpPr>
            <a:spLocks noGrp="1"/>
          </p:cNvSpPr>
          <p:nvPr>
            <p:ph type="title"/>
          </p:nvPr>
        </p:nvSpPr>
        <p:spPr/>
        <p:txBody>
          <a:bodyPr/>
          <a:lstStyle/>
          <a:p>
            <a:r>
              <a:rPr kumimoji="1" lang="ja-JP" altLang="en-US" dirty="0"/>
              <a:t>自閉スペクトラム症の就労支援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618F438-D8B7-4A70-8074-79BB70017C2A}"/>
              </a:ext>
            </a:extLst>
          </p:cNvPr>
          <p:cNvSpPr>
            <a:spLocks noGrp="1"/>
          </p:cNvSpPr>
          <p:nvPr>
            <p:ph idx="1"/>
          </p:nvPr>
        </p:nvSpPr>
        <p:spPr/>
        <p:txBody>
          <a:bodyPr/>
          <a:lstStyle/>
          <a:p>
            <a:r>
              <a:rPr kumimoji="1" lang="ja-JP" altLang="en-US" dirty="0"/>
              <a:t>失敗に対処する際のコミュニケーション・社会性の不足</a:t>
            </a:r>
            <a:endParaRPr kumimoji="1" lang="en-US" altLang="ja-JP" dirty="0"/>
          </a:p>
          <a:p>
            <a:pPr lvl="1"/>
            <a:r>
              <a:rPr lang="ja-JP" altLang="en-US" dirty="0"/>
              <a:t>失敗の報告と謝罪ができない</a:t>
            </a:r>
            <a:endParaRPr lang="en-US" altLang="ja-JP" dirty="0"/>
          </a:p>
          <a:p>
            <a:pPr lvl="1"/>
            <a:r>
              <a:rPr kumimoji="1" lang="ja-JP" altLang="en-US" dirty="0"/>
              <a:t>自分の立場ばかり主張する</a:t>
            </a:r>
            <a:endParaRPr kumimoji="1" lang="en-US" altLang="ja-JP" dirty="0"/>
          </a:p>
          <a:p>
            <a:pPr lvl="1"/>
            <a:r>
              <a:rPr lang="ja-JP" altLang="en-US" dirty="0"/>
              <a:t>言い訳が饒舌すぎる</a:t>
            </a:r>
            <a:endParaRPr lang="en-US" altLang="ja-JP" dirty="0"/>
          </a:p>
          <a:p>
            <a:pPr lvl="1"/>
            <a:r>
              <a:rPr kumimoji="1" lang="ja-JP" altLang="en-US" dirty="0"/>
              <a:t>表情や態度が適切でない</a:t>
            </a:r>
            <a:endParaRPr kumimoji="1" lang="en-US" altLang="ja-JP" dirty="0"/>
          </a:p>
          <a:p>
            <a:pPr lvl="1"/>
            <a:r>
              <a:rPr lang="ja-JP" altLang="en-US" dirty="0"/>
              <a:t>身体不調を訴えて逃避してしまう</a:t>
            </a:r>
            <a:endParaRPr lang="en-US" altLang="ja-JP" dirty="0"/>
          </a:p>
          <a:p>
            <a:r>
              <a:rPr kumimoji="1" lang="ja-JP" altLang="en-US" dirty="0"/>
              <a:t>本人の能力と職場の要求水準のミスマッチ</a:t>
            </a:r>
          </a:p>
        </p:txBody>
      </p:sp>
    </p:spTree>
    <p:extLst>
      <p:ext uri="{BB962C8B-B14F-4D97-AF65-F5344CB8AC3E}">
        <p14:creationId xmlns:p14="http://schemas.microsoft.com/office/powerpoint/2010/main" val="4235997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84624-09CB-4F3A-9EAF-CC090EE7D983}"/>
              </a:ext>
            </a:extLst>
          </p:cNvPr>
          <p:cNvSpPr>
            <a:spLocks noGrp="1"/>
          </p:cNvSpPr>
          <p:nvPr>
            <p:ph type="title"/>
          </p:nvPr>
        </p:nvSpPr>
        <p:spPr/>
        <p:txBody>
          <a:bodyPr/>
          <a:lstStyle/>
          <a:p>
            <a:r>
              <a:rPr kumimoji="1" lang="ja-JP" altLang="en-US" dirty="0"/>
              <a:t>注意欠如・多動症（</a:t>
            </a:r>
            <a:r>
              <a:rPr kumimoji="1" lang="en-US" altLang="ja-JP" dirty="0"/>
              <a:t>AD/HD)</a:t>
            </a:r>
            <a:endParaRPr kumimoji="1" lang="ja-JP" altLang="en-US" dirty="0"/>
          </a:p>
        </p:txBody>
      </p:sp>
      <p:sp>
        <p:nvSpPr>
          <p:cNvPr id="3" name="コンテンツ プレースホルダー 2">
            <a:extLst>
              <a:ext uri="{FF2B5EF4-FFF2-40B4-BE49-F238E27FC236}">
                <a16:creationId xmlns:a16="http://schemas.microsoft.com/office/drawing/2014/main" id="{F29565C7-E6EF-4694-97B5-3BC8D3543268}"/>
              </a:ext>
            </a:extLst>
          </p:cNvPr>
          <p:cNvSpPr>
            <a:spLocks noGrp="1"/>
          </p:cNvSpPr>
          <p:nvPr>
            <p:ph idx="1"/>
          </p:nvPr>
        </p:nvSpPr>
        <p:spPr>
          <a:xfrm>
            <a:off x="482846" y="1163637"/>
            <a:ext cx="8265618" cy="5289699"/>
          </a:xfrm>
        </p:spPr>
        <p:txBody>
          <a:bodyPr/>
          <a:lstStyle/>
          <a:p>
            <a:r>
              <a:rPr kumimoji="1" lang="ja-JP" altLang="en-US" dirty="0"/>
              <a:t>不注意</a:t>
            </a:r>
            <a:endParaRPr kumimoji="1" lang="en-US" altLang="ja-JP" dirty="0"/>
          </a:p>
          <a:p>
            <a:pPr lvl="1"/>
            <a:r>
              <a:rPr lang="ja-JP" altLang="en-US" dirty="0"/>
              <a:t>不注意な過ちを犯す</a:t>
            </a:r>
            <a:endParaRPr lang="en-US" altLang="ja-JP" dirty="0"/>
          </a:p>
          <a:p>
            <a:pPr lvl="1"/>
            <a:r>
              <a:rPr kumimoji="1" lang="ja-JP" altLang="en-US" dirty="0"/>
              <a:t>注意の持続が困難</a:t>
            </a:r>
            <a:endParaRPr kumimoji="1" lang="en-US" altLang="ja-JP" dirty="0"/>
          </a:p>
          <a:p>
            <a:pPr lvl="1"/>
            <a:r>
              <a:rPr lang="ja-JP" altLang="en-US" dirty="0"/>
              <a:t>直接話しかけられても聞いていないよう</a:t>
            </a:r>
            <a:endParaRPr lang="en-US" altLang="ja-JP" dirty="0"/>
          </a:p>
          <a:p>
            <a:pPr lvl="1"/>
            <a:r>
              <a:rPr kumimoji="1" lang="ja-JP" altLang="en-US" dirty="0"/>
              <a:t>指示に従てやり遂げられない</a:t>
            </a:r>
            <a:endParaRPr kumimoji="1" lang="en-US" altLang="ja-JP" dirty="0"/>
          </a:p>
          <a:p>
            <a:pPr lvl="1"/>
            <a:r>
              <a:rPr lang="ja-JP" altLang="en-US" dirty="0"/>
              <a:t>課題や活動を整理することが困難</a:t>
            </a:r>
            <a:endParaRPr lang="en-US" altLang="ja-JP" dirty="0"/>
          </a:p>
          <a:p>
            <a:pPr lvl="1"/>
            <a:r>
              <a:rPr kumimoji="1" lang="ja-JP" altLang="en-US" dirty="0"/>
              <a:t>精神的努力を継続する課題を避ける、嫌う</a:t>
            </a:r>
            <a:endParaRPr kumimoji="1" lang="en-US" altLang="ja-JP" dirty="0"/>
          </a:p>
          <a:p>
            <a:pPr lvl="1"/>
            <a:r>
              <a:rPr lang="ja-JP" altLang="en-US" dirty="0"/>
              <a:t>課題に必要なものを無くす</a:t>
            </a:r>
            <a:endParaRPr lang="en-US" altLang="ja-JP" dirty="0"/>
          </a:p>
          <a:p>
            <a:pPr lvl="1"/>
            <a:r>
              <a:rPr kumimoji="1" lang="ja-JP" altLang="en-US" dirty="0"/>
              <a:t>外からの刺激によって注意をそらされる</a:t>
            </a:r>
            <a:endParaRPr kumimoji="1" lang="en-US" altLang="ja-JP" dirty="0"/>
          </a:p>
          <a:p>
            <a:pPr lvl="1"/>
            <a:r>
              <a:rPr lang="ja-JP" altLang="en-US" dirty="0"/>
              <a:t>日課を忘れる</a:t>
            </a:r>
            <a:endParaRPr kumimoji="1" lang="ja-JP" altLang="en-US" dirty="0"/>
          </a:p>
        </p:txBody>
      </p:sp>
    </p:spTree>
    <p:extLst>
      <p:ext uri="{BB962C8B-B14F-4D97-AF65-F5344CB8AC3E}">
        <p14:creationId xmlns:p14="http://schemas.microsoft.com/office/powerpoint/2010/main" val="3036093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84624-09CB-4F3A-9EAF-CC090EE7D983}"/>
              </a:ext>
            </a:extLst>
          </p:cNvPr>
          <p:cNvSpPr>
            <a:spLocks noGrp="1"/>
          </p:cNvSpPr>
          <p:nvPr>
            <p:ph type="title"/>
          </p:nvPr>
        </p:nvSpPr>
        <p:spPr/>
        <p:txBody>
          <a:bodyPr/>
          <a:lstStyle/>
          <a:p>
            <a:r>
              <a:rPr kumimoji="1" lang="ja-JP" altLang="en-US" dirty="0"/>
              <a:t>注意欠如・多動症（</a:t>
            </a:r>
            <a:r>
              <a:rPr kumimoji="1" lang="en-US" altLang="ja-JP" dirty="0"/>
              <a:t>AD/HD)</a:t>
            </a:r>
            <a:endParaRPr kumimoji="1" lang="ja-JP" altLang="en-US" dirty="0"/>
          </a:p>
        </p:txBody>
      </p:sp>
      <p:sp>
        <p:nvSpPr>
          <p:cNvPr id="3" name="コンテンツ プレースホルダー 2">
            <a:extLst>
              <a:ext uri="{FF2B5EF4-FFF2-40B4-BE49-F238E27FC236}">
                <a16:creationId xmlns:a16="http://schemas.microsoft.com/office/drawing/2014/main" id="{F29565C7-E6EF-4694-97B5-3BC8D3543268}"/>
              </a:ext>
            </a:extLst>
          </p:cNvPr>
          <p:cNvSpPr>
            <a:spLocks noGrp="1"/>
          </p:cNvSpPr>
          <p:nvPr>
            <p:ph idx="1"/>
          </p:nvPr>
        </p:nvSpPr>
        <p:spPr>
          <a:xfrm>
            <a:off x="323528" y="1163637"/>
            <a:ext cx="8640960" cy="5289699"/>
          </a:xfrm>
        </p:spPr>
        <p:txBody>
          <a:bodyPr/>
          <a:lstStyle/>
          <a:p>
            <a:r>
              <a:rPr kumimoji="1" lang="ja-JP" altLang="en-US" dirty="0"/>
              <a:t>多動性</a:t>
            </a:r>
            <a:r>
              <a:rPr kumimoji="1" lang="en-US" altLang="ja-JP" dirty="0"/>
              <a:t>/</a:t>
            </a:r>
            <a:r>
              <a:rPr kumimoji="1" lang="ja-JP" altLang="en-US" dirty="0"/>
              <a:t>衝動性</a:t>
            </a:r>
            <a:endParaRPr kumimoji="1" lang="en-US" altLang="ja-JP" dirty="0"/>
          </a:p>
          <a:p>
            <a:pPr lvl="1"/>
            <a:r>
              <a:rPr lang="ja-JP" altLang="en-US" dirty="0"/>
              <a:t>手足をソワソワ動かし、椅子の上でもじもじする</a:t>
            </a:r>
            <a:endParaRPr lang="en-US" altLang="ja-JP" dirty="0"/>
          </a:p>
          <a:p>
            <a:pPr lvl="1"/>
            <a:r>
              <a:rPr kumimoji="1" lang="ja-JP" altLang="en-US" dirty="0"/>
              <a:t>座っていることを要求される状況でじっとできない</a:t>
            </a:r>
            <a:endParaRPr kumimoji="1" lang="en-US" altLang="ja-JP" dirty="0"/>
          </a:p>
          <a:p>
            <a:pPr lvl="1"/>
            <a:r>
              <a:rPr lang="ja-JP" altLang="en-US" dirty="0"/>
              <a:t>走り回り、高いところに上ったり、過度に動き回る</a:t>
            </a:r>
            <a:endParaRPr lang="en-US" altLang="ja-JP" dirty="0"/>
          </a:p>
          <a:p>
            <a:pPr lvl="1"/>
            <a:r>
              <a:rPr kumimoji="1" lang="ja-JP" altLang="en-US" dirty="0"/>
              <a:t>過度に大声で騒々しい</a:t>
            </a:r>
            <a:endParaRPr kumimoji="1" lang="en-US" altLang="ja-JP" dirty="0"/>
          </a:p>
          <a:p>
            <a:pPr lvl="1"/>
            <a:r>
              <a:rPr lang="ja-JP" altLang="en-US" dirty="0"/>
              <a:t>じっとしておれず、他人からも落ち着きないと見える</a:t>
            </a:r>
            <a:endParaRPr lang="en-US" altLang="ja-JP" dirty="0"/>
          </a:p>
          <a:p>
            <a:pPr lvl="1"/>
            <a:r>
              <a:rPr kumimoji="1" lang="ja-JP" altLang="en-US" dirty="0"/>
              <a:t>しゃべりすぎる</a:t>
            </a:r>
            <a:endParaRPr kumimoji="1" lang="en-US" altLang="ja-JP" dirty="0"/>
          </a:p>
          <a:p>
            <a:pPr lvl="1"/>
            <a:r>
              <a:rPr lang="ja-JP" altLang="en-US" dirty="0"/>
              <a:t>質問が終わる前にだしぬけに答えてしまう</a:t>
            </a:r>
            <a:endParaRPr lang="en-US" altLang="ja-JP" dirty="0"/>
          </a:p>
          <a:p>
            <a:pPr lvl="1"/>
            <a:r>
              <a:rPr kumimoji="1" lang="ja-JP" altLang="en-US" dirty="0"/>
              <a:t>順番を待つことが困難</a:t>
            </a:r>
            <a:endParaRPr kumimoji="1" lang="en-US" altLang="ja-JP" dirty="0"/>
          </a:p>
          <a:p>
            <a:pPr lvl="1"/>
            <a:r>
              <a:rPr lang="ja-JP" altLang="en-US" dirty="0"/>
              <a:t>他人の邪魔をしたり干渉する</a:t>
            </a:r>
            <a:endParaRPr kumimoji="1" lang="en-US" altLang="ja-JP" dirty="0"/>
          </a:p>
        </p:txBody>
      </p:sp>
    </p:spTree>
    <p:extLst>
      <p:ext uri="{BB962C8B-B14F-4D97-AF65-F5344CB8AC3E}">
        <p14:creationId xmlns:p14="http://schemas.microsoft.com/office/powerpoint/2010/main" val="4091515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C69CD-7058-4284-963A-29F607AC1777}"/>
              </a:ext>
            </a:extLst>
          </p:cNvPr>
          <p:cNvSpPr>
            <a:spLocks noGrp="1"/>
          </p:cNvSpPr>
          <p:nvPr>
            <p:ph type="title"/>
          </p:nvPr>
        </p:nvSpPr>
        <p:spPr/>
        <p:txBody>
          <a:bodyPr/>
          <a:lstStyle/>
          <a:p>
            <a:r>
              <a:rPr kumimoji="1" lang="en-US" altLang="ja-JP" dirty="0"/>
              <a:t>AD/HD</a:t>
            </a:r>
            <a:r>
              <a:rPr kumimoji="1" lang="ja-JP" altLang="en-US" dirty="0"/>
              <a:t>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F5B8AEA9-1BA8-4606-8A71-837A18982B9F}"/>
              </a:ext>
            </a:extLst>
          </p:cNvPr>
          <p:cNvSpPr>
            <a:spLocks noGrp="1"/>
          </p:cNvSpPr>
          <p:nvPr>
            <p:ph idx="1"/>
          </p:nvPr>
        </p:nvSpPr>
        <p:spPr/>
        <p:txBody>
          <a:bodyPr/>
          <a:lstStyle/>
          <a:p>
            <a:r>
              <a:rPr kumimoji="1" lang="ja-JP" altLang="en-US" dirty="0"/>
              <a:t>子供では</a:t>
            </a:r>
            <a:r>
              <a:rPr kumimoji="1" lang="en-US" altLang="ja-JP" dirty="0"/>
              <a:t>6</a:t>
            </a:r>
            <a:r>
              <a:rPr kumimoji="1" lang="ja-JP" altLang="en-US" dirty="0"/>
              <a:t>項目以上</a:t>
            </a:r>
            <a:r>
              <a:rPr kumimoji="1" lang="en-US" altLang="ja-JP" dirty="0"/>
              <a:t>6</a:t>
            </a:r>
            <a:r>
              <a:rPr kumimoji="1" lang="ja-JP" altLang="en-US" dirty="0"/>
              <a:t>か月以上持続すること</a:t>
            </a:r>
            <a:endParaRPr kumimoji="1" lang="en-US" altLang="ja-JP" dirty="0"/>
          </a:p>
          <a:p>
            <a:r>
              <a:rPr lang="en-US" altLang="ja-JP" dirty="0"/>
              <a:t>17</a:t>
            </a:r>
            <a:r>
              <a:rPr lang="ja-JP" altLang="en-US" dirty="0"/>
              <a:t>歳以上では</a:t>
            </a:r>
            <a:r>
              <a:rPr lang="en-US" altLang="ja-JP" dirty="0"/>
              <a:t>5</a:t>
            </a:r>
            <a:r>
              <a:rPr lang="ja-JP" altLang="en-US" dirty="0"/>
              <a:t>項目以上で診断される</a:t>
            </a:r>
            <a:endParaRPr kumimoji="1" lang="en-US" altLang="ja-JP" dirty="0"/>
          </a:p>
          <a:p>
            <a:r>
              <a:rPr kumimoji="1" lang="ja-JP" altLang="en-US" dirty="0"/>
              <a:t>かつては自閉スペクトラム症と併存しないといわれたが、現在は</a:t>
            </a:r>
            <a:r>
              <a:rPr kumimoji="1" lang="ja-JP" altLang="en-US" dirty="0">
                <a:solidFill>
                  <a:srgbClr val="FFFF00"/>
                </a:solidFill>
              </a:rPr>
              <a:t>併存を認め</a:t>
            </a:r>
            <a:r>
              <a:rPr kumimoji="1" lang="ja-JP" altLang="en-US" dirty="0"/>
              <a:t>、しかも</a:t>
            </a:r>
            <a:r>
              <a:rPr kumimoji="1" lang="ja-JP" altLang="en-US" dirty="0">
                <a:solidFill>
                  <a:srgbClr val="FFFF00"/>
                </a:solidFill>
              </a:rPr>
              <a:t>多い</a:t>
            </a:r>
            <a:r>
              <a:rPr kumimoji="1" lang="ja-JP" altLang="en-US" dirty="0"/>
              <a:t>とされる。</a:t>
            </a:r>
            <a:endParaRPr kumimoji="1" lang="en-US" altLang="ja-JP" dirty="0"/>
          </a:p>
          <a:p>
            <a:r>
              <a:rPr lang="ja-JP" altLang="en-US" dirty="0"/>
              <a:t>学校、職場、家庭など</a:t>
            </a:r>
            <a:r>
              <a:rPr lang="en-US" altLang="ja-JP" dirty="0"/>
              <a:t>2</a:t>
            </a:r>
            <a:r>
              <a:rPr lang="ja-JP" altLang="en-US" dirty="0"/>
              <a:t>つ以上の状況で起る</a:t>
            </a:r>
            <a:endParaRPr lang="en-US" altLang="ja-JP" dirty="0"/>
          </a:p>
          <a:p>
            <a:r>
              <a:rPr kumimoji="1" lang="ja-JP" altLang="en-US" dirty="0"/>
              <a:t>社会的、学業的</a:t>
            </a:r>
            <a:r>
              <a:rPr lang="ja-JP" altLang="en-US" dirty="0"/>
              <a:t>・職業的機能を損なうか低下させている</a:t>
            </a:r>
            <a:endParaRPr kumimoji="1" lang="ja-JP" altLang="en-US" dirty="0"/>
          </a:p>
        </p:txBody>
      </p:sp>
    </p:spTree>
    <p:extLst>
      <p:ext uri="{BB962C8B-B14F-4D97-AF65-F5344CB8AC3E}">
        <p14:creationId xmlns:p14="http://schemas.microsoft.com/office/powerpoint/2010/main" val="2565417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C69CD-7058-4284-963A-29F607AC1777}"/>
              </a:ext>
            </a:extLst>
          </p:cNvPr>
          <p:cNvSpPr>
            <a:spLocks noGrp="1"/>
          </p:cNvSpPr>
          <p:nvPr>
            <p:ph type="title"/>
          </p:nvPr>
        </p:nvSpPr>
        <p:spPr/>
        <p:txBody>
          <a:bodyPr/>
          <a:lstStyle/>
          <a:p>
            <a:r>
              <a:rPr kumimoji="1" lang="en-US" altLang="ja-JP" dirty="0"/>
              <a:t>AD/HD</a:t>
            </a:r>
            <a:r>
              <a:rPr kumimoji="1" lang="ja-JP" altLang="en-US" dirty="0"/>
              <a:t>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F5B8AEA9-1BA8-4606-8A71-837A18982B9F}"/>
              </a:ext>
            </a:extLst>
          </p:cNvPr>
          <p:cNvSpPr>
            <a:spLocks noGrp="1"/>
          </p:cNvSpPr>
          <p:nvPr>
            <p:ph idx="1"/>
          </p:nvPr>
        </p:nvSpPr>
        <p:spPr/>
        <p:txBody>
          <a:bodyPr/>
          <a:lstStyle/>
          <a:p>
            <a:r>
              <a:rPr kumimoji="1" lang="ja-JP" altLang="en-US" dirty="0"/>
              <a:t>薬物療法が著効する場合もある</a:t>
            </a:r>
            <a:endParaRPr kumimoji="1" lang="en-US" altLang="ja-JP" dirty="0"/>
          </a:p>
          <a:p>
            <a:r>
              <a:rPr lang="ja-JP" altLang="en-US" dirty="0"/>
              <a:t>反省を求める長い説教は無効</a:t>
            </a:r>
            <a:endParaRPr lang="en-US" altLang="ja-JP" dirty="0"/>
          </a:p>
          <a:p>
            <a:r>
              <a:rPr kumimoji="1" lang="ja-JP" altLang="en-US" dirty="0"/>
              <a:t>褒めることを強化因子として不注意、衝動的行動を減らす。</a:t>
            </a:r>
            <a:endParaRPr kumimoji="1" lang="en-US" altLang="ja-JP" dirty="0"/>
          </a:p>
          <a:p>
            <a:r>
              <a:rPr lang="ja-JP" altLang="en-US" dirty="0"/>
              <a:t>危険を伴う不適切行動は手短な指示で断固制止</a:t>
            </a:r>
            <a:endParaRPr lang="en-US" altLang="ja-JP" dirty="0"/>
          </a:p>
          <a:p>
            <a:r>
              <a:rPr kumimoji="1" lang="ja-JP" altLang="en-US" dirty="0"/>
              <a:t>ワーキングメモリーが少ないことへの支援</a:t>
            </a:r>
            <a:endParaRPr kumimoji="1" lang="en-US" altLang="ja-JP" dirty="0"/>
          </a:p>
          <a:p>
            <a:r>
              <a:rPr lang="ja-JP" altLang="en-US" dirty="0"/>
              <a:t>片づけることが苦手なことへの支援</a:t>
            </a:r>
            <a:endParaRPr kumimoji="1" lang="ja-JP" altLang="en-US" dirty="0"/>
          </a:p>
        </p:txBody>
      </p:sp>
    </p:spTree>
    <p:extLst>
      <p:ext uri="{BB962C8B-B14F-4D97-AF65-F5344CB8AC3E}">
        <p14:creationId xmlns:p14="http://schemas.microsoft.com/office/powerpoint/2010/main" val="1292816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箕面大滝051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470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508125" y="228600"/>
            <a:ext cx="5492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latin typeface="Times New Roman" pitchFamily="18" charset="0"/>
              </a:rPr>
              <a:t>二〇〇五年十二月二十二日　箕面の大滝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89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FA52E-D802-4975-B5D7-C580F9C5FCC4}"/>
              </a:ext>
            </a:extLst>
          </p:cNvPr>
          <p:cNvSpPr>
            <a:spLocks noGrp="1"/>
          </p:cNvSpPr>
          <p:nvPr>
            <p:ph type="title"/>
          </p:nvPr>
        </p:nvSpPr>
        <p:spPr/>
        <p:txBody>
          <a:bodyPr/>
          <a:lstStyle/>
          <a:p>
            <a:r>
              <a:rPr kumimoji="1" lang="ja-JP" altLang="en-US" dirty="0"/>
              <a:t>初診時の同行</a:t>
            </a:r>
          </a:p>
        </p:txBody>
      </p:sp>
      <p:sp>
        <p:nvSpPr>
          <p:cNvPr id="3" name="コンテンツ プレースホルダー 2">
            <a:extLst>
              <a:ext uri="{FF2B5EF4-FFF2-40B4-BE49-F238E27FC236}">
                <a16:creationId xmlns:a16="http://schemas.microsoft.com/office/drawing/2014/main" id="{4D2227BD-D5A7-410A-8FCD-25E5656FC57B}"/>
              </a:ext>
            </a:extLst>
          </p:cNvPr>
          <p:cNvSpPr>
            <a:spLocks noGrp="1"/>
          </p:cNvSpPr>
          <p:nvPr>
            <p:ph idx="1"/>
          </p:nvPr>
        </p:nvSpPr>
        <p:spPr/>
        <p:txBody>
          <a:bodyPr/>
          <a:lstStyle/>
          <a:p>
            <a:r>
              <a:rPr kumimoji="1" lang="ja-JP" altLang="en-US" sz="2800" dirty="0"/>
              <a:t>受診手続きのサポート</a:t>
            </a:r>
            <a:endParaRPr kumimoji="1" lang="en-US" altLang="ja-JP" sz="2800" dirty="0"/>
          </a:p>
          <a:p>
            <a:r>
              <a:rPr lang="ja-JP" altLang="en-US" sz="2800" dirty="0"/>
              <a:t>初診時の問診表の記入のサポート</a:t>
            </a:r>
            <a:endParaRPr lang="en-US" altLang="ja-JP" sz="2800" dirty="0"/>
          </a:p>
          <a:p>
            <a:r>
              <a:rPr lang="ja-JP" altLang="en-US" sz="2800" dirty="0"/>
              <a:t>現病歴、既往症、アレルギー歴、服用薬注意事項</a:t>
            </a:r>
            <a:endParaRPr lang="en-US" altLang="ja-JP" sz="2800" dirty="0"/>
          </a:p>
          <a:p>
            <a:r>
              <a:rPr kumimoji="1" lang="ja-JP" altLang="en-US" sz="2800" dirty="0"/>
              <a:t>待合室で待つ間の過度の緊張を緩め、「診察時このことは必ず伝えましょう」と助言</a:t>
            </a:r>
            <a:endParaRPr kumimoji="1" lang="en-US" altLang="ja-JP" sz="2800" dirty="0"/>
          </a:p>
          <a:p>
            <a:r>
              <a:rPr lang="ja-JP" altLang="en-US" sz="2800" dirty="0"/>
              <a:t>診察室では、症状、困っていることをきちんと伝えられたか、患者の同意を得て補足する</a:t>
            </a:r>
            <a:endParaRPr lang="en-US" altLang="ja-JP" sz="2800" dirty="0"/>
          </a:p>
          <a:p>
            <a:r>
              <a:rPr kumimoji="1" lang="ja-JP" altLang="en-US" sz="2800" dirty="0"/>
              <a:t>医師の説明を理解したかも確認する</a:t>
            </a:r>
            <a:endParaRPr kumimoji="1" lang="en-US" altLang="ja-JP" sz="2800" dirty="0"/>
          </a:p>
          <a:p>
            <a:r>
              <a:rPr lang="ja-JP" altLang="en-US" sz="2800" dirty="0"/>
              <a:t>今後どうするかを理解してもらう</a:t>
            </a:r>
            <a:endParaRPr kumimoji="1" lang="en-US" altLang="ja-JP" sz="2800" dirty="0"/>
          </a:p>
          <a:p>
            <a:pPr marL="0" indent="0">
              <a:buNone/>
            </a:pPr>
            <a:endParaRPr kumimoji="1" lang="ja-JP" altLang="en-US" dirty="0"/>
          </a:p>
        </p:txBody>
      </p:sp>
    </p:spTree>
    <p:extLst>
      <p:ext uri="{BB962C8B-B14F-4D97-AF65-F5344CB8AC3E}">
        <p14:creationId xmlns:p14="http://schemas.microsoft.com/office/powerpoint/2010/main" val="3071616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980B8-E84D-40D3-B2D4-B5DFBA773BBA}"/>
              </a:ext>
            </a:extLst>
          </p:cNvPr>
          <p:cNvSpPr>
            <a:spLocks noGrp="1"/>
          </p:cNvSpPr>
          <p:nvPr>
            <p:ph type="title"/>
          </p:nvPr>
        </p:nvSpPr>
        <p:spPr/>
        <p:txBody>
          <a:bodyPr/>
          <a:lstStyle/>
          <a:p>
            <a:r>
              <a:rPr kumimoji="1" lang="ja-JP" altLang="en-US" dirty="0"/>
              <a:t>ええ加減主義のススメ</a:t>
            </a:r>
          </a:p>
        </p:txBody>
      </p:sp>
      <p:sp>
        <p:nvSpPr>
          <p:cNvPr id="3" name="コンテンツ プレースホルダー 2">
            <a:extLst>
              <a:ext uri="{FF2B5EF4-FFF2-40B4-BE49-F238E27FC236}">
                <a16:creationId xmlns:a16="http://schemas.microsoft.com/office/drawing/2014/main" id="{CB2889A4-050A-49A9-ACF0-77A2D46A941E}"/>
              </a:ext>
            </a:extLst>
          </p:cNvPr>
          <p:cNvSpPr>
            <a:spLocks noGrp="1"/>
          </p:cNvSpPr>
          <p:nvPr>
            <p:ph idx="1"/>
          </p:nvPr>
        </p:nvSpPr>
        <p:spPr>
          <a:xfrm>
            <a:off x="457200" y="1600200"/>
            <a:ext cx="8147248" cy="4853136"/>
          </a:xfrm>
        </p:spPr>
        <p:txBody>
          <a:bodyPr/>
          <a:lstStyle/>
          <a:p>
            <a:r>
              <a:rPr kumimoji="1" lang="ja-JP" altLang="en-US" dirty="0"/>
              <a:t>不十分という意味の「ええ加減」で、物事を投げ出してしまっていいという意味ではない</a:t>
            </a:r>
            <a:endParaRPr kumimoji="1" lang="en-US" altLang="ja-JP" dirty="0"/>
          </a:p>
          <a:p>
            <a:r>
              <a:rPr lang="ja-JP" altLang="en-US" dirty="0"/>
              <a:t>こうありたいという目標に向かって我々は生活している。すごくいいことだ。</a:t>
            </a:r>
            <a:endParaRPr lang="en-US" altLang="ja-JP" dirty="0"/>
          </a:p>
          <a:p>
            <a:r>
              <a:rPr kumimoji="1" lang="ja-JP" altLang="en-US" dirty="0"/>
              <a:t>その目標が仕事であればきちんと成果を上げねばと思う。その目標が生き方であれば、それは人間としてのモラルだ考える。</a:t>
            </a:r>
            <a:endParaRPr kumimoji="1" lang="en-US" altLang="ja-JP" dirty="0"/>
          </a:p>
          <a:p>
            <a:r>
              <a:rPr lang="ja-JP" altLang="en-US" dirty="0"/>
              <a:t>目標通りにいけばそれに越したことはないが、そううまくいかないのがこの世の常だ。</a:t>
            </a:r>
            <a:endParaRPr kumimoji="1" lang="ja-JP" altLang="en-US" dirty="0"/>
          </a:p>
        </p:txBody>
      </p:sp>
    </p:spTree>
    <p:extLst>
      <p:ext uri="{BB962C8B-B14F-4D97-AF65-F5344CB8AC3E}">
        <p14:creationId xmlns:p14="http://schemas.microsoft.com/office/powerpoint/2010/main" val="510517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90C4E-9B4A-44ED-9038-879EE1E055BC}"/>
              </a:ext>
            </a:extLst>
          </p:cNvPr>
          <p:cNvSpPr>
            <a:spLocks noGrp="1"/>
          </p:cNvSpPr>
          <p:nvPr>
            <p:ph type="title"/>
          </p:nvPr>
        </p:nvSpPr>
        <p:spPr/>
        <p:txBody>
          <a:bodyPr/>
          <a:lstStyle/>
          <a:p>
            <a:r>
              <a:rPr kumimoji="1" lang="ja-JP" altLang="en-US" dirty="0"/>
              <a:t>ええ加減主義のススメ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3436A02-253F-406E-85EA-840BF20F64EC}"/>
              </a:ext>
            </a:extLst>
          </p:cNvPr>
          <p:cNvSpPr>
            <a:spLocks noGrp="1"/>
          </p:cNvSpPr>
          <p:nvPr>
            <p:ph idx="1"/>
          </p:nvPr>
        </p:nvSpPr>
        <p:spPr>
          <a:xfrm>
            <a:off x="457200" y="1420814"/>
            <a:ext cx="8229600" cy="4710112"/>
          </a:xfrm>
        </p:spPr>
        <p:txBody>
          <a:bodyPr/>
          <a:lstStyle/>
          <a:p>
            <a:r>
              <a:rPr kumimoji="1" lang="ja-JP" altLang="en-US" sz="2800" dirty="0"/>
              <a:t>ところが人間は完ぺき主義の罠にはまる。</a:t>
            </a:r>
            <a:endParaRPr kumimoji="1" lang="en-US" altLang="ja-JP" sz="2800" dirty="0"/>
          </a:p>
          <a:p>
            <a:r>
              <a:rPr lang="ja-JP" altLang="en-US" sz="2800" dirty="0"/>
              <a:t>こうせねば、こうあらねばに支配されるのは、きっちりこの罠にはまっている</a:t>
            </a:r>
            <a:endParaRPr kumimoji="1" lang="en-US" altLang="ja-JP" sz="2800" dirty="0"/>
          </a:p>
          <a:p>
            <a:r>
              <a:rPr lang="ja-JP" altLang="en-US" sz="2800" dirty="0"/>
              <a:t>この罠にはまると、人間はどんどん自分を責める。</a:t>
            </a:r>
            <a:endParaRPr lang="en-US" altLang="ja-JP" sz="2800" dirty="0"/>
          </a:p>
          <a:p>
            <a:r>
              <a:rPr kumimoji="1" lang="ja-JP" altLang="en-US" sz="2800" dirty="0"/>
              <a:t>不安は高まり、抑うつ的になり、他者にも腹が立つ。</a:t>
            </a:r>
            <a:endParaRPr kumimoji="1" lang="en-US" altLang="ja-JP" sz="2800" dirty="0"/>
          </a:p>
          <a:p>
            <a:r>
              <a:rPr lang="ja-JP" altLang="en-US" sz="2800" dirty="0"/>
              <a:t>もうこれはいくつもの精神症状を抱えた状態である。</a:t>
            </a:r>
            <a:endParaRPr lang="en-US" altLang="ja-JP" sz="2800" dirty="0"/>
          </a:p>
          <a:p>
            <a:r>
              <a:rPr kumimoji="1" lang="ja-JP" altLang="en-US" sz="2800" dirty="0"/>
              <a:t>すでに精神障がいにある人はさらに病状は悪化する。</a:t>
            </a:r>
          </a:p>
        </p:txBody>
      </p:sp>
    </p:spTree>
    <p:extLst>
      <p:ext uri="{BB962C8B-B14F-4D97-AF65-F5344CB8AC3E}">
        <p14:creationId xmlns:p14="http://schemas.microsoft.com/office/powerpoint/2010/main" val="810962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BF2DF-EB3F-43C0-9334-186A2E7C2587}"/>
              </a:ext>
            </a:extLst>
          </p:cNvPr>
          <p:cNvSpPr>
            <a:spLocks noGrp="1"/>
          </p:cNvSpPr>
          <p:nvPr>
            <p:ph type="title"/>
          </p:nvPr>
        </p:nvSpPr>
        <p:spPr/>
        <p:txBody>
          <a:bodyPr/>
          <a:lstStyle/>
          <a:p>
            <a:r>
              <a:rPr kumimoji="1" lang="ja-JP" altLang="en-US" dirty="0"/>
              <a:t>ええ加減主義のススメ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37253480-040E-412F-8072-52403B19A17E}"/>
              </a:ext>
            </a:extLst>
          </p:cNvPr>
          <p:cNvSpPr>
            <a:spLocks noGrp="1"/>
          </p:cNvSpPr>
          <p:nvPr>
            <p:ph idx="1"/>
          </p:nvPr>
        </p:nvSpPr>
        <p:spPr/>
        <p:txBody>
          <a:bodyPr/>
          <a:lstStyle/>
          <a:p>
            <a:r>
              <a:rPr kumimoji="1" lang="ja-JP" altLang="en-US" sz="2800" dirty="0"/>
              <a:t>我々の住む世界、社会も自然界も、きわめて複雑で入り組んだ相互作用のなせる業だ</a:t>
            </a:r>
            <a:endParaRPr kumimoji="1" lang="en-US" altLang="ja-JP" sz="2800" dirty="0"/>
          </a:p>
          <a:p>
            <a:r>
              <a:rPr lang="ja-JP" altLang="en-US" sz="2800" dirty="0"/>
              <a:t>現象を理詰めに説明できたりしない、ただただ経験則から類推するより仕方ない</a:t>
            </a:r>
            <a:endParaRPr lang="en-US" altLang="ja-JP" sz="2800" dirty="0"/>
          </a:p>
          <a:p>
            <a:r>
              <a:rPr kumimoji="1" lang="ja-JP" altLang="en-US" sz="2800" dirty="0"/>
              <a:t>試行錯誤で行くしかない</a:t>
            </a:r>
            <a:endParaRPr kumimoji="1" lang="en-US" altLang="ja-JP" sz="2800" dirty="0"/>
          </a:p>
          <a:p>
            <a:r>
              <a:rPr lang="ja-JP" altLang="en-US" sz="2800" dirty="0"/>
              <a:t>料理人がある味を加えたり、いや減じたり、そうしてより良き結果を見つけたのが「ええ加減」である。</a:t>
            </a:r>
            <a:endParaRPr lang="en-US" altLang="ja-JP" sz="2800" dirty="0"/>
          </a:p>
          <a:p>
            <a:r>
              <a:rPr kumimoji="1" lang="ja-JP" altLang="en-US" sz="2800" dirty="0"/>
              <a:t>目標通りにいっていない今を、今のところはこれでいいと「ええ加減」を受け入れることが、目標へのスタートである。</a:t>
            </a:r>
          </a:p>
        </p:txBody>
      </p:sp>
    </p:spTree>
    <p:extLst>
      <p:ext uri="{BB962C8B-B14F-4D97-AF65-F5344CB8AC3E}">
        <p14:creationId xmlns:p14="http://schemas.microsoft.com/office/powerpoint/2010/main" val="1854582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a:t>精神的に健康であるには</a:t>
            </a:r>
          </a:p>
        </p:txBody>
      </p:sp>
      <p:sp>
        <p:nvSpPr>
          <p:cNvPr id="150531" name="Rectangle 3"/>
          <p:cNvSpPr>
            <a:spLocks noGrp="1" noChangeArrowheads="1"/>
          </p:cNvSpPr>
          <p:nvPr>
            <p:ph type="body" idx="1"/>
          </p:nvPr>
        </p:nvSpPr>
        <p:spPr>
          <a:xfrm>
            <a:off x="457200" y="1600200"/>
            <a:ext cx="8229600" cy="4781128"/>
          </a:xfrm>
        </p:spPr>
        <p:txBody>
          <a:bodyPr/>
          <a:lstStyle/>
          <a:p>
            <a:pPr>
              <a:lnSpc>
                <a:spcPct val="90000"/>
              </a:lnSpc>
            </a:pPr>
            <a:r>
              <a:rPr lang="ja-JP" altLang="en-US" dirty="0">
                <a:solidFill>
                  <a:schemeClr val="tx2"/>
                </a:solidFill>
              </a:rPr>
              <a:t>ええ加減主義を実践する</a:t>
            </a:r>
            <a:r>
              <a:rPr lang="ja-JP" altLang="en-US" dirty="0"/>
              <a:t>にはどうするか</a:t>
            </a:r>
            <a:endParaRPr lang="en-US" altLang="ja-JP" dirty="0"/>
          </a:p>
          <a:p>
            <a:pPr>
              <a:lnSpc>
                <a:spcPct val="90000"/>
              </a:lnSpc>
            </a:pPr>
            <a:r>
              <a:rPr lang="ja-JP" altLang="en-US" dirty="0">
                <a:solidFill>
                  <a:schemeClr val="tx2"/>
                </a:solidFill>
              </a:rPr>
              <a:t>自己肯定感を持つ</a:t>
            </a:r>
          </a:p>
          <a:p>
            <a:pPr lvl="1">
              <a:lnSpc>
                <a:spcPct val="90000"/>
              </a:lnSpc>
            </a:pPr>
            <a:r>
              <a:rPr lang="ja-JP" altLang="en-US" dirty="0"/>
              <a:t>いい意味での自己中になれ</a:t>
            </a:r>
          </a:p>
          <a:p>
            <a:pPr lvl="1">
              <a:lnSpc>
                <a:spcPct val="90000"/>
              </a:lnSpc>
            </a:pPr>
            <a:r>
              <a:rPr lang="ja-JP" altLang="en-US" dirty="0"/>
              <a:t>そうすれば周りにも寛容になれる</a:t>
            </a:r>
          </a:p>
          <a:p>
            <a:pPr lvl="1">
              <a:lnSpc>
                <a:spcPct val="90000"/>
              </a:lnSpc>
            </a:pPr>
            <a:r>
              <a:rPr lang="en-US" altLang="ja-JP" dirty="0"/>
              <a:t>Me Yes and You Yes</a:t>
            </a:r>
          </a:p>
          <a:p>
            <a:pPr>
              <a:lnSpc>
                <a:spcPct val="90000"/>
              </a:lnSpc>
            </a:pPr>
            <a:r>
              <a:rPr lang="ja-JP" altLang="en-US" dirty="0">
                <a:solidFill>
                  <a:schemeClr val="tx2"/>
                </a:solidFill>
              </a:rPr>
              <a:t>楽観的になれ</a:t>
            </a:r>
          </a:p>
          <a:p>
            <a:pPr lvl="1">
              <a:lnSpc>
                <a:spcPct val="90000"/>
              </a:lnSpc>
            </a:pPr>
            <a:r>
              <a:rPr lang="ja-JP" altLang="en-US" dirty="0"/>
              <a:t>先のこと、まあ何とかなるだろう（心配が出そうになると振り払う）</a:t>
            </a:r>
          </a:p>
          <a:p>
            <a:pPr lvl="1">
              <a:lnSpc>
                <a:spcPct val="90000"/>
              </a:lnSpc>
            </a:pPr>
            <a:r>
              <a:rPr lang="ja-JP" altLang="en-US" dirty="0"/>
              <a:t>自己分析、反省のつもりが気分を下げる役割しか果たさないことがほとんど</a:t>
            </a:r>
          </a:p>
        </p:txBody>
      </p:sp>
    </p:spTree>
    <p:extLst>
      <p:ext uri="{BB962C8B-B14F-4D97-AF65-F5344CB8AC3E}">
        <p14:creationId xmlns:p14="http://schemas.microsoft.com/office/powerpoint/2010/main" val="3960060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47800" y="6096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2</a:t>
            </a:r>
            <a:r>
              <a:rPr lang="ja-JP" altLang="en-US" sz="2400">
                <a:latin typeface="Times New Roman" pitchFamily="18" charset="0"/>
              </a:rPr>
              <a:t>月</a:t>
            </a:r>
            <a:r>
              <a:rPr lang="en-US" altLang="ja-JP" sz="2400">
                <a:latin typeface="Times New Roman" pitchFamily="18" charset="0"/>
              </a:rPr>
              <a:t>23</a:t>
            </a:r>
            <a:r>
              <a:rPr lang="ja-JP" altLang="en-US" sz="2400">
                <a:latin typeface="Times New Roman" pitchFamily="18" charset="0"/>
              </a:rPr>
              <a:t>日　</a:t>
            </a:r>
            <a:r>
              <a:rPr lang="ja-JP" altLang="en-US" sz="2400">
                <a:solidFill>
                  <a:srgbClr val="FFFF00"/>
                </a:solidFill>
                <a:latin typeface="Times New Roman" pitchFamily="18" charset="0"/>
              </a:rPr>
              <a:t>箕面公園のサル　何を瞑想する？</a:t>
            </a:r>
          </a:p>
        </p:txBody>
      </p:sp>
      <p:pic>
        <p:nvPicPr>
          <p:cNvPr id="48131" name="Picture 3" descr="mon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7604125"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2BF96D-8A06-44F7-9682-D15E863B9102}"/>
              </a:ext>
            </a:extLst>
          </p:cNvPr>
          <p:cNvSpPr>
            <a:spLocks noGrp="1"/>
          </p:cNvSpPr>
          <p:nvPr>
            <p:ph type="title"/>
          </p:nvPr>
        </p:nvSpPr>
        <p:spPr/>
        <p:txBody>
          <a:bodyPr/>
          <a:lstStyle/>
          <a:p>
            <a:r>
              <a:rPr kumimoji="1" lang="ja-JP" altLang="en-US" dirty="0"/>
              <a:t>再診時以降の同行：身体科</a:t>
            </a:r>
          </a:p>
        </p:txBody>
      </p:sp>
      <p:sp>
        <p:nvSpPr>
          <p:cNvPr id="3" name="コンテンツ プレースホルダー 2">
            <a:extLst>
              <a:ext uri="{FF2B5EF4-FFF2-40B4-BE49-F238E27FC236}">
                <a16:creationId xmlns:a16="http://schemas.microsoft.com/office/drawing/2014/main" id="{4355E0AE-8945-42E0-B935-CB9BF11958E1}"/>
              </a:ext>
            </a:extLst>
          </p:cNvPr>
          <p:cNvSpPr>
            <a:spLocks noGrp="1"/>
          </p:cNvSpPr>
          <p:nvPr>
            <p:ph idx="1"/>
          </p:nvPr>
        </p:nvSpPr>
        <p:spPr>
          <a:xfrm>
            <a:off x="457200" y="1340768"/>
            <a:ext cx="8229600" cy="4790157"/>
          </a:xfrm>
        </p:spPr>
        <p:txBody>
          <a:bodyPr/>
          <a:lstStyle/>
          <a:p>
            <a:r>
              <a:rPr kumimoji="1" lang="ja-JP" altLang="en-US" dirty="0"/>
              <a:t>専門医学用語を間違えずに通訳</a:t>
            </a:r>
            <a:endParaRPr kumimoji="1" lang="en-US" altLang="ja-JP" dirty="0"/>
          </a:p>
          <a:p>
            <a:r>
              <a:rPr lang="ja-JP" altLang="en-US" dirty="0"/>
              <a:t>母国と日本での理解の仕方の違いにも習熟しておく</a:t>
            </a:r>
            <a:endParaRPr lang="en-US" altLang="ja-JP" dirty="0"/>
          </a:p>
          <a:p>
            <a:r>
              <a:rPr kumimoji="1" lang="ja-JP" altLang="en-US" dirty="0"/>
              <a:t>患者の反応の違和感で気づくこと</a:t>
            </a:r>
            <a:endParaRPr kumimoji="1" lang="en-US" altLang="ja-JP" dirty="0"/>
          </a:p>
          <a:p>
            <a:r>
              <a:rPr lang="ja-JP" altLang="en-US" dirty="0"/>
              <a:t>医者から問題ないといわれても執拗に受診・検査を要求する場合は、医者からメンタルクリニック受診を勧めてもらう。</a:t>
            </a:r>
            <a:endParaRPr lang="en-US" altLang="ja-JP" dirty="0"/>
          </a:p>
          <a:p>
            <a:r>
              <a:rPr kumimoji="1" lang="ja-JP" altLang="en-US" dirty="0"/>
              <a:t>あなたのその苦痛をとる最善の治療をする診療科だと言って。</a:t>
            </a:r>
          </a:p>
        </p:txBody>
      </p:sp>
    </p:spTree>
    <p:extLst>
      <p:ext uri="{BB962C8B-B14F-4D97-AF65-F5344CB8AC3E}">
        <p14:creationId xmlns:p14="http://schemas.microsoft.com/office/powerpoint/2010/main" val="65124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0E52F-C036-47F1-AD3D-CAD80E5B1A45}"/>
              </a:ext>
            </a:extLst>
          </p:cNvPr>
          <p:cNvSpPr>
            <a:spLocks noGrp="1"/>
          </p:cNvSpPr>
          <p:nvPr>
            <p:ph type="title"/>
          </p:nvPr>
        </p:nvSpPr>
        <p:spPr/>
        <p:txBody>
          <a:bodyPr/>
          <a:lstStyle/>
          <a:p>
            <a:r>
              <a:rPr kumimoji="1" lang="ja-JP" altLang="en-US" dirty="0"/>
              <a:t>メンタルクリニック初診時同行</a:t>
            </a:r>
          </a:p>
        </p:txBody>
      </p:sp>
      <p:sp>
        <p:nvSpPr>
          <p:cNvPr id="3" name="コンテンツ プレースホルダー 2">
            <a:extLst>
              <a:ext uri="{FF2B5EF4-FFF2-40B4-BE49-F238E27FC236}">
                <a16:creationId xmlns:a16="http://schemas.microsoft.com/office/drawing/2014/main" id="{36ADCE4B-FB04-420C-8BC4-C7181F30F010}"/>
              </a:ext>
            </a:extLst>
          </p:cNvPr>
          <p:cNvSpPr>
            <a:spLocks noGrp="1"/>
          </p:cNvSpPr>
          <p:nvPr>
            <p:ph idx="1"/>
          </p:nvPr>
        </p:nvSpPr>
        <p:spPr>
          <a:xfrm>
            <a:off x="179512" y="1340768"/>
            <a:ext cx="8640960" cy="4790157"/>
          </a:xfrm>
        </p:spPr>
        <p:txBody>
          <a:bodyPr/>
          <a:lstStyle/>
          <a:p>
            <a:r>
              <a:rPr kumimoji="1" lang="ja-JP" altLang="en-US" sz="2800" dirty="0"/>
              <a:t>主訴がきちんと伝わるようにする</a:t>
            </a:r>
            <a:endParaRPr kumimoji="1" lang="en-US" altLang="ja-JP" sz="2800" dirty="0"/>
          </a:p>
          <a:p>
            <a:r>
              <a:rPr lang="ja-JP" altLang="en-US" sz="2800" dirty="0"/>
              <a:t>本人は意識していないようだが、周囲の人や支援者が気付く症状は本人の同意をとりながら医師に伝える。</a:t>
            </a:r>
            <a:endParaRPr lang="en-US" altLang="ja-JP" sz="2800" dirty="0"/>
          </a:p>
          <a:p>
            <a:pPr lvl="1"/>
            <a:r>
              <a:rPr kumimoji="1" lang="ja-JP" altLang="en-US" sz="2400" dirty="0"/>
              <a:t>以前よりすごく動き回るし、眠らなくても平気ですね</a:t>
            </a:r>
            <a:endParaRPr kumimoji="1" lang="en-US" altLang="ja-JP" sz="2400" dirty="0"/>
          </a:p>
          <a:p>
            <a:pPr lvl="1"/>
            <a:r>
              <a:rPr lang="ja-JP" altLang="en-US" sz="2400" dirty="0"/>
              <a:t>出ている薬はきついからと飲んでませんでしたね</a:t>
            </a:r>
            <a:endParaRPr lang="en-US" altLang="ja-JP" sz="2400" dirty="0"/>
          </a:p>
          <a:p>
            <a:r>
              <a:rPr lang="ja-JP" altLang="en-US" sz="2800" dirty="0"/>
              <a:t>精神科治療歴・服用歴は必ず伝える</a:t>
            </a:r>
            <a:r>
              <a:rPr lang="en-US" altLang="ja-JP" sz="2800" dirty="0"/>
              <a:t>		</a:t>
            </a:r>
          </a:p>
          <a:p>
            <a:r>
              <a:rPr kumimoji="1" lang="ja-JP" altLang="en-US" sz="2800" dirty="0"/>
              <a:t>症状用語、病名が文化の違いから間違って伝わることがある、特に医師の方が専門用語で解釈してしまう。</a:t>
            </a:r>
          </a:p>
        </p:txBody>
      </p:sp>
    </p:spTree>
    <p:extLst>
      <p:ext uri="{BB962C8B-B14F-4D97-AF65-F5344CB8AC3E}">
        <p14:creationId xmlns:p14="http://schemas.microsoft.com/office/powerpoint/2010/main" val="2594637152"/>
      </p:ext>
    </p:extLst>
  </p:cSld>
  <p:clrMapOvr>
    <a:masterClrMapping/>
  </p:clrMapOvr>
</p:sld>
</file>

<file path=ppt/theme/theme1.xml><?xml version="1.0" encoding="utf-8"?>
<a:theme xmlns:a="http://schemas.openxmlformats.org/drawingml/2006/main" name="Beam">
  <a:themeElements>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4332</TotalTime>
  <Words>4065</Words>
  <Application>Microsoft Office PowerPoint</Application>
  <PresentationFormat>画面に合わせる (4:3)</PresentationFormat>
  <Paragraphs>436</Paragraphs>
  <Slides>74</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84" baseType="lpstr">
      <vt:lpstr>ＭＳ Ｐゴシック</vt:lpstr>
      <vt:lpstr>ＭＳ ゴシック</vt:lpstr>
      <vt:lpstr>Arial</vt:lpstr>
      <vt:lpstr>Century</vt:lpstr>
      <vt:lpstr>Tahoma</vt:lpstr>
      <vt:lpstr>Times New Roman</vt:lpstr>
      <vt:lpstr>Verdana</vt:lpstr>
      <vt:lpstr>Wingdings</vt:lpstr>
      <vt:lpstr>Beam</vt:lpstr>
      <vt:lpstr>Chart</vt:lpstr>
      <vt:lpstr>医療通訳ボランティアとして 知っておきたい精神医学</vt:lpstr>
      <vt:lpstr>患者の心理</vt:lpstr>
      <vt:lpstr>外国人患者の心理</vt:lpstr>
      <vt:lpstr>外国人医療サポートネット</vt:lpstr>
      <vt:lpstr>外国人医療サポートネット　2</vt:lpstr>
      <vt:lpstr>外国人医療サポートネットの 経済基盤</vt:lpstr>
      <vt:lpstr>初診時の同行</vt:lpstr>
      <vt:lpstr>再診時以降の同行：身体科</vt:lpstr>
      <vt:lpstr>メンタルクリニック初診時同行</vt:lpstr>
      <vt:lpstr>メンタルクリニック初診時同行　2</vt:lpstr>
      <vt:lpstr>メンタルクリニック再診時以降</vt:lpstr>
      <vt:lpstr>メンタルクリニック再診時以降　2</vt:lpstr>
      <vt:lpstr>PowerPoint プレゼンテーション</vt:lpstr>
      <vt:lpstr>こころと脳</vt:lpstr>
      <vt:lpstr>心の動きの3要素</vt:lpstr>
      <vt:lpstr>発達障がい関連の症状</vt:lpstr>
      <vt:lpstr>診断ガイドラインの更新</vt:lpstr>
      <vt:lpstr>ICD-11 ０６　精神的、行動的、神経発達的障害群</vt:lpstr>
      <vt:lpstr>ICD-11 ０６　精神的、行動的、神経発達的障害群</vt:lpstr>
      <vt:lpstr>ICD-11 ０６　精神的、行動的、神経発達的障害群</vt:lpstr>
      <vt:lpstr>ICD-11 ０６　精神的、行動的、神経発達的障害群</vt:lpstr>
      <vt:lpstr>PowerPoint プレゼンテーション</vt:lpstr>
      <vt:lpstr>ストレスってなに？</vt:lpstr>
      <vt:lpstr>PowerPoint プレゼンテーション</vt:lpstr>
      <vt:lpstr>PowerPoint プレゼンテーション</vt:lpstr>
      <vt:lpstr>ストレスを作り出すものは?</vt:lpstr>
      <vt:lpstr>ストレスを作り出すものは?２ 　高齢者の場合</vt:lpstr>
      <vt:lpstr>ストレスで何が起こっているの?</vt:lpstr>
      <vt:lpstr>PowerPoint プレゼンテーション</vt:lpstr>
      <vt:lpstr>ストレスで何が起こっているの? からだでは</vt:lpstr>
      <vt:lpstr>ストレスで何が起こっているの? こころでは</vt:lpstr>
      <vt:lpstr>ストレスからくる病気１ 筋肉系</vt:lpstr>
      <vt:lpstr>ストレスからくる病気２ 自律神経系</vt:lpstr>
      <vt:lpstr>ストレスからくる病気3 内分泌系・免疫系</vt:lpstr>
      <vt:lpstr>ストレスからくる病気４ こころの病気</vt:lpstr>
      <vt:lpstr>PowerPoint プレゼンテーション</vt:lpstr>
      <vt:lpstr>PowerPoint プレゼンテーション</vt:lpstr>
      <vt:lpstr>PowerPoint プレゼンテーション</vt:lpstr>
      <vt:lpstr>PowerPoint プレゼンテーション</vt:lpstr>
      <vt:lpstr>コロナうつ</vt:lpstr>
      <vt:lpstr>コロナうつ　2</vt:lpstr>
      <vt:lpstr>コロナうつ　3</vt:lpstr>
      <vt:lpstr>うつ病</vt:lpstr>
      <vt:lpstr>うつ病の症状のとれかた</vt:lpstr>
      <vt:lpstr>気分(感情)障害：概念</vt:lpstr>
      <vt:lpstr>気分(感情)障害：病型</vt:lpstr>
      <vt:lpstr>うつ状態が長引く要因</vt:lpstr>
      <vt:lpstr>うつ状態から回復を早めるには</vt:lpstr>
      <vt:lpstr>長期休職者の職場復帰</vt:lpstr>
      <vt:lpstr>PowerPoint プレゼンテーション</vt:lpstr>
      <vt:lpstr>自閉スペクトラム症</vt:lpstr>
      <vt:lpstr>A.社会的コミュニケーション及び対人的相互反応における持続的欠陥 </vt:lpstr>
      <vt:lpstr>B.行動、興味、または活動 の限定された反復的様式 </vt:lpstr>
      <vt:lpstr>精神障害の国際分類(ICD-10)　その2</vt:lpstr>
      <vt:lpstr>自閉性障害の基本症状1 相互的社会的交流の質的障害 </vt:lpstr>
      <vt:lpstr>自閉性障害の基本症状2 コミュニケーションの質的障害 </vt:lpstr>
      <vt:lpstr>自閉性障害の基本症状3 活動や興味の著しい狭さ </vt:lpstr>
      <vt:lpstr>アスペルガー症候群</vt:lpstr>
      <vt:lpstr>アスペルガー症候群の 臨床的経過　１</vt:lpstr>
      <vt:lpstr>アスペルガー症候群の 臨床的経過　２</vt:lpstr>
      <vt:lpstr>アスペルガー症候群の 臨床的経過　３</vt:lpstr>
      <vt:lpstr>自閉スペクトラム症の認知機能</vt:lpstr>
      <vt:lpstr>自閉スペクトラム症の就労支援</vt:lpstr>
      <vt:lpstr>自閉スペクトラム症の就労支援　2</vt:lpstr>
      <vt:lpstr>注意欠如・多動症（AD/HD)</vt:lpstr>
      <vt:lpstr>注意欠如・多動症（AD/HD)</vt:lpstr>
      <vt:lpstr>AD/HD　2</vt:lpstr>
      <vt:lpstr>AD/HD　3</vt:lpstr>
      <vt:lpstr>PowerPoint プレゼンテーション</vt:lpstr>
      <vt:lpstr>ええ加減主義のススメ</vt:lpstr>
      <vt:lpstr>ええ加減主義のススメ　2</vt:lpstr>
      <vt:lpstr>ええ加減主義のススメ　3</vt:lpstr>
      <vt:lpstr>精神的に健康であるには</vt:lpstr>
      <vt:lpstr>PowerPoint プレゼンテーション</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うつ病の周辺疾患について</dc:title>
  <dc:creator>Preferred Customer</dc:creator>
  <cp:lastModifiedBy>chitarug1@gmail.com</cp:lastModifiedBy>
  <cp:revision>162</cp:revision>
  <cp:lastPrinted>2020-09-18T06:21:34Z</cp:lastPrinted>
  <dcterms:created xsi:type="dcterms:W3CDTF">2010-01-17T02:37:10Z</dcterms:created>
  <dcterms:modified xsi:type="dcterms:W3CDTF">2020-09-18T06:44:17Z</dcterms:modified>
</cp:coreProperties>
</file>